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0"/>
  </p:notesMasterIdLst>
  <p:handoutMasterIdLst>
    <p:handoutMasterId r:id="rId31"/>
  </p:handoutMasterIdLst>
  <p:sldIdLst>
    <p:sldId id="263" r:id="rId2"/>
    <p:sldId id="264" r:id="rId3"/>
    <p:sldId id="265" r:id="rId4"/>
    <p:sldId id="266" r:id="rId5"/>
    <p:sldId id="267" r:id="rId6"/>
    <p:sldId id="268" r:id="rId7"/>
    <p:sldId id="269" r:id="rId8"/>
    <p:sldId id="270" r:id="rId9"/>
    <p:sldId id="290" r:id="rId10"/>
    <p:sldId id="272" r:id="rId11"/>
    <p:sldId id="274" r:id="rId12"/>
    <p:sldId id="273" r:id="rId13"/>
    <p:sldId id="291" r:id="rId14"/>
    <p:sldId id="275" r:id="rId15"/>
    <p:sldId id="276" r:id="rId16"/>
    <p:sldId id="277" r:id="rId17"/>
    <p:sldId id="279" r:id="rId18"/>
    <p:sldId id="292" r:id="rId19"/>
    <p:sldId id="293" r:id="rId20"/>
    <p:sldId id="280" r:id="rId21"/>
    <p:sldId id="281" r:id="rId22"/>
    <p:sldId id="282" r:id="rId23"/>
    <p:sldId id="284" r:id="rId24"/>
    <p:sldId id="285" r:id="rId25"/>
    <p:sldId id="286" r:id="rId26"/>
    <p:sldId id="287" r:id="rId27"/>
    <p:sldId id="288" r:id="rId28"/>
    <p:sldId id="289" r:id="rId29"/>
  </p:sldIdLst>
  <p:sldSz cx="9144000" cy="6858000" type="screen4x3"/>
  <p:notesSz cx="6797675" cy="9928225"/>
  <p:defaultTextStyle>
    <a:defPPr>
      <a:defRPr lang="en-US"/>
    </a:defPPr>
    <a:lvl1pPr algn="l" rtl="0" fontAlgn="base">
      <a:spcBef>
        <a:spcPct val="0"/>
      </a:spcBef>
      <a:spcAft>
        <a:spcPct val="0"/>
      </a:spcAft>
      <a:defRPr sz="2800" kern="1200">
        <a:solidFill>
          <a:schemeClr val="tx1"/>
        </a:solidFill>
        <a:latin typeface="Arial" charset="0"/>
        <a:ea typeface="+mn-ea"/>
        <a:cs typeface="Arial" charset="0"/>
      </a:defRPr>
    </a:lvl1pPr>
    <a:lvl2pPr marL="457200" algn="l" rtl="0" fontAlgn="base">
      <a:spcBef>
        <a:spcPct val="0"/>
      </a:spcBef>
      <a:spcAft>
        <a:spcPct val="0"/>
      </a:spcAft>
      <a:defRPr sz="2800" kern="1200">
        <a:solidFill>
          <a:schemeClr val="tx1"/>
        </a:solidFill>
        <a:latin typeface="Arial" charset="0"/>
        <a:ea typeface="+mn-ea"/>
        <a:cs typeface="Arial" charset="0"/>
      </a:defRPr>
    </a:lvl2pPr>
    <a:lvl3pPr marL="914400" algn="l" rtl="0" fontAlgn="base">
      <a:spcBef>
        <a:spcPct val="0"/>
      </a:spcBef>
      <a:spcAft>
        <a:spcPct val="0"/>
      </a:spcAft>
      <a:defRPr sz="2800" kern="1200">
        <a:solidFill>
          <a:schemeClr val="tx1"/>
        </a:solidFill>
        <a:latin typeface="Arial" charset="0"/>
        <a:ea typeface="+mn-ea"/>
        <a:cs typeface="Arial" charset="0"/>
      </a:defRPr>
    </a:lvl3pPr>
    <a:lvl4pPr marL="1371600" algn="l" rtl="0" fontAlgn="base">
      <a:spcBef>
        <a:spcPct val="0"/>
      </a:spcBef>
      <a:spcAft>
        <a:spcPct val="0"/>
      </a:spcAft>
      <a:defRPr sz="2800" kern="1200">
        <a:solidFill>
          <a:schemeClr val="tx1"/>
        </a:solidFill>
        <a:latin typeface="Arial" charset="0"/>
        <a:ea typeface="+mn-ea"/>
        <a:cs typeface="Arial" charset="0"/>
      </a:defRPr>
    </a:lvl4pPr>
    <a:lvl5pPr marL="1828800" algn="l" rtl="0" fontAlgn="base">
      <a:spcBef>
        <a:spcPct val="0"/>
      </a:spcBef>
      <a:spcAft>
        <a:spcPct val="0"/>
      </a:spcAft>
      <a:defRPr sz="2800" kern="1200">
        <a:solidFill>
          <a:schemeClr val="tx1"/>
        </a:solidFill>
        <a:latin typeface="Arial" charset="0"/>
        <a:ea typeface="+mn-ea"/>
        <a:cs typeface="Arial" charset="0"/>
      </a:defRPr>
    </a:lvl5pPr>
    <a:lvl6pPr marL="2286000" algn="l" defTabSz="914400" rtl="0" eaLnBrk="1" latinLnBrk="0" hangingPunct="1">
      <a:defRPr sz="2800" kern="1200">
        <a:solidFill>
          <a:schemeClr val="tx1"/>
        </a:solidFill>
        <a:latin typeface="Arial" charset="0"/>
        <a:ea typeface="+mn-ea"/>
        <a:cs typeface="Arial" charset="0"/>
      </a:defRPr>
    </a:lvl6pPr>
    <a:lvl7pPr marL="2743200" algn="l" defTabSz="914400" rtl="0" eaLnBrk="1" latinLnBrk="0" hangingPunct="1">
      <a:defRPr sz="2800" kern="1200">
        <a:solidFill>
          <a:schemeClr val="tx1"/>
        </a:solidFill>
        <a:latin typeface="Arial" charset="0"/>
        <a:ea typeface="+mn-ea"/>
        <a:cs typeface="Arial" charset="0"/>
      </a:defRPr>
    </a:lvl7pPr>
    <a:lvl8pPr marL="3200400" algn="l" defTabSz="914400" rtl="0" eaLnBrk="1" latinLnBrk="0" hangingPunct="1">
      <a:defRPr sz="2800" kern="1200">
        <a:solidFill>
          <a:schemeClr val="tx1"/>
        </a:solidFill>
        <a:latin typeface="Arial" charset="0"/>
        <a:ea typeface="+mn-ea"/>
        <a:cs typeface="Arial" charset="0"/>
      </a:defRPr>
    </a:lvl8pPr>
    <a:lvl9pPr marL="3657600" algn="l" defTabSz="914400" rtl="0" eaLnBrk="1" latinLnBrk="0" hangingPunct="1">
      <a:defRPr sz="28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DE8000"/>
    <a:srgbClr val="3399FF"/>
    <a:srgbClr val="222268"/>
    <a:srgbClr val="0C34A4"/>
    <a:srgbClr val="388698"/>
    <a:srgbClr val="4597A0"/>
    <a:srgbClr val="9590F4"/>
    <a:srgbClr val="666699"/>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836" autoAdjust="0"/>
  </p:normalViewPr>
  <p:slideViewPr>
    <p:cSldViewPr snapToGrid="0">
      <p:cViewPr>
        <p:scale>
          <a:sx n="67" d="100"/>
          <a:sy n="67" d="100"/>
        </p:scale>
        <p:origin x="1282" y="115"/>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1782"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14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cs typeface="+mn-cs"/>
              </a:defRPr>
            </a:lvl1pPr>
          </a:lstStyle>
          <a:p>
            <a:pPr>
              <a:defRPr/>
            </a:pPr>
            <a:endParaRPr lang="en-US"/>
          </a:p>
        </p:txBody>
      </p:sp>
      <p:sp>
        <p:nvSpPr>
          <p:cNvPr id="1914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191492" name="Rectangle 4"/>
          <p:cNvSpPr>
            <a:spLocks noGrp="1" noChangeArrowheads="1"/>
          </p:cNvSpPr>
          <p:nvPr>
            <p:ph type="ftr" sz="quarter" idx="2"/>
          </p:nvPr>
        </p:nvSpPr>
        <p:spPr bwMode="auto">
          <a:xfrm>
            <a:off x="0" y="9431338"/>
            <a:ext cx="2946400"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cs typeface="+mn-cs"/>
              </a:defRPr>
            </a:lvl1pPr>
          </a:lstStyle>
          <a:p>
            <a:pPr>
              <a:defRPr/>
            </a:pPr>
            <a:endParaRPr lang="en-US"/>
          </a:p>
        </p:txBody>
      </p:sp>
      <p:sp>
        <p:nvSpPr>
          <p:cNvPr id="191493" name="Rectangle 5"/>
          <p:cNvSpPr>
            <a:spLocks noGrp="1" noChangeArrowheads="1"/>
          </p:cNvSpPr>
          <p:nvPr>
            <p:ph type="sldNum" sz="quarter" idx="3"/>
          </p:nvPr>
        </p:nvSpPr>
        <p:spPr bwMode="auto">
          <a:xfrm>
            <a:off x="3849688" y="9431338"/>
            <a:ext cx="2946400"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FF9B3B54-89BF-4CFB-95F7-31B48E36725B}" type="slidenum">
              <a:rPr lang="en-US"/>
              <a:pPr>
                <a:defRPr/>
              </a:pPr>
              <a:t>‹#›</a:t>
            </a:fld>
            <a:endParaRPr lang="en-US"/>
          </a:p>
        </p:txBody>
      </p:sp>
    </p:spTree>
    <p:extLst>
      <p:ext uri="{BB962C8B-B14F-4D97-AF65-F5344CB8AC3E}">
        <p14:creationId xmlns:p14="http://schemas.microsoft.com/office/powerpoint/2010/main" val="167379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cs typeface="+mn-cs"/>
              </a:defRPr>
            </a:lvl1pPr>
          </a:lstStyle>
          <a:p>
            <a:pPr>
              <a:defRPr/>
            </a:pPr>
            <a:endParaRPr lang="en-GB"/>
          </a:p>
        </p:txBody>
      </p:sp>
      <p:sp>
        <p:nvSpPr>
          <p:cNvPr id="14848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GB"/>
          </a:p>
        </p:txBody>
      </p:sp>
      <p:sp>
        <p:nvSpPr>
          <p:cNvPr id="4100"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p:spPr>
      </p:sp>
      <p:sp>
        <p:nvSpPr>
          <p:cNvPr id="148485" name="Rectangle 5"/>
          <p:cNvSpPr>
            <a:spLocks noGrp="1" noChangeArrowheads="1"/>
          </p:cNvSpPr>
          <p:nvPr>
            <p:ph type="body" sz="quarter" idx="3"/>
          </p:nvPr>
        </p:nvSpPr>
        <p:spPr bwMode="auto">
          <a:xfrm>
            <a:off x="679450" y="4714875"/>
            <a:ext cx="5438775"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48486" name="Rectangle 6"/>
          <p:cNvSpPr>
            <a:spLocks noGrp="1" noChangeArrowheads="1"/>
          </p:cNvSpPr>
          <p:nvPr>
            <p:ph type="ftr" sz="quarter" idx="4"/>
          </p:nvPr>
        </p:nvSpPr>
        <p:spPr bwMode="auto">
          <a:xfrm>
            <a:off x="0" y="9431338"/>
            <a:ext cx="2946400"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cs typeface="+mn-cs"/>
              </a:defRPr>
            </a:lvl1pPr>
          </a:lstStyle>
          <a:p>
            <a:pPr>
              <a:defRPr/>
            </a:pPr>
            <a:endParaRPr lang="en-GB"/>
          </a:p>
        </p:txBody>
      </p:sp>
      <p:sp>
        <p:nvSpPr>
          <p:cNvPr id="148487" name="Rectangle 7"/>
          <p:cNvSpPr>
            <a:spLocks noGrp="1" noChangeArrowheads="1"/>
          </p:cNvSpPr>
          <p:nvPr>
            <p:ph type="sldNum" sz="quarter" idx="5"/>
          </p:nvPr>
        </p:nvSpPr>
        <p:spPr bwMode="auto">
          <a:xfrm>
            <a:off x="3849688" y="9431338"/>
            <a:ext cx="2946400"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0FFF7B3A-D3CF-4832-9484-B84FE97E493F}" type="slidenum">
              <a:rPr lang="en-GB"/>
              <a:pPr>
                <a:defRPr/>
              </a:pPr>
              <a:t>‹#›</a:t>
            </a:fld>
            <a:endParaRPr lang="en-GB"/>
          </a:p>
        </p:txBody>
      </p:sp>
    </p:spTree>
    <p:extLst>
      <p:ext uri="{BB962C8B-B14F-4D97-AF65-F5344CB8AC3E}">
        <p14:creationId xmlns:p14="http://schemas.microsoft.com/office/powerpoint/2010/main" val="36546316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C1454F02-9BA8-4011-97AF-794859C61E6D}" type="slidenum">
              <a:rPr lang="en-ZA" smtClean="0"/>
              <a:pPr>
                <a:defRPr/>
              </a:pPr>
              <a:t>1</a:t>
            </a:fld>
            <a:endParaRPr lang="en-ZA"/>
          </a:p>
        </p:txBody>
      </p:sp>
    </p:spTree>
    <p:extLst>
      <p:ext uri="{BB962C8B-B14F-4D97-AF65-F5344CB8AC3E}">
        <p14:creationId xmlns:p14="http://schemas.microsoft.com/office/powerpoint/2010/main" val="3624414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20</a:t>
            </a:r>
            <a:endParaRPr lang="en-ZA" dirty="0"/>
          </a:p>
        </p:txBody>
      </p:sp>
      <p:sp>
        <p:nvSpPr>
          <p:cNvPr id="4" name="Slide Number Placeholder 3"/>
          <p:cNvSpPr>
            <a:spLocks noGrp="1"/>
          </p:cNvSpPr>
          <p:nvPr>
            <p:ph type="sldNum" sz="quarter" idx="10"/>
          </p:nvPr>
        </p:nvSpPr>
        <p:spPr/>
        <p:txBody>
          <a:bodyPr/>
          <a:lstStyle/>
          <a:p>
            <a:pPr>
              <a:defRPr/>
            </a:pPr>
            <a:fld id="{C1454F02-9BA8-4011-97AF-794859C61E6D}" type="slidenum">
              <a:rPr lang="en-ZA" smtClean="0"/>
              <a:pPr>
                <a:defRPr/>
              </a:pPr>
              <a:t>7</a:t>
            </a:fld>
            <a:endParaRPr lang="en-ZA"/>
          </a:p>
        </p:txBody>
      </p:sp>
    </p:spTree>
    <p:extLst>
      <p:ext uri="{BB962C8B-B14F-4D97-AF65-F5344CB8AC3E}">
        <p14:creationId xmlns:p14="http://schemas.microsoft.com/office/powerpoint/2010/main" val="26516524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C7B0B3A4-234B-44AF-9722-63426E748CA1}" type="datetime5">
              <a:rPr lang="en-US" smtClean="0"/>
              <a:pPr>
                <a:defRPr/>
              </a:pPr>
              <a:t>4-May-16</a:t>
            </a:fld>
            <a:endParaRPr lang="en-US" dirty="0"/>
          </a:p>
        </p:txBody>
      </p:sp>
      <p:sp>
        <p:nvSpPr>
          <p:cNvPr id="8"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3"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pic>
        <p:nvPicPr>
          <p:cNvPr id="16" name="Picture 37"/>
          <p:cNvPicPr>
            <a:picLocks noChangeAspect="1" noChangeArrowheads="1"/>
          </p:cNvPicPr>
          <p:nvPr userDrawn="1"/>
        </p:nvPicPr>
        <p:blipFill>
          <a:blip r:embed="rId2"/>
          <a:srcRect/>
          <a:stretch>
            <a:fillRect/>
          </a:stretch>
        </p:blipFill>
        <p:spPr bwMode="auto">
          <a:xfrm>
            <a:off x="0" y="0"/>
            <a:ext cx="9144000" cy="6859588"/>
          </a:xfrm>
          <a:prstGeom prst="rect">
            <a:avLst/>
          </a:prstGeom>
          <a:noFill/>
          <a:ln w="9525">
            <a:noFill/>
            <a:miter lim="800000"/>
            <a:headEnd/>
            <a:tailEnd/>
          </a:ln>
        </p:spPr>
      </p:pic>
      <p:pic>
        <p:nvPicPr>
          <p:cNvPr id="18" name="Picture 17" descr="WRC logo small.jpg"/>
          <p:cNvPicPr>
            <a:picLocks noChangeAspect="1"/>
          </p:cNvPicPr>
          <p:nvPr userDrawn="1"/>
        </p:nvPicPr>
        <p:blipFill>
          <a:blip r:embed="rId3" cstate="print"/>
          <a:stretch>
            <a:fillRect/>
          </a:stretch>
        </p:blipFill>
        <p:spPr>
          <a:xfrm>
            <a:off x="8228053" y="811810"/>
            <a:ext cx="545243" cy="1115845"/>
          </a:xfrm>
          <a:prstGeom prst="rect">
            <a:avLst/>
          </a:prstGeom>
        </p:spPr>
      </p:pic>
      <p:sp>
        <p:nvSpPr>
          <p:cNvPr id="9" name="Rectangle 2"/>
          <p:cNvSpPr>
            <a:spLocks noGrp="1" noChangeArrowheads="1"/>
          </p:cNvSpPr>
          <p:nvPr>
            <p:ph type="title"/>
          </p:nvPr>
        </p:nvSpPr>
        <p:spPr bwMode="auto">
          <a:xfrm>
            <a:off x="531341" y="510676"/>
            <a:ext cx="7587040"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4400" b="1"/>
            </a:lvl1pPr>
          </a:lstStyle>
          <a:p>
            <a:pPr lvl="0"/>
            <a:r>
              <a:rPr lang="en-US" smtClean="0"/>
              <a:t>Click to edit Master title style</a:t>
            </a:r>
            <a:endParaRPr lang="en-US" dirty="0" smtClean="0"/>
          </a:p>
        </p:txBody>
      </p:sp>
      <p:sp>
        <p:nvSpPr>
          <p:cNvPr id="11" name="Text Placeholder 10"/>
          <p:cNvSpPr>
            <a:spLocks noGrp="1"/>
          </p:cNvSpPr>
          <p:nvPr>
            <p:ph type="body" sz="quarter" idx="10" hasCustomPrompt="1"/>
          </p:nvPr>
        </p:nvSpPr>
        <p:spPr>
          <a:xfrm>
            <a:off x="2868706" y="1501847"/>
            <a:ext cx="5256039" cy="613803"/>
          </a:xfrm>
        </p:spPr>
        <p:txBody>
          <a:bodyPr>
            <a:normAutofit/>
          </a:bodyPr>
          <a:lstStyle>
            <a:lvl1pPr algn="r">
              <a:defRPr sz="2400" b="1" baseline="0">
                <a:solidFill>
                  <a:srgbClr val="DE8000"/>
                </a:solidFill>
              </a:defRPr>
            </a:lvl1pPr>
          </a:lstStyle>
          <a:p>
            <a:pPr lvl="0"/>
            <a:r>
              <a:rPr lang="en-US" dirty="0" smtClean="0"/>
              <a:t>Click to replace Presenters name</a:t>
            </a:r>
            <a:endParaRPr lang="en-ZA" dirty="0"/>
          </a:p>
        </p:txBody>
      </p:sp>
      <p:sp>
        <p:nvSpPr>
          <p:cNvPr id="12" name="Text Placeholder 10"/>
          <p:cNvSpPr>
            <a:spLocks noGrp="1"/>
          </p:cNvSpPr>
          <p:nvPr>
            <p:ph type="body" sz="quarter" idx="11" hasCustomPrompt="1"/>
          </p:nvPr>
        </p:nvSpPr>
        <p:spPr>
          <a:xfrm>
            <a:off x="2868706" y="1950076"/>
            <a:ext cx="5256039" cy="613803"/>
          </a:xfrm>
        </p:spPr>
        <p:txBody>
          <a:bodyPr>
            <a:normAutofit/>
          </a:bodyPr>
          <a:lstStyle>
            <a:lvl1pPr algn="r">
              <a:defRPr sz="1800" b="1" baseline="0">
                <a:solidFill>
                  <a:schemeClr val="bg1">
                    <a:lumMod val="50000"/>
                  </a:schemeClr>
                </a:solidFill>
              </a:defRPr>
            </a:lvl1pPr>
          </a:lstStyle>
          <a:p>
            <a:pPr lvl="0"/>
            <a:r>
              <a:rPr lang="en-US" dirty="0" smtClean="0"/>
              <a:t>Click to replace Date-month-year</a:t>
            </a:r>
            <a:endParaRPr lang="en-Z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dd Media clip">
    <p:spTree>
      <p:nvGrpSpPr>
        <p:cNvPr id="1" name=""/>
        <p:cNvGrpSpPr/>
        <p:nvPr/>
      </p:nvGrpSpPr>
      <p:grpSpPr>
        <a:xfrm>
          <a:off x="0" y="0"/>
          <a:ext cx="0" cy="0"/>
          <a:chOff x="0" y="0"/>
          <a:chExt cx="0" cy="0"/>
        </a:xfrm>
      </p:grpSpPr>
      <p:sp>
        <p:nvSpPr>
          <p:cNvPr id="14" name="Media Placeholder 13"/>
          <p:cNvSpPr>
            <a:spLocks noGrp="1"/>
          </p:cNvSpPr>
          <p:nvPr>
            <p:ph type="media" sz="quarter" idx="10"/>
          </p:nvPr>
        </p:nvSpPr>
        <p:spPr>
          <a:xfrm>
            <a:off x="175967" y="1186892"/>
            <a:ext cx="8439150" cy="4991100"/>
          </a:xfrm>
        </p:spPr>
        <p:txBody>
          <a:bodyPr>
            <a:normAutofit/>
          </a:bodyPr>
          <a:lstStyle>
            <a:lvl1pPr>
              <a:defRPr sz="2800"/>
            </a:lvl1pPr>
          </a:lstStyle>
          <a:p>
            <a:r>
              <a:rPr lang="en-US" smtClean="0"/>
              <a:t>Click icon to add media</a:t>
            </a:r>
            <a:endParaRPr lang="en-ZA" dirty="0"/>
          </a:p>
        </p:txBody>
      </p:sp>
      <p:sp>
        <p:nvSpPr>
          <p:cNvPr id="7"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9"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0"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
        <p:nvSpPr>
          <p:cNvPr id="8" name="Title 1"/>
          <p:cNvSpPr>
            <a:spLocks noGrp="1"/>
          </p:cNvSpPr>
          <p:nvPr>
            <p:ph type="title"/>
          </p:nvPr>
        </p:nvSpPr>
        <p:spPr>
          <a:xfrm>
            <a:off x="185352" y="0"/>
            <a:ext cx="8340811" cy="1000800"/>
          </a:xfrm>
        </p:spPr>
        <p:txBody>
          <a:bodyPr/>
          <a:lstStyle>
            <a:lvl1pPr>
              <a:defRPr sz="4000" b="1">
                <a:solidFill>
                  <a:schemeClr val="tx1">
                    <a:lumMod val="65000"/>
                    <a:lumOff val="35000"/>
                  </a:schemeClr>
                </a:solidFill>
              </a:defRPr>
            </a:lvl1pPr>
          </a:lstStyle>
          <a:p>
            <a:r>
              <a:rPr lang="en-US" smtClean="0"/>
              <a:t>Click to edit Master title style</a:t>
            </a:r>
            <a:endParaRPr lang="en-Z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b="1">
                <a:solidFill>
                  <a:schemeClr val="tx1">
                    <a:lumMod val="65000"/>
                    <a:lumOff val="35000"/>
                  </a:schemeClr>
                </a:solidFill>
                <a:latin typeface="Calibri" pitchFamily="34" charset="0"/>
              </a:defRPr>
            </a:lvl1pPr>
          </a:lstStyle>
          <a:p>
            <a:r>
              <a:rPr lang="en-US" smtClean="0"/>
              <a:t>Click to edit Master title style</a:t>
            </a:r>
            <a:endParaRPr lang="en-ZA" dirty="0"/>
          </a:p>
        </p:txBody>
      </p:sp>
      <p:sp>
        <p:nvSpPr>
          <p:cNvPr id="3" name="Content Placeholder 2"/>
          <p:cNvSpPr>
            <a:spLocks noGrp="1"/>
          </p:cNvSpPr>
          <p:nvPr>
            <p:ph idx="1"/>
          </p:nvPr>
        </p:nvSpPr>
        <p:spPr>
          <a:xfrm>
            <a:off x="185351" y="1167705"/>
            <a:ext cx="8773298" cy="5183669"/>
          </a:xfrm>
          <a:prstGeom prst="rect">
            <a:avLst/>
          </a:prstGeom>
        </p:spPr>
        <p:txBody>
          <a:bodyPr/>
          <a:lstStyle>
            <a:lvl1pPr>
              <a:buFont typeface="Arial" pitchFamily="34" charset="0"/>
              <a:buNone/>
              <a:defRPr/>
            </a:lvl1pPr>
            <a:lvl2pPr marL="808038" indent="-350838">
              <a:buSzPct val="60000"/>
              <a:buFontTx/>
              <a:buBlip>
                <a:blip r:embed="rId2"/>
              </a:buBlip>
              <a:defRPr sz="2800"/>
            </a:lvl2pPr>
            <a:lvl3pPr>
              <a:buClr>
                <a:schemeClr val="accent2"/>
              </a:buClr>
              <a:buSzPct val="60000"/>
              <a:buFontTx/>
              <a:buBlip>
                <a:blip r:embed="rId2"/>
              </a:buBlip>
              <a:defRPr sz="2400"/>
            </a:lvl3pPr>
            <a:lvl4pPr>
              <a:buClr>
                <a:schemeClr val="accent2"/>
              </a:buClr>
              <a:buSzPct val="60000"/>
              <a:buFontTx/>
              <a:buBlip>
                <a:blip r:embed="rId2"/>
              </a:buBlip>
              <a:defRPr sz="2000">
                <a:solidFill>
                  <a:schemeClr val="accent5">
                    <a:lumMod val="50000"/>
                  </a:schemeClr>
                </a:solidFill>
              </a:defRPr>
            </a:lvl4pPr>
            <a:lvl5pPr>
              <a:buClr>
                <a:schemeClr val="accent2"/>
              </a:buClr>
              <a:buSzPct val="60000"/>
              <a:buFontTx/>
              <a:buBlip>
                <a:blip r:embed="rId2"/>
              </a:buBlip>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sp>
        <p:nvSpPr>
          <p:cNvPr id="9"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0"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2"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5" name="Picture 37"/>
          <p:cNvPicPr>
            <a:picLocks noChangeAspect="1" noChangeArrowheads="1"/>
          </p:cNvPicPr>
          <p:nvPr userDrawn="1"/>
        </p:nvPicPr>
        <p:blipFill>
          <a:blip r:embed="rId2"/>
          <a:srcRect/>
          <a:stretch>
            <a:fillRect/>
          </a:stretch>
        </p:blipFill>
        <p:spPr bwMode="auto">
          <a:xfrm>
            <a:off x="0" y="0"/>
            <a:ext cx="9144000" cy="6859588"/>
          </a:xfrm>
          <a:prstGeom prst="rect">
            <a:avLst/>
          </a:prstGeom>
          <a:noFill/>
          <a:ln w="9525">
            <a:noFill/>
            <a:miter lim="800000"/>
            <a:headEnd/>
            <a:tailEnd/>
          </a:ln>
        </p:spPr>
      </p:pic>
      <p:sp>
        <p:nvSpPr>
          <p:cNvPr id="2" name="Title 1"/>
          <p:cNvSpPr>
            <a:spLocks noGrp="1"/>
          </p:cNvSpPr>
          <p:nvPr>
            <p:ph type="title"/>
          </p:nvPr>
        </p:nvSpPr>
        <p:spPr>
          <a:xfrm>
            <a:off x="1154808" y="1543783"/>
            <a:ext cx="7772400" cy="1362075"/>
          </a:xfrm>
        </p:spPr>
        <p:txBody>
          <a:bodyPr anchor="t"/>
          <a:lstStyle>
            <a:lvl1pPr algn="r">
              <a:defRPr sz="3200" b="1" cap="all">
                <a:solidFill>
                  <a:schemeClr val="tx1">
                    <a:lumMod val="65000"/>
                    <a:lumOff val="35000"/>
                  </a:schemeClr>
                </a:solidFill>
              </a:defRPr>
            </a:lvl1pPr>
          </a:lstStyle>
          <a:p>
            <a:r>
              <a:rPr lang="en-US" smtClean="0"/>
              <a:t>Click to edit Master title style</a:t>
            </a:r>
            <a:endParaRPr lang="en-ZA" dirty="0"/>
          </a:p>
        </p:txBody>
      </p:sp>
      <p:sp>
        <p:nvSpPr>
          <p:cNvPr id="3" name="Text Placeholder 2"/>
          <p:cNvSpPr>
            <a:spLocks noGrp="1"/>
          </p:cNvSpPr>
          <p:nvPr>
            <p:ph type="body" idx="1"/>
          </p:nvPr>
        </p:nvSpPr>
        <p:spPr>
          <a:xfrm>
            <a:off x="1154808" y="43596"/>
            <a:ext cx="7772400" cy="1500187"/>
          </a:xfrm>
          <a:prstGeom prst="rect">
            <a:avLst/>
          </a:prstGeom>
        </p:spPr>
        <p:txBody>
          <a:bodyPr anchor="b"/>
          <a:lstStyle>
            <a:lvl1pPr marL="0" indent="0" algn="r">
              <a:buNone/>
              <a:defRPr sz="2000">
                <a:solidFill>
                  <a:srgbClr val="DE8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9"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0"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1"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5352" y="0"/>
            <a:ext cx="8340811" cy="1000800"/>
          </a:xfrm>
        </p:spPr>
        <p:txBody>
          <a:bodyPr/>
          <a:lstStyle>
            <a:lvl1pPr>
              <a:defRPr sz="4000" b="1">
                <a:solidFill>
                  <a:schemeClr val="tx1">
                    <a:lumMod val="65000"/>
                    <a:lumOff val="35000"/>
                  </a:schemeClr>
                </a:solidFill>
              </a:defRPr>
            </a:lvl1pPr>
          </a:lstStyle>
          <a:p>
            <a:r>
              <a:rPr lang="en-US" smtClean="0"/>
              <a:t>Click to edit Master title style</a:t>
            </a:r>
            <a:endParaRPr lang="en-ZA" dirty="0"/>
          </a:p>
        </p:txBody>
      </p:sp>
      <p:sp>
        <p:nvSpPr>
          <p:cNvPr id="18" name="Text Placeholder 17"/>
          <p:cNvSpPr>
            <a:spLocks noGrp="1"/>
          </p:cNvSpPr>
          <p:nvPr>
            <p:ph type="body" sz="quarter" idx="10"/>
          </p:nvPr>
        </p:nvSpPr>
        <p:spPr>
          <a:xfrm>
            <a:off x="185865" y="1247775"/>
            <a:ext cx="4114285" cy="4918075"/>
          </a:xfrm>
        </p:spPr>
        <p:txBody>
          <a:bodyPr/>
          <a:lstStyle>
            <a:lvl1pPr marL="0" indent="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sp>
        <p:nvSpPr>
          <p:cNvPr id="19" name="Text Placeholder 17"/>
          <p:cNvSpPr>
            <a:spLocks noGrp="1"/>
          </p:cNvSpPr>
          <p:nvPr>
            <p:ph type="body" sz="quarter" idx="11"/>
          </p:nvPr>
        </p:nvSpPr>
        <p:spPr>
          <a:xfrm>
            <a:off x="4782066" y="1247775"/>
            <a:ext cx="4090172" cy="4918075"/>
          </a:xfrm>
        </p:spPr>
        <p:txBody>
          <a:bodyPr/>
          <a:lstStyle>
            <a:lvl1pPr marL="0" indent="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sp>
        <p:nvSpPr>
          <p:cNvPr id="10"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1"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2"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b="1">
                <a:solidFill>
                  <a:schemeClr val="tx1">
                    <a:lumMod val="65000"/>
                    <a:lumOff val="35000"/>
                  </a:schemeClr>
                </a:solidFill>
              </a:defRPr>
            </a:lvl1pPr>
          </a:lstStyle>
          <a:p>
            <a:r>
              <a:rPr lang="en-US" smtClean="0"/>
              <a:t>Click to edit Master title style</a:t>
            </a:r>
            <a:endParaRPr lang="en-ZA" dirty="0"/>
          </a:p>
        </p:txBody>
      </p:sp>
      <p:sp>
        <p:nvSpPr>
          <p:cNvPr id="3" name="Text Placeholder 2"/>
          <p:cNvSpPr>
            <a:spLocks noGrp="1"/>
          </p:cNvSpPr>
          <p:nvPr>
            <p:ph type="body" idx="1"/>
          </p:nvPr>
        </p:nvSpPr>
        <p:spPr>
          <a:xfrm>
            <a:off x="185346" y="1258953"/>
            <a:ext cx="4028306" cy="824540"/>
          </a:xfrm>
          <a:prstGeom prst="rect">
            <a:avLst/>
          </a:prstGeom>
        </p:spPr>
        <p:txBody>
          <a:bodyPr anchor="b">
            <a:noAutofit/>
          </a:bodyPr>
          <a:lstStyle>
            <a:lvl1pPr marL="0" indent="0">
              <a:buNone/>
              <a:defRPr sz="3200" b="1">
                <a:solidFill>
                  <a:srgbClr val="DE8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17"/>
          <p:cNvSpPr>
            <a:spLocks noGrp="1"/>
          </p:cNvSpPr>
          <p:nvPr>
            <p:ph type="body" sz="quarter" idx="10"/>
          </p:nvPr>
        </p:nvSpPr>
        <p:spPr>
          <a:xfrm>
            <a:off x="185350" y="2209318"/>
            <a:ext cx="4028301" cy="3805881"/>
          </a:xfrm>
        </p:spPr>
        <p:txBody>
          <a:bodyPr/>
          <a:lstStyle>
            <a:lvl1pPr marL="0" indent="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sp>
        <p:nvSpPr>
          <p:cNvPr id="20" name="Text Placeholder 2"/>
          <p:cNvSpPr>
            <a:spLocks noGrp="1"/>
          </p:cNvSpPr>
          <p:nvPr>
            <p:ph type="body" idx="16"/>
          </p:nvPr>
        </p:nvSpPr>
        <p:spPr>
          <a:xfrm>
            <a:off x="4757346" y="1258953"/>
            <a:ext cx="4028306" cy="824540"/>
          </a:xfrm>
          <a:prstGeom prst="rect">
            <a:avLst/>
          </a:prstGeom>
        </p:spPr>
        <p:txBody>
          <a:bodyPr anchor="b">
            <a:noAutofit/>
          </a:bodyPr>
          <a:lstStyle>
            <a:lvl1pPr marL="0" indent="0">
              <a:buNone/>
              <a:defRPr sz="3200" b="1">
                <a:solidFill>
                  <a:srgbClr val="DE8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1" name="Text Placeholder 17"/>
          <p:cNvSpPr>
            <a:spLocks noGrp="1"/>
          </p:cNvSpPr>
          <p:nvPr>
            <p:ph type="body" sz="quarter" idx="17"/>
          </p:nvPr>
        </p:nvSpPr>
        <p:spPr>
          <a:xfrm>
            <a:off x="4757350" y="2209318"/>
            <a:ext cx="4028301" cy="3805881"/>
          </a:xfrm>
        </p:spPr>
        <p:txBody>
          <a:bodyPr/>
          <a:lstStyle>
            <a:lvl1pPr marL="0" indent="0">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sp>
        <p:nvSpPr>
          <p:cNvPr id="12"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3"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4"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5352" y="0"/>
            <a:ext cx="8340811" cy="1000800"/>
          </a:xfrm>
        </p:spPr>
        <p:txBody>
          <a:bodyPr/>
          <a:lstStyle>
            <a:lvl1pPr>
              <a:defRPr sz="4000" b="1">
                <a:solidFill>
                  <a:schemeClr val="tx1">
                    <a:lumMod val="65000"/>
                    <a:lumOff val="35000"/>
                  </a:schemeClr>
                </a:solidFill>
              </a:defRPr>
            </a:lvl1pPr>
          </a:lstStyle>
          <a:p>
            <a:r>
              <a:rPr lang="en-US" smtClean="0"/>
              <a:t>Click to edit Master title style</a:t>
            </a:r>
            <a:endParaRPr lang="en-ZA" dirty="0"/>
          </a:p>
        </p:txBody>
      </p:sp>
      <p:sp>
        <p:nvSpPr>
          <p:cNvPr id="8"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9"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0"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sert SmartArt Graphic">
    <p:spTree>
      <p:nvGrpSpPr>
        <p:cNvPr id="1" name=""/>
        <p:cNvGrpSpPr/>
        <p:nvPr/>
      </p:nvGrpSpPr>
      <p:grpSpPr>
        <a:xfrm>
          <a:off x="0" y="0"/>
          <a:ext cx="0" cy="0"/>
          <a:chOff x="0" y="0"/>
          <a:chExt cx="0" cy="0"/>
        </a:xfrm>
      </p:grpSpPr>
      <p:sp>
        <p:nvSpPr>
          <p:cNvPr id="13" name="SmartArt Placeholder 12"/>
          <p:cNvSpPr>
            <a:spLocks noGrp="1"/>
          </p:cNvSpPr>
          <p:nvPr>
            <p:ph type="dgm" sz="quarter" idx="10"/>
          </p:nvPr>
        </p:nvSpPr>
        <p:spPr>
          <a:xfrm>
            <a:off x="184560" y="1212669"/>
            <a:ext cx="8748285" cy="5029200"/>
          </a:xfrm>
        </p:spPr>
        <p:txBody>
          <a:bodyPr>
            <a:normAutofit/>
          </a:bodyPr>
          <a:lstStyle>
            <a:lvl1pPr>
              <a:defRPr sz="2800"/>
            </a:lvl1pPr>
          </a:lstStyle>
          <a:p>
            <a:r>
              <a:rPr lang="en-US" smtClean="0"/>
              <a:t>Click icon to add SmartArt graphic</a:t>
            </a:r>
            <a:endParaRPr lang="en-ZA"/>
          </a:p>
        </p:txBody>
      </p:sp>
      <p:sp>
        <p:nvSpPr>
          <p:cNvPr id="14" name="Title 1"/>
          <p:cNvSpPr>
            <a:spLocks noGrp="1"/>
          </p:cNvSpPr>
          <p:nvPr>
            <p:ph type="title"/>
          </p:nvPr>
        </p:nvSpPr>
        <p:spPr>
          <a:xfrm>
            <a:off x="185351" y="4039"/>
            <a:ext cx="8340811" cy="1000800"/>
          </a:xfrm>
        </p:spPr>
        <p:txBody>
          <a:bodyPr/>
          <a:lstStyle>
            <a:lvl1pPr>
              <a:defRPr sz="4000" b="1">
                <a:solidFill>
                  <a:schemeClr val="tx1">
                    <a:lumMod val="65000"/>
                    <a:lumOff val="35000"/>
                  </a:schemeClr>
                </a:solidFill>
              </a:defRPr>
            </a:lvl1pPr>
          </a:lstStyle>
          <a:p>
            <a:r>
              <a:rPr lang="en-US" smtClean="0"/>
              <a:t>Click to edit Master title style</a:t>
            </a:r>
            <a:endParaRPr lang="en-ZA" dirty="0"/>
          </a:p>
        </p:txBody>
      </p:sp>
      <p:sp>
        <p:nvSpPr>
          <p:cNvPr id="7"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8"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9"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4775" y="1165548"/>
            <a:ext cx="3020670" cy="986257"/>
          </a:xfrm>
        </p:spPr>
        <p:txBody>
          <a:bodyPr anchor="b"/>
          <a:lstStyle>
            <a:lvl1pPr algn="l">
              <a:defRPr sz="2800" b="1">
                <a:solidFill>
                  <a:srgbClr val="DE8000"/>
                </a:solidFill>
              </a:defRPr>
            </a:lvl1pPr>
          </a:lstStyle>
          <a:p>
            <a:r>
              <a:rPr lang="en-US" smtClean="0"/>
              <a:t>Click to edit Master title style</a:t>
            </a:r>
            <a:endParaRPr lang="en-ZA" dirty="0"/>
          </a:p>
        </p:txBody>
      </p:sp>
      <p:sp>
        <p:nvSpPr>
          <p:cNvPr id="4" name="Text Placeholder 3"/>
          <p:cNvSpPr>
            <a:spLocks noGrp="1"/>
          </p:cNvSpPr>
          <p:nvPr>
            <p:ph type="body" sz="half" idx="2"/>
          </p:nvPr>
        </p:nvSpPr>
        <p:spPr>
          <a:xfrm>
            <a:off x="234775" y="2144755"/>
            <a:ext cx="3020670" cy="3981408"/>
          </a:xfrm>
          <a:prstGeom prst="rect">
            <a:avLst/>
          </a:prstGeo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Content Placeholder 2"/>
          <p:cNvSpPr>
            <a:spLocks noGrp="1"/>
          </p:cNvSpPr>
          <p:nvPr>
            <p:ph idx="1"/>
          </p:nvPr>
        </p:nvSpPr>
        <p:spPr>
          <a:xfrm>
            <a:off x="3529554" y="1149178"/>
            <a:ext cx="5416737" cy="4985808"/>
          </a:xfrm>
          <a:prstGeom prst="rect">
            <a:avLst/>
          </a:prstGeom>
        </p:spPr>
        <p:txBody>
          <a:bodyPr/>
          <a:lstStyle>
            <a:lvl1pPr>
              <a:buFontTx/>
              <a:buNone/>
              <a:defRPr sz="2800"/>
            </a:lvl1pPr>
            <a:lvl2pPr>
              <a:buFontTx/>
              <a:buBlip>
                <a:blip r:embed="rId2"/>
              </a:buBlip>
              <a:defRPr sz="2400"/>
            </a:lvl2pPr>
            <a:lvl3pPr>
              <a:buClr>
                <a:schemeClr val="accent2"/>
              </a:buClr>
              <a:buFont typeface="Courier New" pitchFamily="49" charset="0"/>
              <a:buChar char="o"/>
              <a:defRPr/>
            </a:lvl3pPr>
            <a:lvl4pPr>
              <a:buClr>
                <a:schemeClr val="accent2"/>
              </a:buClr>
              <a:defRPr/>
            </a:lvl4pPr>
            <a:lvl5pPr>
              <a:buClr>
                <a:schemeClr val="accent2"/>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sp>
        <p:nvSpPr>
          <p:cNvPr id="11" name="Rectangle 4"/>
          <p:cNvSpPr>
            <a:spLocks noGrp="1" noChangeArrowheads="1"/>
          </p:cNvSpPr>
          <p:nvPr>
            <p:ph type="dt" sz="half" idx="10"/>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2"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3"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81656" y="1380963"/>
            <a:ext cx="5486400" cy="566738"/>
          </a:xfrm>
        </p:spPr>
        <p:txBody>
          <a:bodyPr anchor="b"/>
          <a:lstStyle>
            <a:lvl1pPr algn="l">
              <a:defRPr sz="2400" b="1">
                <a:solidFill>
                  <a:srgbClr val="DE8000"/>
                </a:solidFill>
              </a:defRPr>
            </a:lvl1pPr>
          </a:lstStyle>
          <a:p>
            <a:r>
              <a:rPr lang="en-US" smtClean="0"/>
              <a:t>Click to edit Master title style</a:t>
            </a:r>
            <a:endParaRPr lang="en-ZA" dirty="0"/>
          </a:p>
        </p:txBody>
      </p:sp>
      <p:sp>
        <p:nvSpPr>
          <p:cNvPr id="3" name="Picture Placeholder 2"/>
          <p:cNvSpPr>
            <a:spLocks noGrp="1"/>
          </p:cNvSpPr>
          <p:nvPr>
            <p:ph type="pic" idx="1"/>
          </p:nvPr>
        </p:nvSpPr>
        <p:spPr>
          <a:xfrm>
            <a:off x="1792288" y="2075935"/>
            <a:ext cx="5486400" cy="346835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ZA" noProof="0" dirty="0" smtClean="0"/>
          </a:p>
        </p:txBody>
      </p:sp>
      <p:sp>
        <p:nvSpPr>
          <p:cNvPr id="4" name="Text Placeholder 3"/>
          <p:cNvSpPr>
            <a:spLocks noGrp="1"/>
          </p:cNvSpPr>
          <p:nvPr>
            <p:ph type="body" sz="half" idx="2"/>
          </p:nvPr>
        </p:nvSpPr>
        <p:spPr>
          <a:xfrm>
            <a:off x="1792288" y="5631140"/>
            <a:ext cx="5486400" cy="804862"/>
          </a:xfrm>
          <a:prstGeom prst="rect">
            <a:avLst/>
          </a:prstGeo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Rectangle 4"/>
          <p:cNvSpPr>
            <a:spLocks noGrp="1" noChangeArrowheads="1"/>
          </p:cNvSpPr>
          <p:nvPr>
            <p:ph type="dt" sz="half" idx="10"/>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1"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2"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2" name="Picture 13"/>
          <p:cNvPicPr>
            <a:picLocks noChangeAspect="1" noChangeArrowheads="1"/>
          </p:cNvPicPr>
          <p:nvPr/>
        </p:nvPicPr>
        <p:blipFill>
          <a:blip r:embed="rId12"/>
          <a:srcRect/>
          <a:stretch>
            <a:fillRect/>
          </a:stretch>
        </p:blipFill>
        <p:spPr bwMode="auto">
          <a:xfrm>
            <a:off x="0" y="0"/>
            <a:ext cx="9144000" cy="6859588"/>
          </a:xfrm>
          <a:prstGeom prst="rect">
            <a:avLst/>
          </a:prstGeom>
          <a:noFill/>
          <a:ln w="9525">
            <a:noFill/>
            <a:miter lim="800000"/>
            <a:headEnd/>
            <a:tailEnd/>
          </a:ln>
        </p:spPr>
      </p:pic>
      <p:sp>
        <p:nvSpPr>
          <p:cNvPr id="1026" name="Rectangle 2"/>
          <p:cNvSpPr>
            <a:spLocks noGrp="1" noChangeArrowheads="1"/>
          </p:cNvSpPr>
          <p:nvPr>
            <p:ph type="title"/>
          </p:nvPr>
        </p:nvSpPr>
        <p:spPr bwMode="auto">
          <a:xfrm>
            <a:off x="185352" y="0"/>
            <a:ext cx="8340811"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8" name="Rectangle 4"/>
          <p:cNvSpPr>
            <a:spLocks noGrp="1" noChangeArrowheads="1"/>
          </p:cNvSpPr>
          <p:nvPr>
            <p:ph type="dt" sz="half" idx="2"/>
          </p:nvPr>
        </p:nvSpPr>
        <p:spPr bwMode="auto">
          <a:xfrm>
            <a:off x="1272762" y="6566507"/>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1">
                <a:cs typeface="+mn-cs"/>
              </a:defRPr>
            </a:lvl1pPr>
          </a:lstStyle>
          <a:p>
            <a:pPr>
              <a:defRPr/>
            </a:pPr>
            <a:fld id="{D05C57EF-285A-49AE-AE74-F6E02E525466}" type="datetime5">
              <a:rPr lang="en-US" smtClean="0"/>
              <a:pPr>
                <a:defRPr/>
              </a:pPr>
              <a:t>4-May-16</a:t>
            </a:fld>
            <a:endParaRPr lang="en-US" dirty="0"/>
          </a:p>
        </p:txBody>
      </p:sp>
      <p:sp>
        <p:nvSpPr>
          <p:cNvPr id="1029" name="Rectangle 5"/>
          <p:cNvSpPr>
            <a:spLocks noGrp="1" noChangeArrowheads="1"/>
          </p:cNvSpPr>
          <p:nvPr>
            <p:ph type="ftr" sz="quarter" idx="3"/>
          </p:nvPr>
        </p:nvSpPr>
        <p:spPr bwMode="auto">
          <a:xfrm>
            <a:off x="3556695" y="6566507"/>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i="1">
                <a:cs typeface="+mn-cs"/>
              </a:defRPr>
            </a:lvl1pPr>
          </a:lstStyle>
          <a:p>
            <a:pPr>
              <a:defRPr/>
            </a:pPr>
            <a:r>
              <a:rPr lang="en-US" smtClean="0"/>
              <a:t>File name</a:t>
            </a:r>
            <a:endParaRPr lang="en-US" dirty="0"/>
          </a:p>
        </p:txBody>
      </p:sp>
      <p:sp>
        <p:nvSpPr>
          <p:cNvPr id="1030" name="Rectangle 6"/>
          <p:cNvSpPr>
            <a:spLocks noGrp="1" noChangeArrowheads="1"/>
          </p:cNvSpPr>
          <p:nvPr>
            <p:ph type="sldNum" sz="quarter" idx="4"/>
          </p:nvPr>
        </p:nvSpPr>
        <p:spPr bwMode="auto">
          <a:xfrm>
            <a:off x="6553200" y="6566507"/>
            <a:ext cx="223245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1">
                <a:cs typeface="+mn-cs"/>
              </a:defRPr>
            </a:lvl1pPr>
          </a:lstStyle>
          <a:p>
            <a:pPr>
              <a:defRPr/>
            </a:pPr>
            <a:fld id="{55F0CF9E-355C-4927-B7AE-02AE6787D169}" type="slidenum">
              <a:rPr lang="en-US" smtClean="0"/>
              <a:pPr>
                <a:defRPr/>
              </a:pPr>
              <a:t>‹#›</a:t>
            </a:fld>
            <a:endParaRPr lang="en-US" dirty="0"/>
          </a:p>
        </p:txBody>
      </p:sp>
      <p:pic>
        <p:nvPicPr>
          <p:cNvPr id="11" name="Picture 10" descr="WRC logo small.jpg"/>
          <p:cNvPicPr>
            <a:picLocks noChangeAspect="1"/>
          </p:cNvPicPr>
          <p:nvPr/>
        </p:nvPicPr>
        <p:blipFill>
          <a:blip r:embed="rId13" cstate="print"/>
          <a:stretch>
            <a:fillRect/>
          </a:stretch>
        </p:blipFill>
        <p:spPr>
          <a:xfrm>
            <a:off x="8661052" y="24714"/>
            <a:ext cx="445877" cy="912492"/>
          </a:xfrm>
          <a:prstGeom prst="rect">
            <a:avLst/>
          </a:prstGeom>
        </p:spPr>
      </p:pic>
      <p:sp>
        <p:nvSpPr>
          <p:cNvPr id="8" name="Text Placeholder 7"/>
          <p:cNvSpPr>
            <a:spLocks noGrp="1"/>
          </p:cNvSpPr>
          <p:nvPr>
            <p:ph type="body" idx="1"/>
          </p:nvPr>
        </p:nvSpPr>
        <p:spPr>
          <a:xfrm>
            <a:off x="197707" y="1204776"/>
            <a:ext cx="8760941"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dirty="0"/>
          </a:p>
        </p:txBody>
      </p:sp>
      <p:cxnSp>
        <p:nvCxnSpPr>
          <p:cNvPr id="10" name="Straight Connector 9"/>
          <p:cNvCxnSpPr/>
          <p:nvPr/>
        </p:nvCxnSpPr>
        <p:spPr bwMode="auto">
          <a:xfrm>
            <a:off x="0" y="963827"/>
            <a:ext cx="9144000" cy="1588"/>
          </a:xfrm>
          <a:prstGeom prst="line">
            <a:avLst/>
          </a:prstGeom>
          <a:ln>
            <a:solidFill>
              <a:srgbClr val="DE8000"/>
            </a:solidFill>
            <a:headEnd type="none" w="med" len="med"/>
            <a:tailEnd type="none" w="med" len="med"/>
          </a:ln>
        </p:spPr>
        <p:style>
          <a:lnRef idx="2">
            <a:schemeClr val="accent5"/>
          </a:lnRef>
          <a:fillRef idx="0">
            <a:schemeClr val="accent5"/>
          </a:fillRef>
          <a:effectRef idx="1">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Lst>
  <p:timing>
    <p:tnLst>
      <p:par>
        <p:cTn id="1" dur="indefinite" restart="never" nodeType="tmRoot"/>
      </p:par>
    </p:tnLst>
  </p:timing>
  <p:hf hdr="0"/>
  <p:txStyles>
    <p:title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58775" indent="-358775" algn="l" rtl="0" eaLnBrk="1" fontAlgn="base" hangingPunct="1">
        <a:spcBef>
          <a:spcPct val="20000"/>
        </a:spcBef>
        <a:spcAft>
          <a:spcPct val="0"/>
        </a:spcAft>
        <a:buSzPct val="60000"/>
        <a:buFontTx/>
        <a:buNone/>
        <a:defRPr sz="3200">
          <a:solidFill>
            <a:schemeClr val="tx1">
              <a:lumMod val="65000"/>
              <a:lumOff val="35000"/>
            </a:schemeClr>
          </a:solidFill>
          <a:latin typeface="+mn-lt"/>
          <a:ea typeface="+mn-ea"/>
          <a:cs typeface="+mn-cs"/>
        </a:defRPr>
      </a:lvl1pPr>
      <a:lvl2pPr marL="803275" indent="-346075" algn="l" rtl="0" eaLnBrk="1" fontAlgn="base" hangingPunct="1">
        <a:spcBef>
          <a:spcPct val="20000"/>
        </a:spcBef>
        <a:spcAft>
          <a:spcPct val="0"/>
        </a:spcAft>
        <a:buSzPct val="60000"/>
        <a:buFontTx/>
        <a:buBlip>
          <a:blip r:embed="rId14"/>
        </a:buBlip>
        <a:defRPr sz="2800">
          <a:solidFill>
            <a:schemeClr val="tx1">
              <a:lumMod val="65000"/>
              <a:lumOff val="35000"/>
            </a:schemeClr>
          </a:solidFill>
          <a:latin typeface="+mn-lt"/>
        </a:defRPr>
      </a:lvl2pPr>
      <a:lvl3pPr marL="1260475" indent="-346075" algn="l" rtl="0" eaLnBrk="1" fontAlgn="base" hangingPunct="1">
        <a:spcBef>
          <a:spcPct val="20000"/>
        </a:spcBef>
        <a:spcAft>
          <a:spcPct val="0"/>
        </a:spcAft>
        <a:buSzPct val="60000"/>
        <a:buFontTx/>
        <a:buBlip>
          <a:blip r:embed="rId14"/>
        </a:buBlip>
        <a:defRPr sz="2400">
          <a:solidFill>
            <a:srgbClr val="3399FF"/>
          </a:solidFill>
          <a:latin typeface="+mn-lt"/>
        </a:defRPr>
      </a:lvl3pPr>
      <a:lvl4pPr marL="1704975" indent="-333375" algn="l" rtl="0" eaLnBrk="1" fontAlgn="base" hangingPunct="1">
        <a:spcBef>
          <a:spcPct val="20000"/>
        </a:spcBef>
        <a:spcAft>
          <a:spcPct val="0"/>
        </a:spcAft>
        <a:buSzPct val="60000"/>
        <a:buFontTx/>
        <a:buBlip>
          <a:blip r:embed="rId14"/>
        </a:buBlip>
        <a:tabLst/>
        <a:defRPr sz="2000">
          <a:solidFill>
            <a:schemeClr val="bg1">
              <a:lumMod val="50000"/>
            </a:schemeClr>
          </a:solidFill>
          <a:latin typeface="+mn-lt"/>
        </a:defRPr>
      </a:lvl4pPr>
      <a:lvl5pPr marL="2149475" indent="-320675" algn="l" rtl="0" eaLnBrk="1" fontAlgn="base" hangingPunct="1">
        <a:spcBef>
          <a:spcPct val="20000"/>
        </a:spcBef>
        <a:spcAft>
          <a:spcPct val="0"/>
        </a:spcAft>
        <a:buSzPct val="60000"/>
        <a:buFontTx/>
        <a:buBlip>
          <a:blip r:embed="rId14"/>
        </a:buBlip>
        <a:defRPr sz="1800">
          <a:solidFill>
            <a:schemeClr val="bg1">
              <a:lumMod val="50000"/>
            </a:schemeClr>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wrc.org.za/"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3.gif"/><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72592" y="561256"/>
            <a:ext cx="6500812" cy="1612900"/>
          </a:xfrm>
        </p:spPr>
        <p:txBody>
          <a:bodyPr/>
          <a:lstStyle/>
          <a:p>
            <a:pPr algn="ctr" eaLnBrk="1" hangingPunct="1"/>
            <a:r>
              <a:rPr lang="en-ZA" dirty="0" smtClean="0"/>
              <a:t>Look and Feel of the </a:t>
            </a:r>
            <a:br>
              <a:rPr lang="en-ZA" dirty="0" smtClean="0"/>
            </a:br>
            <a:r>
              <a:rPr lang="en-ZA" dirty="0" smtClean="0"/>
              <a:t>Fund Management System (FMS)</a:t>
            </a:r>
          </a:p>
        </p:txBody>
      </p:sp>
      <p:sp>
        <p:nvSpPr>
          <p:cNvPr id="3075" name="Subtitle 2"/>
          <p:cNvSpPr>
            <a:spLocks noGrp="1"/>
          </p:cNvSpPr>
          <p:nvPr>
            <p:ph type="subTitle" idx="4294967295"/>
          </p:nvPr>
        </p:nvSpPr>
        <p:spPr>
          <a:xfrm>
            <a:off x="500063" y="2970213"/>
            <a:ext cx="6400800" cy="785812"/>
          </a:xfrm>
          <a:prstGeom prst="rect">
            <a:avLst/>
          </a:prstGeom>
        </p:spPr>
        <p:txBody>
          <a:bodyPr>
            <a:normAutofit fontScale="25000" lnSpcReduction="20000"/>
          </a:bodyPr>
          <a:lstStyle/>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b="1" dirty="0" smtClean="0"/>
          </a:p>
          <a:p>
            <a:pPr eaLnBrk="1" hangingPunct="1"/>
            <a:endParaRPr lang="en-ZA" sz="11200" b="1" dirty="0" smtClean="0"/>
          </a:p>
          <a:p>
            <a:pPr eaLnBrk="1" hangingPunct="1"/>
            <a:r>
              <a:rPr lang="en-ZA" sz="11200" b="1" dirty="0" smtClean="0"/>
              <a:t>Gerda Kruger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a:srcRect l="364" t="37284" r="25340" b="7346"/>
          <a:stretch/>
        </p:blipFill>
        <p:spPr bwMode="auto">
          <a:xfrm>
            <a:off x="442196" y="1247314"/>
            <a:ext cx="8221363" cy="5451838"/>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8" name="Explosion 1 7"/>
          <p:cNvSpPr/>
          <p:nvPr/>
        </p:nvSpPr>
        <p:spPr bwMode="auto">
          <a:xfrm>
            <a:off x="5769429" y="5702403"/>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3" name="Title 2"/>
          <p:cNvSpPr>
            <a:spLocks noGrp="1"/>
          </p:cNvSpPr>
          <p:nvPr>
            <p:ph type="title"/>
          </p:nvPr>
        </p:nvSpPr>
        <p:spPr/>
        <p:txBody>
          <a:bodyPr/>
          <a:lstStyle/>
          <a:p>
            <a:pPr algn="ctr"/>
            <a:r>
              <a:rPr lang="en-ZA" dirty="0"/>
              <a:t>COMPLETING PROPOSAL : </a:t>
            </a:r>
            <a:br>
              <a:rPr lang="en-ZA" dirty="0"/>
            </a:br>
            <a:r>
              <a:rPr lang="en-ZA" sz="2800" dirty="0" smtClean="0"/>
              <a:t>Lead Organisation</a:t>
            </a:r>
            <a:endParaRPr lang="en-ZA" sz="2800" dirty="0"/>
          </a:p>
        </p:txBody>
      </p:sp>
      <p:sp>
        <p:nvSpPr>
          <p:cNvPr id="9" name="TextBox 8"/>
          <p:cNvSpPr txBox="1"/>
          <p:nvPr/>
        </p:nvSpPr>
        <p:spPr>
          <a:xfrm>
            <a:off x="5952227" y="6126312"/>
            <a:ext cx="2856573"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kern="0" noProof="0" dirty="0" smtClean="0">
                <a:solidFill>
                  <a:srgbClr val="FF0000"/>
                </a:solidFill>
                <a:effectLst>
                  <a:outerShdw blurRad="38100" dist="38100" dir="2700000" algn="tl">
                    <a:srgbClr val="000000">
                      <a:alpha val="43137"/>
                    </a:srgbClr>
                  </a:outerShdw>
                </a:effectLst>
                <a:latin typeface="+mn-lt"/>
                <a:cs typeface="+mn-cs"/>
              </a:rPr>
              <a:t>SAFE !! SAVE !! SAVE !!!</a:t>
            </a:r>
            <a:endParaRPr kumimoji="0" lang="en-ZA" sz="14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cs typeface="+mn-cs"/>
            </a:endParaRPr>
          </a:p>
        </p:txBody>
      </p:sp>
      <p:sp>
        <p:nvSpPr>
          <p:cNvPr id="10" name="Left Arrow 9"/>
          <p:cNvSpPr/>
          <p:nvPr/>
        </p:nvSpPr>
        <p:spPr bwMode="auto">
          <a:xfrm>
            <a:off x="1157434" y="6357145"/>
            <a:ext cx="4611993" cy="153888"/>
          </a:xfrm>
          <a:prstGeom prst="left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4791569" y="2181312"/>
            <a:ext cx="3734594"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dirty="0" smtClean="0">
                <a:solidFill>
                  <a:srgbClr val="FF6600"/>
                </a:solidFill>
                <a:latin typeface="+mn-lt"/>
                <a:cs typeface="+mn-cs"/>
              </a:rPr>
              <a:t>Click on Dropdown arrow </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
        <p:nvSpPr>
          <p:cNvPr id="13" name="TextBox 12"/>
          <p:cNvSpPr txBox="1"/>
          <p:nvPr/>
        </p:nvSpPr>
        <p:spPr>
          <a:xfrm>
            <a:off x="2217633" y="2452692"/>
            <a:ext cx="3734594"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dirty="0" smtClean="0">
                <a:solidFill>
                  <a:srgbClr val="FF6600"/>
                </a:solidFill>
                <a:latin typeface="+mn-lt"/>
                <a:cs typeface="+mn-cs"/>
              </a:rPr>
              <a:t>Click on Dropdown arrow </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
        <p:nvSpPr>
          <p:cNvPr id="16" name="Oval 15"/>
          <p:cNvSpPr/>
          <p:nvPr/>
        </p:nvSpPr>
        <p:spPr bwMode="auto">
          <a:xfrm>
            <a:off x="4699426" y="1088466"/>
            <a:ext cx="4017231" cy="637728"/>
          </a:xfrm>
          <a:prstGeom prst="ellipse">
            <a:avLst/>
          </a:pr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ZA" sz="2000" b="0" i="0" u="none" strike="noStrike" cap="none" normalizeH="0" baseline="0" dirty="0" smtClean="0">
                <a:ln>
                  <a:noFill/>
                </a:ln>
                <a:solidFill>
                  <a:schemeClr val="tx1"/>
                </a:solidFill>
                <a:effectLst/>
                <a:latin typeface="Arial" charset="0"/>
              </a:rPr>
              <a:t>Proposal</a:t>
            </a:r>
            <a:r>
              <a:rPr kumimoji="0" lang="en-ZA" sz="2000" b="0" i="0" u="none" strike="noStrike" cap="none" normalizeH="0" dirty="0" smtClean="0">
                <a:ln>
                  <a:noFill/>
                </a:ln>
                <a:solidFill>
                  <a:schemeClr val="tx1"/>
                </a:solidFill>
                <a:effectLst/>
                <a:latin typeface="Arial" charset="0"/>
              </a:rPr>
              <a:t> Number: 1004790</a:t>
            </a:r>
            <a:endParaRPr kumimoji="0" lang="en-ZA" sz="20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29265814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a:t>COMPLETING PROPOSAL : </a:t>
            </a:r>
            <a:br>
              <a:rPr lang="en-ZA" dirty="0"/>
            </a:br>
            <a:r>
              <a:rPr lang="en-ZA" sz="2800" dirty="0" smtClean="0"/>
              <a:t>Lead Organisation (</a:t>
            </a:r>
            <a:r>
              <a:rPr lang="en-ZA" sz="2800" i="1" dirty="0" err="1" smtClean="0"/>
              <a:t>cont</a:t>
            </a:r>
            <a:r>
              <a:rPr lang="en-ZA" sz="2800" dirty="0" smtClean="0"/>
              <a:t>)</a:t>
            </a:r>
            <a:endParaRPr lang="en-ZA" sz="2800" dirty="0"/>
          </a:p>
        </p:txBody>
      </p:sp>
      <p:sp>
        <p:nvSpPr>
          <p:cNvPr id="6" name="Slide Number Placeholder 5"/>
          <p:cNvSpPr>
            <a:spLocks noGrp="1"/>
          </p:cNvSpPr>
          <p:nvPr>
            <p:ph type="sldNum" sz="quarter" idx="4294967295"/>
          </p:nvPr>
        </p:nvSpPr>
        <p:spPr>
          <a:xfrm>
            <a:off x="8143875" y="6500813"/>
            <a:ext cx="490538" cy="365125"/>
          </a:xfrm>
          <a:prstGeom prst="rect">
            <a:avLst/>
          </a:prstGeom>
        </p:spPr>
        <p:txBody>
          <a:bodyPr/>
          <a:lstStyle/>
          <a:p>
            <a:pPr>
              <a:defRPr/>
            </a:pPr>
            <a:fld id="{C6BA6BF2-E6D7-4543-8172-4374551136C2}" type="slidenum">
              <a:rPr lang="en-ZA" smtClean="0"/>
              <a:pPr>
                <a:defRPr/>
              </a:pPr>
              <a:t>11</a:t>
            </a:fld>
            <a:endParaRPr lang="en-ZA" dirty="0"/>
          </a:p>
        </p:txBody>
      </p:sp>
      <p:pic>
        <p:nvPicPr>
          <p:cNvPr id="7" name="Picture 6"/>
          <p:cNvPicPr/>
          <p:nvPr/>
        </p:nvPicPr>
        <p:blipFill rotWithShape="1">
          <a:blip r:embed="rId2"/>
          <a:srcRect t="77757" b="5892"/>
          <a:stretch/>
        </p:blipFill>
        <p:spPr bwMode="auto">
          <a:xfrm>
            <a:off x="185352" y="2612572"/>
            <a:ext cx="8632077" cy="1992085"/>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4" name="TextBox 3"/>
          <p:cNvSpPr txBox="1"/>
          <p:nvPr/>
        </p:nvSpPr>
        <p:spPr>
          <a:xfrm>
            <a:off x="1513114" y="1393371"/>
            <a:ext cx="5812972" cy="584775"/>
          </a:xfrm>
          <a:prstGeom prst="rect">
            <a:avLst/>
          </a:prstGeom>
        </p:spPr>
        <p:txBody>
          <a:bodyPr wrap="square" rtlCol="0">
            <a:spAutoFit/>
          </a:bodyPr>
          <a:lstStyle/>
          <a:p>
            <a:pPr marL="342900" marR="0" indent="-342900" algn="l"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Supporting Documentation</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8" name="TextBox 7"/>
          <p:cNvSpPr txBox="1"/>
          <p:nvPr/>
        </p:nvSpPr>
        <p:spPr>
          <a:xfrm>
            <a:off x="283819" y="4931153"/>
            <a:ext cx="8143875" cy="138499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b="1" i="0" u="none" strike="noStrike" kern="0" cap="none" spc="0" normalizeH="0" baseline="0" noProof="0" dirty="0" smtClean="0">
                <a:ln>
                  <a:noFill/>
                </a:ln>
                <a:solidFill>
                  <a:srgbClr val="C00000"/>
                </a:solidFill>
                <a:effectLst/>
                <a:uLnTx/>
                <a:uFillTx/>
                <a:latin typeface="+mn-lt"/>
                <a:ea typeface="+mn-ea"/>
                <a:cs typeface="+mn-cs"/>
              </a:rPr>
              <a:t>You</a:t>
            </a:r>
            <a:r>
              <a:rPr kumimoji="0" lang="en-ZA" b="1" i="0" u="none" strike="noStrike" kern="0" cap="none" spc="0" normalizeH="0" noProof="0" dirty="0" smtClean="0">
                <a:ln>
                  <a:noFill/>
                </a:ln>
                <a:solidFill>
                  <a:srgbClr val="C00000"/>
                </a:solidFill>
                <a:effectLst/>
                <a:uLnTx/>
                <a:uFillTx/>
                <a:latin typeface="+mn-lt"/>
                <a:ea typeface="+mn-ea"/>
                <a:cs typeface="+mn-cs"/>
              </a:rPr>
              <a:t> will not be able to submit your proposal if the WRC is not in possession of these documents</a:t>
            </a:r>
            <a:endParaRPr kumimoji="0" lang="en-ZA" b="1" i="0" u="none" strike="noStrike" kern="0" cap="none" spc="0" normalizeH="0" baseline="0" noProof="0" dirty="0" smtClean="0">
              <a:ln>
                <a:noFill/>
              </a:ln>
              <a:solidFill>
                <a:srgbClr val="C00000"/>
              </a:solidFill>
              <a:effectLst/>
              <a:uLnTx/>
              <a:uFillTx/>
              <a:latin typeface="+mn-lt"/>
              <a:ea typeface="+mn-ea"/>
              <a:cs typeface="+mn-cs"/>
            </a:endParaRPr>
          </a:p>
        </p:txBody>
      </p:sp>
    </p:spTree>
    <p:extLst>
      <p:ext uri="{BB962C8B-B14F-4D97-AF65-F5344CB8AC3E}">
        <p14:creationId xmlns:p14="http://schemas.microsoft.com/office/powerpoint/2010/main" val="29265814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a:t>COMPLETING PROPOSAL : </a:t>
            </a:r>
            <a:br>
              <a:rPr lang="en-ZA" dirty="0"/>
            </a:br>
            <a:r>
              <a:rPr lang="en-ZA" sz="2800" dirty="0" smtClean="0"/>
              <a:t>Collaborating Organisation</a:t>
            </a:r>
            <a:endParaRPr lang="en-ZA" dirty="0"/>
          </a:p>
        </p:txBody>
      </p:sp>
      <p:sp>
        <p:nvSpPr>
          <p:cNvPr id="6" name="Slide Number Placeholder 5"/>
          <p:cNvSpPr>
            <a:spLocks noGrp="1"/>
          </p:cNvSpPr>
          <p:nvPr>
            <p:ph type="sldNum" sz="quarter" idx="4294967295"/>
          </p:nvPr>
        </p:nvSpPr>
        <p:spPr>
          <a:xfrm>
            <a:off x="8143875" y="6500813"/>
            <a:ext cx="490538" cy="365125"/>
          </a:xfrm>
          <a:prstGeom prst="rect">
            <a:avLst/>
          </a:prstGeom>
        </p:spPr>
        <p:txBody>
          <a:bodyPr/>
          <a:lstStyle/>
          <a:p>
            <a:pPr>
              <a:defRPr/>
            </a:pPr>
            <a:fld id="{C6BA6BF2-E6D7-4543-8172-4374551136C2}" type="slidenum">
              <a:rPr lang="en-ZA" smtClean="0"/>
              <a:pPr>
                <a:defRPr/>
              </a:pPr>
              <a:t>12</a:t>
            </a:fld>
            <a:endParaRPr lang="en-ZA" dirty="0"/>
          </a:p>
        </p:txBody>
      </p:sp>
      <p:pic>
        <p:nvPicPr>
          <p:cNvPr id="5" name="Picture 4"/>
          <p:cNvPicPr/>
          <p:nvPr/>
        </p:nvPicPr>
        <p:blipFill rotWithShape="1">
          <a:blip r:embed="rId2"/>
          <a:srcRect l="1" t="36484" r="28890" b="23439"/>
          <a:stretch/>
        </p:blipFill>
        <p:spPr bwMode="auto">
          <a:xfrm>
            <a:off x="209381" y="1383616"/>
            <a:ext cx="8632077" cy="3643767"/>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7" name="Explosion 1 6"/>
          <p:cNvSpPr/>
          <p:nvPr/>
        </p:nvSpPr>
        <p:spPr bwMode="auto">
          <a:xfrm>
            <a:off x="5802085" y="4063194"/>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8" name="Left Arrow 7"/>
          <p:cNvSpPr/>
          <p:nvPr/>
        </p:nvSpPr>
        <p:spPr bwMode="auto">
          <a:xfrm>
            <a:off x="1190092" y="4640992"/>
            <a:ext cx="4611993" cy="153888"/>
          </a:xfrm>
          <a:prstGeom prst="left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9" name="TextBox 8"/>
          <p:cNvSpPr txBox="1"/>
          <p:nvPr/>
        </p:nvSpPr>
        <p:spPr>
          <a:xfrm>
            <a:off x="5984885" y="4452144"/>
            <a:ext cx="2856573"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kern="0" noProof="0" dirty="0" smtClean="0">
                <a:solidFill>
                  <a:srgbClr val="FF0000"/>
                </a:solidFill>
                <a:effectLst>
                  <a:outerShdw blurRad="38100" dist="38100" dir="2700000" algn="tl">
                    <a:srgbClr val="000000">
                      <a:alpha val="43137"/>
                    </a:srgbClr>
                  </a:outerShdw>
                </a:effectLst>
                <a:latin typeface="+mn-lt"/>
                <a:cs typeface="+mn-cs"/>
              </a:rPr>
              <a:t>SAFE !! SAVE !! SAVE !!!</a:t>
            </a:r>
            <a:endParaRPr kumimoji="0" lang="en-ZA" sz="14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cs typeface="+mn-cs"/>
            </a:endParaRPr>
          </a:p>
        </p:txBody>
      </p:sp>
      <p:sp>
        <p:nvSpPr>
          <p:cNvPr id="10" name="TextBox 9"/>
          <p:cNvSpPr txBox="1"/>
          <p:nvPr/>
        </p:nvSpPr>
        <p:spPr>
          <a:xfrm>
            <a:off x="5545874" y="2133762"/>
            <a:ext cx="3734594"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dirty="0" smtClean="0">
                <a:solidFill>
                  <a:srgbClr val="FF6600"/>
                </a:solidFill>
                <a:latin typeface="+mn-lt"/>
                <a:cs typeface="+mn-cs"/>
              </a:rPr>
              <a:t>Click on Dropdown arrow </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
        <p:nvSpPr>
          <p:cNvPr id="3" name="TextBox 2"/>
          <p:cNvSpPr txBox="1"/>
          <p:nvPr/>
        </p:nvSpPr>
        <p:spPr>
          <a:xfrm>
            <a:off x="185353" y="5410200"/>
            <a:ext cx="8449060" cy="1077218"/>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rgbClr val="C00000"/>
                </a:solidFill>
                <a:effectLst/>
                <a:uLnTx/>
                <a:uFillTx/>
                <a:latin typeface="+mn-lt"/>
                <a:ea typeface="+mn-ea"/>
                <a:cs typeface="+mn-cs"/>
              </a:rPr>
              <a:t>Do not repeat the Lead Organisation’s name here</a:t>
            </a:r>
            <a:endParaRPr kumimoji="0" lang="en-ZA" sz="3200" b="1" i="0" u="none" strike="noStrike" kern="0" cap="none" spc="0" normalizeH="0" baseline="0" noProof="0" dirty="0" smtClean="0">
              <a:ln>
                <a:noFill/>
              </a:ln>
              <a:solidFill>
                <a:srgbClr val="C0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a:t>COMPLETING PROPOSAL : </a:t>
            </a:r>
            <a:br>
              <a:rPr lang="en-ZA" dirty="0"/>
            </a:br>
            <a:r>
              <a:rPr lang="en-ZA" sz="2800" dirty="0" smtClean="0"/>
              <a:t>Contract Signatory, Finance Officer &amp; Research Office</a:t>
            </a:r>
            <a:endParaRPr lang="en-ZA" sz="2800" dirty="0"/>
          </a:p>
        </p:txBody>
      </p:sp>
      <p:sp>
        <p:nvSpPr>
          <p:cNvPr id="6" name="Slide Number Placeholder 5"/>
          <p:cNvSpPr>
            <a:spLocks noGrp="1"/>
          </p:cNvSpPr>
          <p:nvPr>
            <p:ph type="sldNum" sz="quarter" idx="4294967295"/>
          </p:nvPr>
        </p:nvSpPr>
        <p:spPr>
          <a:xfrm>
            <a:off x="8143875" y="6500813"/>
            <a:ext cx="490538" cy="365125"/>
          </a:xfrm>
          <a:prstGeom prst="rect">
            <a:avLst/>
          </a:prstGeom>
        </p:spPr>
        <p:txBody>
          <a:bodyPr/>
          <a:lstStyle/>
          <a:p>
            <a:pPr>
              <a:defRPr/>
            </a:pPr>
            <a:fld id="{C6BA6BF2-E6D7-4543-8172-4374551136C2}" type="slidenum">
              <a:rPr lang="en-ZA" smtClean="0"/>
              <a:pPr>
                <a:defRPr/>
              </a:pPr>
              <a:t>13</a:t>
            </a:fld>
            <a:endParaRPr lang="en-ZA" dirty="0"/>
          </a:p>
        </p:txBody>
      </p:sp>
      <p:pic>
        <p:nvPicPr>
          <p:cNvPr id="9" name="Picture 8"/>
          <p:cNvPicPr/>
          <p:nvPr/>
        </p:nvPicPr>
        <p:blipFill rotWithShape="1">
          <a:blip r:embed="rId2"/>
          <a:srcRect t="39682" r="57937" b="10476"/>
          <a:stretch/>
        </p:blipFill>
        <p:spPr bwMode="auto">
          <a:xfrm>
            <a:off x="283819" y="2353627"/>
            <a:ext cx="8350594" cy="4329748"/>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0" name="TextBox 9"/>
          <p:cNvSpPr txBox="1"/>
          <p:nvPr/>
        </p:nvSpPr>
        <p:spPr>
          <a:xfrm>
            <a:off x="283819" y="1175582"/>
            <a:ext cx="8143875" cy="1175706"/>
          </a:xfrm>
          <a:prstGeom prst="rect">
            <a:avLst/>
          </a:prstGeom>
        </p:spPr>
        <p:txBody>
          <a:bodyPr wrap="square" rtlCol="0">
            <a:spAutoFit/>
          </a:bodyPr>
          <a:lstStyle/>
          <a:p>
            <a:pPr marL="342900" marR="0" indent="-342900" defTabSz="914400" rtl="0" eaLnBrk="0" fontAlgn="base" latinLnBrk="0" hangingPunct="0">
              <a:lnSpc>
                <a:spcPct val="100000"/>
              </a:lnSpc>
              <a:spcBef>
                <a:spcPct val="20000"/>
              </a:spcBef>
              <a:spcAft>
                <a:spcPct val="0"/>
              </a:spcAft>
              <a:buClrTx/>
              <a:buSzTx/>
              <a:buFont typeface="Arial" pitchFamily="34" charset="0"/>
              <a:buNone/>
              <a:tabLst/>
            </a:pPr>
            <a:r>
              <a:rPr kumimoji="0" lang="en-ZA" sz="1600" b="1" i="0" u="sng" strike="noStrike" kern="0" cap="none" spc="0" normalizeH="0" baseline="0" noProof="0" dirty="0" smtClean="0">
                <a:ln>
                  <a:noFill/>
                </a:ln>
                <a:solidFill>
                  <a:srgbClr val="C00000"/>
                </a:solidFill>
                <a:effectLst/>
                <a:uLnTx/>
                <a:uFillTx/>
                <a:latin typeface="+mn-lt"/>
                <a:ea typeface="+mn-ea"/>
                <a:cs typeface="+mn-cs"/>
              </a:rPr>
              <a:t>Contract Signatory : </a:t>
            </a:r>
            <a:r>
              <a:rPr kumimoji="0" lang="en-ZA" sz="1600" b="1" i="0" u="none" strike="noStrike" kern="0" cap="none" spc="0" normalizeH="0" baseline="0" noProof="0" dirty="0" smtClean="0">
                <a:ln>
                  <a:noFill/>
                </a:ln>
                <a:solidFill>
                  <a:srgbClr val="C00000"/>
                </a:solidFill>
                <a:effectLst/>
                <a:uLnTx/>
                <a:uFillTx/>
                <a:latin typeface="+mn-lt"/>
                <a:ea typeface="+mn-ea"/>
                <a:cs typeface="+mn-cs"/>
              </a:rPr>
              <a:t> </a:t>
            </a:r>
            <a:r>
              <a:rPr lang="en-ZA" sz="1600" b="1" kern="0" dirty="0">
                <a:solidFill>
                  <a:srgbClr val="C00000"/>
                </a:solidFill>
                <a:latin typeface="+mn-lt"/>
                <a:cs typeface="+mn-cs"/>
              </a:rPr>
              <a:t>T</a:t>
            </a:r>
            <a:r>
              <a:rPr kumimoji="0" lang="en-ZA" sz="1600" b="1" i="0" u="none" strike="noStrike" kern="0" cap="none" spc="0" normalizeH="0" noProof="0" dirty="0" smtClean="0">
                <a:ln>
                  <a:noFill/>
                </a:ln>
                <a:solidFill>
                  <a:srgbClr val="C00000"/>
                </a:solidFill>
                <a:effectLst/>
                <a:uLnTx/>
                <a:uFillTx/>
                <a:latin typeface="+mn-lt"/>
                <a:ea typeface="+mn-ea"/>
                <a:cs typeface="+mn-cs"/>
              </a:rPr>
              <a:t>he authorised person who will sign the contract on behalf of the Lead Organisation and NOT the Project Leader</a:t>
            </a:r>
          </a:p>
          <a:p>
            <a:pPr marL="342900" marR="0" indent="-342900" defTabSz="914400" rtl="0" eaLnBrk="0" fontAlgn="base" latinLnBrk="0" hangingPunct="0">
              <a:lnSpc>
                <a:spcPct val="100000"/>
              </a:lnSpc>
              <a:spcBef>
                <a:spcPct val="20000"/>
              </a:spcBef>
              <a:spcAft>
                <a:spcPct val="0"/>
              </a:spcAft>
              <a:buClrTx/>
              <a:buSzTx/>
              <a:buFont typeface="Arial" pitchFamily="34" charset="0"/>
              <a:buNone/>
              <a:tabLst/>
            </a:pPr>
            <a:r>
              <a:rPr lang="en-ZA" sz="1600" b="1" u="sng" kern="0" baseline="0" dirty="0" smtClean="0">
                <a:solidFill>
                  <a:srgbClr val="C00000"/>
                </a:solidFill>
                <a:latin typeface="+mn-lt"/>
                <a:cs typeface="+mn-cs"/>
              </a:rPr>
              <a:t>Finance Officer :</a:t>
            </a:r>
            <a:r>
              <a:rPr lang="en-ZA" sz="1600" b="1" kern="0" dirty="0" smtClean="0">
                <a:solidFill>
                  <a:srgbClr val="C00000"/>
                </a:solidFill>
                <a:latin typeface="+mn-lt"/>
                <a:cs typeface="+mn-cs"/>
              </a:rPr>
              <a:t> Contact Person for Finance queries</a:t>
            </a:r>
          </a:p>
          <a:p>
            <a:pPr marL="342900" marR="0" indent="-342900" defTabSz="914400" rtl="0" eaLnBrk="0" fontAlgn="base" latinLnBrk="0" hangingPunct="0">
              <a:lnSpc>
                <a:spcPct val="100000"/>
              </a:lnSpc>
              <a:spcBef>
                <a:spcPct val="20000"/>
              </a:spcBef>
              <a:spcAft>
                <a:spcPct val="0"/>
              </a:spcAft>
              <a:buClrTx/>
              <a:buSzTx/>
              <a:buFont typeface="Arial" pitchFamily="34" charset="0"/>
              <a:buNone/>
              <a:tabLst/>
            </a:pPr>
            <a:r>
              <a:rPr lang="en-ZA" sz="1600" b="1" u="sng" kern="0" dirty="0" smtClean="0">
                <a:solidFill>
                  <a:srgbClr val="C00000"/>
                </a:solidFill>
                <a:latin typeface="+mn-lt"/>
                <a:cs typeface="+mn-cs"/>
              </a:rPr>
              <a:t>Research Office :</a:t>
            </a:r>
            <a:r>
              <a:rPr lang="en-ZA" sz="1600" b="1" kern="0" dirty="0" smtClean="0">
                <a:solidFill>
                  <a:srgbClr val="C00000"/>
                </a:solidFill>
                <a:latin typeface="+mn-lt"/>
                <a:cs typeface="+mn-cs"/>
              </a:rPr>
              <a:t> Contact Person at the Research Office</a:t>
            </a:r>
            <a:endParaRPr kumimoji="0" lang="en-ZA" sz="1600" b="1" i="0" u="sng" strike="noStrike" kern="0" cap="none" spc="0" normalizeH="0" baseline="0" noProof="0" dirty="0" smtClean="0">
              <a:ln>
                <a:noFill/>
              </a:ln>
              <a:solidFill>
                <a:srgbClr val="C00000"/>
              </a:solidFill>
              <a:effectLst/>
              <a:uLnTx/>
              <a:uFillTx/>
              <a:latin typeface="+mn-lt"/>
              <a:ea typeface="+mn-ea"/>
              <a:cs typeface="+mn-cs"/>
            </a:endParaRPr>
          </a:p>
        </p:txBody>
      </p:sp>
      <p:sp>
        <p:nvSpPr>
          <p:cNvPr id="13" name="Explosion 1 12"/>
          <p:cNvSpPr/>
          <p:nvPr/>
        </p:nvSpPr>
        <p:spPr bwMode="auto">
          <a:xfrm>
            <a:off x="5769430" y="5619059"/>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14" name="Left Arrow 13"/>
          <p:cNvSpPr/>
          <p:nvPr/>
        </p:nvSpPr>
        <p:spPr bwMode="auto">
          <a:xfrm>
            <a:off x="1788807" y="6346925"/>
            <a:ext cx="3860880" cy="153888"/>
          </a:xfrm>
          <a:prstGeom prst="left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5952228" y="6042968"/>
            <a:ext cx="2856573"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kern="0" noProof="0" dirty="0" smtClean="0">
                <a:solidFill>
                  <a:srgbClr val="FF0000"/>
                </a:solidFill>
                <a:effectLst>
                  <a:outerShdw blurRad="38100" dist="38100" dir="2700000" algn="tl">
                    <a:srgbClr val="000000">
                      <a:alpha val="43137"/>
                    </a:srgbClr>
                  </a:outerShdw>
                </a:effectLst>
                <a:latin typeface="+mn-lt"/>
                <a:cs typeface="+mn-cs"/>
              </a:rPr>
              <a:t>SAFE !! SAVE !! SAVE !!!</a:t>
            </a:r>
            <a:endParaRPr kumimoji="0" lang="en-ZA" sz="14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cs typeface="+mn-cs"/>
            </a:endParaRPr>
          </a:p>
        </p:txBody>
      </p:sp>
    </p:spTree>
    <p:extLst>
      <p:ext uri="{BB962C8B-B14F-4D97-AF65-F5344CB8AC3E}">
        <p14:creationId xmlns:p14="http://schemas.microsoft.com/office/powerpoint/2010/main" val="3221314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5352" y="0"/>
            <a:ext cx="8340811"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800" kern="0" dirty="0" smtClean="0"/>
              <a:t>Research Team</a:t>
            </a:r>
            <a:endParaRPr lang="en-ZA" sz="2800" kern="0" dirty="0"/>
          </a:p>
        </p:txBody>
      </p:sp>
      <p:pic>
        <p:nvPicPr>
          <p:cNvPr id="7" name="Picture 6"/>
          <p:cNvPicPr/>
          <p:nvPr/>
        </p:nvPicPr>
        <p:blipFill rotWithShape="1">
          <a:blip r:embed="rId2"/>
          <a:srcRect t="38682" r="44284" b="7495"/>
          <a:stretch/>
        </p:blipFill>
        <p:spPr bwMode="auto">
          <a:xfrm>
            <a:off x="261707" y="1224264"/>
            <a:ext cx="8188099" cy="4659085"/>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9" name="Explosion 1 8"/>
          <p:cNvSpPr/>
          <p:nvPr/>
        </p:nvSpPr>
        <p:spPr bwMode="auto">
          <a:xfrm>
            <a:off x="5593233" y="4884407"/>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10" name="Left Arrow 9"/>
          <p:cNvSpPr/>
          <p:nvPr/>
        </p:nvSpPr>
        <p:spPr bwMode="auto">
          <a:xfrm>
            <a:off x="1732353" y="5462206"/>
            <a:ext cx="3860880" cy="153888"/>
          </a:xfrm>
          <a:prstGeom prst="left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11" name="TextBox 10"/>
          <p:cNvSpPr txBox="1"/>
          <p:nvPr/>
        </p:nvSpPr>
        <p:spPr>
          <a:xfrm>
            <a:off x="5776031" y="5308317"/>
            <a:ext cx="2856573"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kern="0" noProof="0" dirty="0" smtClean="0">
                <a:solidFill>
                  <a:srgbClr val="FF0000"/>
                </a:solidFill>
                <a:effectLst>
                  <a:outerShdw blurRad="38100" dist="38100" dir="2700000" algn="tl">
                    <a:srgbClr val="000000">
                      <a:alpha val="43137"/>
                    </a:srgbClr>
                  </a:outerShdw>
                </a:effectLst>
                <a:latin typeface="+mn-lt"/>
                <a:cs typeface="+mn-cs"/>
              </a:rPr>
              <a:t>SAFE !! SAVE !! SAVE !!!</a:t>
            </a:r>
            <a:endParaRPr kumimoji="0" lang="en-ZA" sz="14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cs typeface="+mn-cs"/>
            </a:endParaRPr>
          </a:p>
        </p:txBody>
      </p:sp>
      <p:sp>
        <p:nvSpPr>
          <p:cNvPr id="12" name="TextBox 11"/>
          <p:cNvSpPr txBox="1"/>
          <p:nvPr/>
        </p:nvSpPr>
        <p:spPr>
          <a:xfrm>
            <a:off x="788671" y="5883349"/>
            <a:ext cx="6915150" cy="95410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b="1" i="0" u="none" strike="noStrike" kern="0" cap="none" spc="0" normalizeH="0" baseline="0" noProof="0" dirty="0" smtClean="0">
                <a:ln>
                  <a:noFill/>
                </a:ln>
                <a:solidFill>
                  <a:srgbClr val="C00000"/>
                </a:solidFill>
                <a:effectLst/>
                <a:uLnTx/>
                <a:uFillTx/>
                <a:latin typeface="+mn-lt"/>
                <a:ea typeface="+mn-ea"/>
                <a:cs typeface="+mn-cs"/>
              </a:rPr>
              <a:t>Include </a:t>
            </a:r>
            <a:r>
              <a:rPr lang="en-ZA" b="1" kern="0" dirty="0" smtClean="0">
                <a:solidFill>
                  <a:srgbClr val="C00000"/>
                </a:solidFill>
                <a:latin typeface="+mn-lt"/>
                <a:cs typeface="+mn-cs"/>
              </a:rPr>
              <a:t>Students as part of your Research Team</a:t>
            </a:r>
            <a:endParaRPr kumimoji="0" lang="en-ZA" b="1" i="0" u="none" strike="noStrike" kern="0" cap="none" spc="0" normalizeH="0" baseline="0" noProof="0" dirty="0" smtClean="0">
              <a:ln>
                <a:noFill/>
              </a:ln>
              <a:solidFill>
                <a:srgbClr val="C00000"/>
              </a:solidFill>
              <a:effectLst/>
              <a:uLnTx/>
              <a:uFillTx/>
              <a:latin typeface="+mn-lt"/>
              <a:ea typeface="+mn-ea"/>
              <a:cs typeface="+mn-cs"/>
            </a:endParaRPr>
          </a:p>
        </p:txBody>
      </p:sp>
    </p:spTree>
    <p:extLst>
      <p:ext uri="{BB962C8B-B14F-4D97-AF65-F5344CB8AC3E}">
        <p14:creationId xmlns:p14="http://schemas.microsoft.com/office/powerpoint/2010/main" val="29265814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351" y="-66691"/>
            <a:ext cx="8340811" cy="1000800"/>
          </a:xfrm>
        </p:spPr>
        <p:txBody>
          <a:bodyPr/>
          <a:lstStyle/>
          <a:p>
            <a:pPr algn="ctr"/>
            <a:r>
              <a:rPr lang="en-ZA" dirty="0"/>
              <a:t>COMPLETING PROPOSAL : </a:t>
            </a:r>
            <a:br>
              <a:rPr lang="en-ZA" dirty="0"/>
            </a:br>
            <a:r>
              <a:rPr lang="en-ZA" sz="2800" dirty="0" smtClean="0"/>
              <a:t>Rationale and Aims</a:t>
            </a:r>
            <a:endParaRPr lang="en-ZA" sz="2800" dirty="0"/>
          </a:p>
        </p:txBody>
      </p:sp>
      <p:sp>
        <p:nvSpPr>
          <p:cNvPr id="7" name="TextBox 6"/>
          <p:cNvSpPr txBox="1"/>
          <p:nvPr/>
        </p:nvSpPr>
        <p:spPr>
          <a:xfrm>
            <a:off x="1386406" y="937273"/>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Rationale</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8" name="TextBox 7"/>
          <p:cNvSpPr txBox="1"/>
          <p:nvPr/>
        </p:nvSpPr>
        <p:spPr>
          <a:xfrm>
            <a:off x="1449270" y="4124053"/>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Aims</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9" name="Picture 8"/>
          <p:cNvPicPr/>
          <p:nvPr/>
        </p:nvPicPr>
        <p:blipFill rotWithShape="1">
          <a:blip r:embed="rId2"/>
          <a:srcRect t="38478" r="20713" b="23843"/>
          <a:stretch/>
        </p:blipFill>
        <p:spPr bwMode="auto">
          <a:xfrm>
            <a:off x="916872" y="1518884"/>
            <a:ext cx="7102089" cy="2556331"/>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0" name="Cloud Callout 9"/>
          <p:cNvSpPr/>
          <p:nvPr/>
        </p:nvSpPr>
        <p:spPr bwMode="auto">
          <a:xfrm>
            <a:off x="3063240" y="2004998"/>
            <a:ext cx="3531870" cy="1035423"/>
          </a:xfrm>
          <a:prstGeom prst="cloudCallout">
            <a:avLst>
              <a:gd name="adj1" fmla="val 76228"/>
              <a:gd name="adj2" fmla="val -6538"/>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Background on information needed</a:t>
            </a:r>
            <a:endParaRPr lang="en-ZA" sz="1400" b="1" kern="0" dirty="0">
              <a:solidFill>
                <a:srgbClr val="FF0000"/>
              </a:solidFill>
              <a:effectLst>
                <a:outerShdw blurRad="38100" dist="38100" dir="2700000" algn="tl">
                  <a:srgbClr val="000000">
                    <a:alpha val="43137"/>
                  </a:srgbClr>
                </a:outerShdw>
              </a:effectLst>
            </a:endParaRPr>
          </a:p>
        </p:txBody>
      </p:sp>
      <p:pic>
        <p:nvPicPr>
          <p:cNvPr id="11" name="Picture 10"/>
          <p:cNvPicPr/>
          <p:nvPr/>
        </p:nvPicPr>
        <p:blipFill rotWithShape="1">
          <a:blip r:embed="rId3"/>
          <a:srcRect t="36684" b="6098"/>
          <a:stretch/>
        </p:blipFill>
        <p:spPr bwMode="auto">
          <a:xfrm>
            <a:off x="493962" y="4791607"/>
            <a:ext cx="8218419" cy="1915804"/>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2" name="Explosion 1 11"/>
          <p:cNvSpPr/>
          <p:nvPr/>
        </p:nvSpPr>
        <p:spPr bwMode="auto">
          <a:xfrm>
            <a:off x="2479640" y="5160016"/>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9265814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srcRect t="57021" b="7894"/>
          <a:stretch/>
        </p:blipFill>
        <p:spPr bwMode="auto">
          <a:xfrm>
            <a:off x="260941" y="1623652"/>
            <a:ext cx="8526163" cy="1204639"/>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8" name="TextBox 7"/>
          <p:cNvSpPr txBox="1"/>
          <p:nvPr/>
        </p:nvSpPr>
        <p:spPr>
          <a:xfrm>
            <a:off x="1449271" y="1000800"/>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Methodology</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9" name="Picture 8"/>
          <p:cNvPicPr/>
          <p:nvPr/>
        </p:nvPicPr>
        <p:blipFill rotWithShape="1">
          <a:blip r:embed="rId3"/>
          <a:srcRect t="12959" b="8890"/>
          <a:stretch/>
        </p:blipFill>
        <p:spPr bwMode="auto">
          <a:xfrm>
            <a:off x="185352" y="3494314"/>
            <a:ext cx="8677343" cy="3101747"/>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0" name="TextBox 9"/>
          <p:cNvSpPr txBox="1"/>
          <p:nvPr/>
        </p:nvSpPr>
        <p:spPr>
          <a:xfrm>
            <a:off x="1617536" y="2947283"/>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Products</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1" name="Explosion 1 10"/>
          <p:cNvSpPr/>
          <p:nvPr/>
        </p:nvSpPr>
        <p:spPr bwMode="auto">
          <a:xfrm>
            <a:off x="2534069" y="4617705"/>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
        <p:nvSpPr>
          <p:cNvPr id="13" name="Title 1"/>
          <p:cNvSpPr>
            <a:spLocks noGrp="1"/>
          </p:cNvSpPr>
          <p:nvPr>
            <p:ph type="title"/>
          </p:nvPr>
        </p:nvSpPr>
        <p:spPr>
          <a:xfrm>
            <a:off x="185352" y="0"/>
            <a:ext cx="8340811" cy="1000800"/>
          </a:xfrm>
        </p:spPr>
        <p:txBody>
          <a:bodyPr/>
          <a:lstStyle/>
          <a:p>
            <a:pPr algn="ctr"/>
            <a:r>
              <a:rPr lang="en-ZA" dirty="0"/>
              <a:t>COMPLETING PROPOSAL : </a:t>
            </a:r>
            <a:br>
              <a:rPr lang="en-ZA" dirty="0"/>
            </a:br>
            <a:r>
              <a:rPr lang="en-ZA" sz="2800" dirty="0" smtClean="0"/>
              <a:t>Methodology and Products</a:t>
            </a:r>
            <a:endParaRPr lang="en-ZA" sz="2800" dirty="0"/>
          </a:p>
        </p:txBody>
      </p:sp>
    </p:spTree>
    <p:extLst>
      <p:ext uri="{BB962C8B-B14F-4D97-AF65-F5344CB8AC3E}">
        <p14:creationId xmlns:p14="http://schemas.microsoft.com/office/powerpoint/2010/main" val="8757766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293602" y="0"/>
            <a:ext cx="8340811"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800" kern="0" dirty="0" smtClean="0"/>
              <a:t>HR Costs / Capital Expenses</a:t>
            </a:r>
            <a:endParaRPr lang="en-ZA" sz="2800" kern="0" dirty="0"/>
          </a:p>
        </p:txBody>
      </p:sp>
      <p:pic>
        <p:nvPicPr>
          <p:cNvPr id="8" name="Picture 7"/>
          <p:cNvPicPr/>
          <p:nvPr/>
        </p:nvPicPr>
        <p:blipFill rotWithShape="1">
          <a:blip r:embed="rId2" cstate="print">
            <a:extLst>
              <a:ext uri="{28A0092B-C50C-407E-A947-70E740481C1C}">
                <a14:useLocalDpi xmlns:a14="http://schemas.microsoft.com/office/drawing/2010/main" val="0"/>
              </a:ext>
            </a:extLst>
          </a:blip>
          <a:srcRect t="25099" r="2910" b="42803"/>
          <a:stretch/>
        </p:blipFill>
        <p:spPr bwMode="auto">
          <a:xfrm>
            <a:off x="370114" y="1493928"/>
            <a:ext cx="8436429" cy="1989501"/>
          </a:xfrm>
          <a:prstGeom prst="rect">
            <a:avLst/>
          </a:prstGeom>
          <a:noFill/>
          <a:ln w="28575" cap="flat" cmpd="sng" algn="ctr">
            <a:solidFill>
              <a:schemeClr val="tx1"/>
            </a:solidFill>
            <a:prstDash val="solid"/>
            <a:miter lim="800000"/>
            <a:headEnd type="none" w="med" len="med"/>
            <a:tailEnd type="none" w="med" len="med"/>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9" name="TextBox 8"/>
          <p:cNvSpPr txBox="1"/>
          <p:nvPr/>
        </p:nvSpPr>
        <p:spPr>
          <a:xfrm>
            <a:off x="1449271" y="1000800"/>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HR Costs</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11" name="Picture 10"/>
          <p:cNvPicPr/>
          <p:nvPr/>
        </p:nvPicPr>
        <p:blipFill rotWithShape="1">
          <a:blip r:embed="rId3"/>
          <a:srcRect t="38480" b="6299"/>
          <a:stretch/>
        </p:blipFill>
        <p:spPr bwMode="auto">
          <a:xfrm>
            <a:off x="293602" y="4035198"/>
            <a:ext cx="8525238" cy="2662919"/>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2" name="TextBox 11"/>
          <p:cNvSpPr txBox="1"/>
          <p:nvPr/>
        </p:nvSpPr>
        <p:spPr>
          <a:xfrm>
            <a:off x="1557521" y="3468804"/>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Capital</a:t>
            </a:r>
            <a:r>
              <a:rPr kumimoji="0" lang="en-ZA" sz="32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Expenses</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3" name="Explosion 1 12"/>
          <p:cNvSpPr/>
          <p:nvPr/>
        </p:nvSpPr>
        <p:spPr bwMode="auto">
          <a:xfrm>
            <a:off x="2338126" y="4699397"/>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
        <p:nvSpPr>
          <p:cNvPr id="14" name="Cloud Callout 13"/>
          <p:cNvSpPr/>
          <p:nvPr/>
        </p:nvSpPr>
        <p:spPr bwMode="auto">
          <a:xfrm>
            <a:off x="1285875" y="2078704"/>
            <a:ext cx="4274422" cy="1284822"/>
          </a:xfrm>
          <a:prstGeom prst="cloudCallout">
            <a:avLst>
              <a:gd name="adj1" fmla="val -47251"/>
              <a:gd name="adj2" fmla="val -59309"/>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Dropdown list only shows Research Team </a:t>
            </a:r>
          </a:p>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already captured</a:t>
            </a:r>
            <a:endParaRPr lang="en-ZA" sz="1400" b="1" kern="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545950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293602" y="0"/>
            <a:ext cx="8340811"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800" kern="0" dirty="0" smtClean="0"/>
              <a:t>Running Expenses &amp; Minor Expenses</a:t>
            </a:r>
            <a:endParaRPr lang="en-ZA" sz="2800" kern="0" dirty="0"/>
          </a:p>
        </p:txBody>
      </p:sp>
      <p:sp>
        <p:nvSpPr>
          <p:cNvPr id="9" name="TextBox 8"/>
          <p:cNvSpPr txBox="1"/>
          <p:nvPr/>
        </p:nvSpPr>
        <p:spPr>
          <a:xfrm>
            <a:off x="1449271" y="1000800"/>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Running Expenses</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2" name="TextBox 11"/>
          <p:cNvSpPr txBox="1"/>
          <p:nvPr/>
        </p:nvSpPr>
        <p:spPr>
          <a:xfrm>
            <a:off x="1557521" y="3468804"/>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Capital</a:t>
            </a:r>
            <a:r>
              <a:rPr kumimoji="0" lang="en-ZA" sz="32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Expenses</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10" name="Picture 9"/>
          <p:cNvPicPr/>
          <p:nvPr/>
        </p:nvPicPr>
        <p:blipFill rotWithShape="1">
          <a:blip r:embed="rId2"/>
          <a:srcRect t="36684" r="4452" b="6697"/>
          <a:stretch/>
        </p:blipFill>
        <p:spPr bwMode="auto">
          <a:xfrm>
            <a:off x="338819" y="1369890"/>
            <a:ext cx="8467725" cy="2683689"/>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4" name="Cloud Callout 13"/>
          <p:cNvSpPr/>
          <p:nvPr/>
        </p:nvSpPr>
        <p:spPr bwMode="auto">
          <a:xfrm>
            <a:off x="3970983" y="2248836"/>
            <a:ext cx="3531870" cy="1035423"/>
          </a:xfrm>
          <a:prstGeom prst="cloudCallout">
            <a:avLst>
              <a:gd name="adj1" fmla="val -83427"/>
              <a:gd name="adj2" fmla="val -24411"/>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Choose from dropdown list</a:t>
            </a:r>
            <a:endParaRPr lang="en-ZA" sz="1400" b="1" kern="0" dirty="0">
              <a:solidFill>
                <a:srgbClr val="FF0000"/>
              </a:solidFill>
              <a:effectLst>
                <a:outerShdw blurRad="38100" dist="38100" dir="2700000" algn="tl">
                  <a:srgbClr val="000000">
                    <a:alpha val="43137"/>
                  </a:srgbClr>
                </a:outerShdw>
              </a:effectLst>
            </a:endParaRPr>
          </a:p>
        </p:txBody>
      </p:sp>
      <p:pic>
        <p:nvPicPr>
          <p:cNvPr id="15" name="Picture 14"/>
          <p:cNvPicPr/>
          <p:nvPr/>
        </p:nvPicPr>
        <p:blipFill rotWithShape="1">
          <a:blip r:embed="rId3"/>
          <a:srcRect t="37087" r="2300" b="7096"/>
          <a:stretch/>
        </p:blipFill>
        <p:spPr bwMode="auto">
          <a:xfrm>
            <a:off x="338819" y="4422669"/>
            <a:ext cx="8390210" cy="2325962"/>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6" name="TextBox 15"/>
          <p:cNvSpPr txBox="1"/>
          <p:nvPr/>
        </p:nvSpPr>
        <p:spPr>
          <a:xfrm>
            <a:off x="1277968" y="4042333"/>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Minor Expenses</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7" name="Cloud Callout 16"/>
          <p:cNvSpPr/>
          <p:nvPr/>
        </p:nvSpPr>
        <p:spPr bwMode="auto">
          <a:xfrm>
            <a:off x="3274297" y="5070776"/>
            <a:ext cx="3531870" cy="1035423"/>
          </a:xfrm>
          <a:prstGeom prst="cloudCallout">
            <a:avLst>
              <a:gd name="adj1" fmla="val -83427"/>
              <a:gd name="adj2" fmla="val -24411"/>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Type your minor Expenses</a:t>
            </a:r>
            <a:endParaRPr lang="en-ZA" sz="1400" b="1" kern="0" dirty="0">
              <a:solidFill>
                <a:srgbClr val="FF0000"/>
              </a:solidFill>
              <a:effectLst>
                <a:outerShdw blurRad="38100" dist="38100" dir="2700000" algn="tl">
                  <a:srgbClr val="000000">
                    <a:alpha val="43137"/>
                  </a:srgbClr>
                </a:outerShdw>
              </a:effectLst>
            </a:endParaRPr>
          </a:p>
        </p:txBody>
      </p:sp>
      <p:sp>
        <p:nvSpPr>
          <p:cNvPr id="18" name="TextBox 17"/>
          <p:cNvSpPr txBox="1"/>
          <p:nvPr/>
        </p:nvSpPr>
        <p:spPr>
          <a:xfrm>
            <a:off x="523378" y="2119321"/>
            <a:ext cx="2413462"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noProof="0" dirty="0" smtClean="0">
                <a:solidFill>
                  <a:srgbClr val="FF6600"/>
                </a:solidFill>
                <a:latin typeface="+mn-lt"/>
                <a:cs typeface="+mn-cs"/>
              </a:rPr>
              <a:t>e.g. S&amp;T, Workshops</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
        <p:nvSpPr>
          <p:cNvPr id="19" name="TextBox 18"/>
          <p:cNvSpPr txBox="1"/>
          <p:nvPr/>
        </p:nvSpPr>
        <p:spPr>
          <a:xfrm>
            <a:off x="748504" y="5015085"/>
            <a:ext cx="2413462"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noProof="0" dirty="0" smtClean="0">
                <a:solidFill>
                  <a:srgbClr val="FF6600"/>
                </a:solidFill>
                <a:latin typeface="+mn-lt"/>
                <a:cs typeface="+mn-cs"/>
              </a:rPr>
              <a:t>e.g. Phone calls, Printing</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
        <p:nvSpPr>
          <p:cNvPr id="20" name="Explosion 1 19"/>
          <p:cNvSpPr/>
          <p:nvPr/>
        </p:nvSpPr>
        <p:spPr bwMode="auto">
          <a:xfrm>
            <a:off x="5759407" y="3615221"/>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8734195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293602" y="0"/>
            <a:ext cx="8340811"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800" kern="0" dirty="0" smtClean="0"/>
              <a:t>Dissemination/Uptake Activity Expenses</a:t>
            </a:r>
            <a:endParaRPr lang="en-ZA" sz="2800" kern="0" dirty="0"/>
          </a:p>
        </p:txBody>
      </p:sp>
      <p:sp>
        <p:nvSpPr>
          <p:cNvPr id="12" name="TextBox 11"/>
          <p:cNvSpPr txBox="1"/>
          <p:nvPr/>
        </p:nvSpPr>
        <p:spPr>
          <a:xfrm>
            <a:off x="1557521" y="3468804"/>
            <a:ext cx="5812972" cy="58477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Capital</a:t>
            </a:r>
            <a:r>
              <a:rPr kumimoji="0" lang="en-ZA" sz="32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Expenses</a:t>
            </a:r>
            <a:endParaRPr kumimoji="0" lang="en-ZA" sz="32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6" name="TextBox 15"/>
          <p:cNvSpPr txBox="1"/>
          <p:nvPr/>
        </p:nvSpPr>
        <p:spPr>
          <a:xfrm>
            <a:off x="1264214" y="3891872"/>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Minor Expenses</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20" name="Explosion 1 19"/>
          <p:cNvSpPr/>
          <p:nvPr/>
        </p:nvSpPr>
        <p:spPr bwMode="auto">
          <a:xfrm>
            <a:off x="2559614" y="5079000"/>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pic>
        <p:nvPicPr>
          <p:cNvPr id="13" name="Picture 12"/>
          <p:cNvPicPr/>
          <p:nvPr/>
        </p:nvPicPr>
        <p:blipFill rotWithShape="1">
          <a:blip r:embed="rId2"/>
          <a:srcRect t="36684" r="2546" b="6098"/>
          <a:stretch/>
        </p:blipFill>
        <p:spPr bwMode="auto">
          <a:xfrm>
            <a:off x="293602" y="2042911"/>
            <a:ext cx="8636635" cy="2851785"/>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21" name="Cloud Callout 20"/>
          <p:cNvSpPr/>
          <p:nvPr/>
        </p:nvSpPr>
        <p:spPr bwMode="auto">
          <a:xfrm>
            <a:off x="2663835" y="3288485"/>
            <a:ext cx="3531870" cy="1035423"/>
          </a:xfrm>
          <a:prstGeom prst="cloudCallout">
            <a:avLst>
              <a:gd name="adj1" fmla="val -81578"/>
              <a:gd name="adj2" fmla="val -52797"/>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Type your Expenses</a:t>
            </a:r>
            <a:endParaRPr lang="en-ZA" sz="1400" b="1" kern="0" dirty="0">
              <a:solidFill>
                <a:srgbClr val="FF0000"/>
              </a:solidFill>
              <a:effectLst>
                <a:outerShdw blurRad="38100" dist="38100" dir="2700000" algn="tl">
                  <a:srgbClr val="000000">
                    <a:alpha val="43137"/>
                  </a:srgbClr>
                </a:outerShdw>
              </a:effectLst>
            </a:endParaRPr>
          </a:p>
        </p:txBody>
      </p:sp>
      <p:sp>
        <p:nvSpPr>
          <p:cNvPr id="22" name="TextBox 21"/>
          <p:cNvSpPr txBox="1"/>
          <p:nvPr/>
        </p:nvSpPr>
        <p:spPr>
          <a:xfrm>
            <a:off x="293602" y="2813503"/>
            <a:ext cx="5022988"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noProof="0" dirty="0" smtClean="0">
                <a:solidFill>
                  <a:srgbClr val="FF6600"/>
                </a:solidFill>
                <a:latin typeface="+mn-lt"/>
                <a:cs typeface="+mn-cs"/>
              </a:rPr>
              <a:t>e.g. Student Papers, Final Project Report, Manuals</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Tree>
    <p:extLst>
      <p:ext uri="{BB962C8B-B14F-4D97-AF65-F5344CB8AC3E}">
        <p14:creationId xmlns:p14="http://schemas.microsoft.com/office/powerpoint/2010/main" val="983221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p:nvPr/>
        </p:nvPicPr>
        <p:blipFill rotWithShape="1">
          <a:blip r:embed="rId2"/>
          <a:srcRect l="14483" t="4752" r="15445" b="4752"/>
          <a:stretch/>
        </p:blipFill>
        <p:spPr bwMode="auto">
          <a:xfrm>
            <a:off x="414069" y="2277374"/>
            <a:ext cx="8112094" cy="4477109"/>
          </a:xfrm>
          <a:prstGeom prst="rect">
            <a:avLst/>
          </a:prstGeom>
          <a:ln>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en-US" dirty="0" smtClean="0"/>
              <a:t>WHERE TO FIND FMS</a:t>
            </a:r>
            <a:endParaRPr lang="en-ZA" dirty="0"/>
          </a:p>
        </p:txBody>
      </p:sp>
      <p:sp>
        <p:nvSpPr>
          <p:cNvPr id="7" name="Content Placeholder 6"/>
          <p:cNvSpPr>
            <a:spLocks noGrp="1"/>
          </p:cNvSpPr>
          <p:nvPr>
            <p:ph idx="1"/>
          </p:nvPr>
        </p:nvSpPr>
        <p:spPr>
          <a:xfrm>
            <a:off x="285750" y="1374774"/>
            <a:ext cx="7929563" cy="841708"/>
          </a:xfrm>
          <a:ln w="3175" cmpd="thickThin"/>
        </p:spPr>
        <p:txBody>
          <a:bodyPr/>
          <a:lstStyle/>
          <a:p>
            <a:pPr algn="ctr"/>
            <a:r>
              <a:rPr lang="en-US" sz="2400" dirty="0" smtClean="0"/>
              <a:t>FMS can be accessed from the WRC website </a:t>
            </a:r>
            <a:r>
              <a:rPr lang="en-US" sz="2400" dirty="0" smtClean="0">
                <a:hlinkClick r:id="rId3"/>
              </a:rPr>
              <a:t>www.wrc.org.za</a:t>
            </a:r>
            <a:r>
              <a:rPr lang="en-US" sz="2400" dirty="0" smtClean="0"/>
              <a:t> </a:t>
            </a:r>
          </a:p>
          <a:p>
            <a:endParaRPr lang="en-US" dirty="0" smtClean="0"/>
          </a:p>
        </p:txBody>
      </p:sp>
      <p:sp>
        <p:nvSpPr>
          <p:cNvPr id="11" name="Left Arrow 10"/>
          <p:cNvSpPr/>
          <p:nvPr/>
        </p:nvSpPr>
        <p:spPr>
          <a:xfrm>
            <a:off x="6170999" y="5757938"/>
            <a:ext cx="2783220" cy="360040"/>
          </a:xfrm>
          <a:prstGeom prst="leftArrow">
            <a:avLst>
              <a:gd name="adj1" fmla="val 10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p:cNvSpPr/>
          <p:nvPr/>
        </p:nvSpPr>
        <p:spPr>
          <a:xfrm rot="10800000">
            <a:off x="3110447" y="2994284"/>
            <a:ext cx="3816423" cy="360040"/>
          </a:xfrm>
          <a:prstGeom prst="leftArrow">
            <a:avLst>
              <a:gd name="adj1" fmla="val 100000"/>
              <a:gd name="adj2"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3094551" y="3013388"/>
            <a:ext cx="3744414" cy="307777"/>
          </a:xfrm>
          <a:prstGeom prst="rect">
            <a:avLst/>
          </a:prstGeom>
          <a:noFill/>
        </p:spPr>
        <p:txBody>
          <a:bodyPr wrap="square" rtlCol="0">
            <a:spAutoFit/>
          </a:bodyPr>
          <a:lstStyle/>
          <a:p>
            <a:r>
              <a:rPr lang="en-ZA" sz="1400" b="1" dirty="0" smtClean="0"/>
              <a:t>Knowledge Hub Login = NOT FMS LOGIN</a:t>
            </a:r>
            <a:endParaRPr lang="en-ZA" sz="1400" b="1" dirty="0"/>
          </a:p>
        </p:txBody>
      </p:sp>
      <p:sp>
        <p:nvSpPr>
          <p:cNvPr id="4" name="TextBox 3"/>
          <p:cNvSpPr txBox="1"/>
          <p:nvPr/>
        </p:nvSpPr>
        <p:spPr>
          <a:xfrm>
            <a:off x="6764740" y="5748646"/>
            <a:ext cx="2448272" cy="400110"/>
          </a:xfrm>
          <a:prstGeom prst="rect">
            <a:avLst/>
          </a:prstGeom>
          <a:noFill/>
        </p:spPr>
        <p:txBody>
          <a:bodyPr wrap="square" rtlCol="0">
            <a:spAutoFit/>
          </a:bodyPr>
          <a:lstStyle/>
          <a:p>
            <a:r>
              <a:rPr lang="en-ZA" sz="2000" b="1" dirty="0" smtClean="0"/>
              <a:t>FMS LOGIN </a:t>
            </a:r>
            <a:endParaRPr lang="en-ZA" sz="20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293602" y="0"/>
            <a:ext cx="8340811"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800" kern="0" dirty="0" smtClean="0"/>
              <a:t>Budget Summary</a:t>
            </a:r>
            <a:endParaRPr lang="en-ZA" sz="2800" kern="0" dirty="0"/>
          </a:p>
        </p:txBody>
      </p:sp>
      <p:pic>
        <p:nvPicPr>
          <p:cNvPr id="10" name="Picture 9"/>
          <p:cNvPicPr/>
          <p:nvPr/>
        </p:nvPicPr>
        <p:blipFill rotWithShape="1">
          <a:blip r:embed="rId2"/>
          <a:srcRect t="53835" b="26434"/>
          <a:stretch/>
        </p:blipFill>
        <p:spPr bwMode="auto">
          <a:xfrm>
            <a:off x="142379" y="1910687"/>
            <a:ext cx="8862060" cy="1453920"/>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2" name="Oval 11"/>
          <p:cNvSpPr/>
          <p:nvPr/>
        </p:nvSpPr>
        <p:spPr>
          <a:xfrm>
            <a:off x="7603814" y="2251448"/>
            <a:ext cx="1311585" cy="72751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Oval 12"/>
          <p:cNvSpPr/>
          <p:nvPr/>
        </p:nvSpPr>
        <p:spPr>
          <a:xfrm>
            <a:off x="6523695" y="2251448"/>
            <a:ext cx="1281362" cy="77239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Box 13"/>
          <p:cNvSpPr txBox="1"/>
          <p:nvPr/>
        </p:nvSpPr>
        <p:spPr>
          <a:xfrm>
            <a:off x="0" y="4153730"/>
            <a:ext cx="8642937" cy="2246769"/>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b="1" i="0" u="none" strike="noStrike" kern="0" cap="none" spc="0" normalizeH="0" baseline="0" noProof="0" dirty="0" smtClean="0">
                <a:ln>
                  <a:noFill/>
                </a:ln>
                <a:solidFill>
                  <a:srgbClr val="C00000"/>
                </a:solidFill>
                <a:effectLst/>
                <a:uLnTx/>
                <a:uFillTx/>
                <a:latin typeface="+mn-lt"/>
                <a:ea typeface="+mn-ea"/>
                <a:cs typeface="+mn-cs"/>
              </a:rPr>
              <a:t>The Total Budget (</a:t>
            </a:r>
            <a:r>
              <a:rPr kumimoji="0" lang="en-ZA" sz="2000" b="1" i="1" u="none" strike="noStrike" kern="0" cap="none" spc="0" normalizeH="0" baseline="0" noProof="0" dirty="0" smtClean="0">
                <a:ln>
                  <a:noFill/>
                </a:ln>
                <a:solidFill>
                  <a:srgbClr val="C00000"/>
                </a:solidFill>
                <a:effectLst/>
                <a:uLnTx/>
                <a:uFillTx/>
                <a:latin typeface="+mn-lt"/>
                <a:ea typeface="+mn-ea"/>
                <a:cs typeface="+mn-cs"/>
              </a:rPr>
              <a:t>HR,</a:t>
            </a:r>
            <a:r>
              <a:rPr kumimoji="0" lang="en-ZA" sz="2000" b="1" i="1" u="none" strike="noStrike" kern="0" cap="none" spc="0" normalizeH="0" noProof="0" dirty="0" smtClean="0">
                <a:ln>
                  <a:noFill/>
                </a:ln>
                <a:solidFill>
                  <a:srgbClr val="C00000"/>
                </a:solidFill>
                <a:effectLst/>
                <a:uLnTx/>
                <a:uFillTx/>
                <a:latin typeface="+mn-lt"/>
                <a:ea typeface="+mn-ea"/>
                <a:cs typeface="+mn-cs"/>
              </a:rPr>
              <a:t> Running, Minor, Dissemination/Uptake Activity Expenses</a:t>
            </a:r>
            <a:r>
              <a:rPr kumimoji="0" lang="en-ZA" b="1" i="1" u="none" strike="noStrike" kern="0" cap="none" spc="0" normalizeH="0" noProof="0" dirty="0" smtClean="0">
                <a:ln>
                  <a:noFill/>
                </a:ln>
                <a:solidFill>
                  <a:srgbClr val="C00000"/>
                </a:solidFill>
                <a:effectLst/>
                <a:uLnTx/>
                <a:uFillTx/>
                <a:latin typeface="+mn-lt"/>
                <a:ea typeface="+mn-ea"/>
                <a:cs typeface="+mn-cs"/>
              </a:rPr>
              <a:t>) </a:t>
            </a:r>
            <a:r>
              <a:rPr kumimoji="0" lang="en-ZA" b="1" i="0" u="none" strike="noStrike" kern="0" cap="none" spc="0" normalizeH="0" baseline="0" noProof="0" dirty="0" smtClean="0">
                <a:ln>
                  <a:noFill/>
                </a:ln>
                <a:solidFill>
                  <a:srgbClr val="C00000"/>
                </a:solidFill>
                <a:effectLst/>
                <a:uLnTx/>
                <a:uFillTx/>
                <a:latin typeface="+mn-lt"/>
                <a:ea typeface="+mn-ea"/>
                <a:cs typeface="+mn-cs"/>
              </a:rPr>
              <a:t>for a specific </a:t>
            </a:r>
            <a:r>
              <a:rPr lang="en-ZA" b="1" kern="0" dirty="0" smtClean="0">
                <a:solidFill>
                  <a:srgbClr val="C00000"/>
                </a:solidFill>
                <a:latin typeface="+mn-lt"/>
                <a:cs typeface="+mn-cs"/>
              </a:rPr>
              <a:t>financial year must be EXACTLY the same as the Total                Deliverable Budget for the similar                          financial year</a:t>
            </a:r>
            <a:endParaRPr kumimoji="0" lang="en-ZA" b="1" i="0" u="none" strike="noStrike" kern="0" cap="none" spc="0" normalizeH="0" baseline="0" noProof="0" dirty="0" smtClean="0">
              <a:ln>
                <a:noFill/>
              </a:ln>
              <a:solidFill>
                <a:srgbClr val="C00000"/>
              </a:solidFill>
              <a:effectLst/>
              <a:uLnTx/>
              <a:uFillTx/>
              <a:latin typeface="+mn-lt"/>
              <a:ea typeface="+mn-ea"/>
              <a:cs typeface="+mn-cs"/>
            </a:endParaRPr>
          </a:p>
        </p:txBody>
      </p:sp>
      <p:sp>
        <p:nvSpPr>
          <p:cNvPr id="15" name="Oval 14"/>
          <p:cNvSpPr/>
          <p:nvPr/>
        </p:nvSpPr>
        <p:spPr>
          <a:xfrm>
            <a:off x="142379" y="2206561"/>
            <a:ext cx="1281362" cy="77239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8757766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extLst>
              <a:ext uri="{28A0092B-C50C-407E-A947-70E740481C1C}">
                <a14:useLocalDpi xmlns:a14="http://schemas.microsoft.com/office/drawing/2010/main" val="0"/>
              </a:ext>
            </a:extLst>
          </a:blip>
          <a:srcRect l="-560" t="24945" r="47889" b="55421"/>
          <a:stretch/>
        </p:blipFill>
        <p:spPr bwMode="auto">
          <a:xfrm>
            <a:off x="685800" y="1962558"/>
            <a:ext cx="7620000" cy="3371442"/>
          </a:xfrm>
          <a:prstGeom prst="rect">
            <a:avLst/>
          </a:prstGeom>
          <a:noFill/>
          <a:ln w="28575" cap="flat" cmpd="sng" algn="ctr">
            <a:solidFill>
              <a:schemeClr val="tx1"/>
            </a:solidFill>
            <a:prstDash val="solid"/>
            <a:miter lim="800000"/>
            <a:headEnd type="none" w="med" len="med"/>
            <a:tailEnd type="none" w="med" len="med"/>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8" name="Title 1"/>
          <p:cNvSpPr txBox="1">
            <a:spLocks/>
          </p:cNvSpPr>
          <p:nvPr/>
        </p:nvSpPr>
        <p:spPr bwMode="auto">
          <a:xfrm>
            <a:off x="-174170" y="0"/>
            <a:ext cx="8808584"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400" kern="0" dirty="0" smtClean="0"/>
              <a:t>Knowledge Dissemination &amp; Uptake and Innovation Sections</a:t>
            </a:r>
            <a:endParaRPr lang="en-ZA" sz="2400" kern="0" dirty="0"/>
          </a:p>
        </p:txBody>
      </p:sp>
      <p:sp>
        <p:nvSpPr>
          <p:cNvPr id="10" name="Cloud Callout 9"/>
          <p:cNvSpPr/>
          <p:nvPr/>
        </p:nvSpPr>
        <p:spPr bwMode="auto">
          <a:xfrm>
            <a:off x="2016034" y="2612856"/>
            <a:ext cx="3531870" cy="1035423"/>
          </a:xfrm>
          <a:prstGeom prst="cloudCallout">
            <a:avLst>
              <a:gd name="adj1" fmla="val 78693"/>
              <a:gd name="adj2" fmla="val 96492"/>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342900" indent="-342900" algn="ctr" eaLnBrk="0" hangingPunct="0">
              <a:spcBef>
                <a:spcPct val="20000"/>
              </a:spcBef>
            </a:pPr>
            <a:r>
              <a:rPr lang="en-ZA" sz="1400" b="1" kern="0" dirty="0" smtClean="0">
                <a:solidFill>
                  <a:srgbClr val="FF0000"/>
                </a:solidFill>
                <a:effectLst>
                  <a:outerShdw blurRad="38100" dist="38100" dir="2700000" algn="tl">
                    <a:srgbClr val="000000">
                      <a:alpha val="43137"/>
                    </a:srgbClr>
                  </a:outerShdw>
                </a:effectLst>
              </a:rPr>
              <a:t>Background on information needed</a:t>
            </a:r>
            <a:endParaRPr lang="en-ZA" sz="1400" b="1" kern="0" dirty="0">
              <a:solidFill>
                <a:srgbClr val="FF0000"/>
              </a:solidFill>
              <a:effectLst>
                <a:outerShdw blurRad="38100" dist="38100" dir="2700000" algn="tl">
                  <a:srgbClr val="000000">
                    <a:alpha val="43137"/>
                  </a:srgbClr>
                </a:outerShdw>
              </a:effectLst>
            </a:endParaRPr>
          </a:p>
        </p:txBody>
      </p:sp>
      <p:sp>
        <p:nvSpPr>
          <p:cNvPr id="11" name="Explosion 1 10"/>
          <p:cNvSpPr/>
          <p:nvPr/>
        </p:nvSpPr>
        <p:spPr bwMode="auto">
          <a:xfrm>
            <a:off x="2619036" y="5377543"/>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38792243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221456" y="0"/>
            <a:ext cx="8808584"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400" kern="0" dirty="0" smtClean="0"/>
              <a:t>Capacity Building</a:t>
            </a:r>
            <a:endParaRPr lang="en-ZA" sz="2400" kern="0" dirty="0"/>
          </a:p>
        </p:txBody>
      </p:sp>
      <p:pic>
        <p:nvPicPr>
          <p:cNvPr id="8" name="Picture 7"/>
          <p:cNvPicPr/>
          <p:nvPr/>
        </p:nvPicPr>
        <p:blipFill rotWithShape="1">
          <a:blip r:embed="rId2"/>
          <a:srcRect t="32903" b="7605"/>
          <a:stretch/>
        </p:blipFill>
        <p:spPr bwMode="auto">
          <a:xfrm>
            <a:off x="119742" y="1893388"/>
            <a:ext cx="8882744" cy="2928983"/>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9" name="TextBox 8"/>
          <p:cNvSpPr txBox="1"/>
          <p:nvPr/>
        </p:nvSpPr>
        <p:spPr>
          <a:xfrm>
            <a:off x="-138633" y="4932177"/>
            <a:ext cx="8642937" cy="1815882"/>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b="1" i="0" u="none" strike="noStrike" kern="0" cap="none" spc="0" normalizeH="0" baseline="0" noProof="0" dirty="0" smtClean="0">
                <a:ln>
                  <a:noFill/>
                </a:ln>
                <a:solidFill>
                  <a:srgbClr val="C00000"/>
                </a:solidFill>
                <a:effectLst/>
                <a:uLnTx/>
                <a:uFillTx/>
                <a:latin typeface="+mn-lt"/>
                <a:ea typeface="+mn-ea"/>
                <a:cs typeface="+mn-cs"/>
              </a:rPr>
              <a:t>All fields</a:t>
            </a:r>
            <a:r>
              <a:rPr kumimoji="0" lang="en-ZA" b="1" i="0" u="none" strike="noStrike" kern="0" cap="none" spc="0" normalizeH="0" noProof="0" dirty="0" smtClean="0">
                <a:ln>
                  <a:noFill/>
                </a:ln>
                <a:solidFill>
                  <a:srgbClr val="C00000"/>
                </a:solidFill>
                <a:effectLst/>
                <a:uLnTx/>
                <a:uFillTx/>
                <a:latin typeface="+mn-lt"/>
                <a:ea typeface="+mn-ea"/>
                <a:cs typeface="+mn-cs"/>
              </a:rPr>
              <a:t> MUST be completed - F</a:t>
            </a:r>
            <a:r>
              <a:rPr lang="en-ZA" b="1" kern="0" dirty="0" err="1" smtClean="0">
                <a:solidFill>
                  <a:srgbClr val="C00000"/>
                </a:solidFill>
                <a:latin typeface="+mn-lt"/>
                <a:cs typeface="+mn-cs"/>
              </a:rPr>
              <a:t>ictitious</a:t>
            </a:r>
            <a:r>
              <a:rPr lang="en-ZA" b="1" kern="0" dirty="0" smtClean="0">
                <a:solidFill>
                  <a:srgbClr val="C00000"/>
                </a:solidFill>
                <a:latin typeface="+mn-lt"/>
                <a:cs typeface="+mn-cs"/>
              </a:rPr>
              <a:t> information may be added if Students’ details are not known. You will be requested to verify students’ information during June each year.</a:t>
            </a:r>
            <a:endParaRPr kumimoji="0" lang="en-ZA" b="1" i="0" u="none" strike="noStrike" kern="0" cap="none" spc="0" normalizeH="0" baseline="0" noProof="0" dirty="0" smtClean="0">
              <a:ln>
                <a:noFill/>
              </a:ln>
              <a:solidFill>
                <a:srgbClr val="C00000"/>
              </a:solidFill>
              <a:effectLst/>
              <a:uLnTx/>
              <a:uFillTx/>
              <a:latin typeface="+mn-lt"/>
              <a:ea typeface="+mn-ea"/>
              <a:cs typeface="+mn-cs"/>
            </a:endParaRPr>
          </a:p>
        </p:txBody>
      </p:sp>
      <p:sp>
        <p:nvSpPr>
          <p:cNvPr id="10" name="Explosion 1 9"/>
          <p:cNvSpPr/>
          <p:nvPr/>
        </p:nvSpPr>
        <p:spPr bwMode="auto">
          <a:xfrm>
            <a:off x="5706155" y="1000800"/>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3879224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a:srcRect t="33040" b="23801"/>
          <a:stretch/>
        </p:blipFill>
        <p:spPr bwMode="auto">
          <a:xfrm>
            <a:off x="108857" y="1390357"/>
            <a:ext cx="8937171" cy="2581683"/>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9" name="Title 1"/>
          <p:cNvSpPr txBox="1">
            <a:spLocks/>
          </p:cNvSpPr>
          <p:nvPr/>
        </p:nvSpPr>
        <p:spPr bwMode="auto">
          <a:xfrm>
            <a:off x="0" y="0"/>
            <a:ext cx="8587128"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400" kern="0" dirty="0" smtClean="0"/>
              <a:t>Institutional &amp; Community Development</a:t>
            </a:r>
            <a:endParaRPr lang="en-ZA" sz="2400" kern="0" dirty="0"/>
          </a:p>
        </p:txBody>
      </p:sp>
      <p:sp>
        <p:nvSpPr>
          <p:cNvPr id="10" name="TextBox 9"/>
          <p:cNvSpPr txBox="1"/>
          <p:nvPr/>
        </p:nvSpPr>
        <p:spPr>
          <a:xfrm>
            <a:off x="1387078" y="3937336"/>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Community Development</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11" name="Picture 10"/>
          <p:cNvPicPr/>
          <p:nvPr/>
        </p:nvPicPr>
        <p:blipFill rotWithShape="1">
          <a:blip r:embed="rId3"/>
          <a:srcRect t="41779" b="6084"/>
          <a:stretch/>
        </p:blipFill>
        <p:spPr bwMode="auto">
          <a:xfrm>
            <a:off x="87085" y="4361597"/>
            <a:ext cx="8958943" cy="2404945"/>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2" name="Explosion 1 11"/>
          <p:cNvSpPr/>
          <p:nvPr/>
        </p:nvSpPr>
        <p:spPr bwMode="auto">
          <a:xfrm>
            <a:off x="2682478" y="5116457"/>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
        <p:nvSpPr>
          <p:cNvPr id="13" name="TextBox 12"/>
          <p:cNvSpPr txBox="1"/>
          <p:nvPr/>
        </p:nvSpPr>
        <p:spPr>
          <a:xfrm>
            <a:off x="1387077" y="928692"/>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Institutional Development</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Tree>
    <p:extLst>
      <p:ext uri="{BB962C8B-B14F-4D97-AF65-F5344CB8AC3E}">
        <p14:creationId xmlns:p14="http://schemas.microsoft.com/office/powerpoint/2010/main" val="38792243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8143875" y="6500813"/>
            <a:ext cx="490538" cy="365125"/>
          </a:xfrm>
          <a:prstGeom prst="rect">
            <a:avLst/>
          </a:prstGeom>
        </p:spPr>
        <p:txBody>
          <a:bodyPr/>
          <a:lstStyle/>
          <a:p>
            <a:pPr>
              <a:defRPr/>
            </a:pPr>
            <a:fld id="{C6BA6BF2-E6D7-4543-8172-4374551136C2}" type="slidenum">
              <a:rPr lang="en-ZA" smtClean="0"/>
              <a:pPr>
                <a:defRPr/>
              </a:pPr>
              <a:t>24</a:t>
            </a:fld>
            <a:endParaRPr lang="en-ZA" dirty="0"/>
          </a:p>
        </p:txBody>
      </p:sp>
      <p:pic>
        <p:nvPicPr>
          <p:cNvPr id="5" name="Picture 4"/>
          <p:cNvPicPr/>
          <p:nvPr/>
        </p:nvPicPr>
        <p:blipFill rotWithShape="1">
          <a:blip r:embed="rId2"/>
          <a:srcRect t="58020" r="26201" b="8093"/>
          <a:stretch/>
        </p:blipFill>
        <p:spPr bwMode="auto">
          <a:xfrm>
            <a:off x="489857" y="1748168"/>
            <a:ext cx="8144556" cy="2042208"/>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8" name="Title 1"/>
          <p:cNvSpPr txBox="1">
            <a:spLocks/>
          </p:cNvSpPr>
          <p:nvPr/>
        </p:nvSpPr>
        <p:spPr bwMode="auto">
          <a:xfrm>
            <a:off x="0" y="0"/>
            <a:ext cx="8587128"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400" kern="0" dirty="0" smtClean="0"/>
              <a:t>Research Locations / Categories and Additional Funds</a:t>
            </a:r>
            <a:endParaRPr lang="en-ZA" sz="2400" kern="0" dirty="0"/>
          </a:p>
        </p:txBody>
      </p:sp>
      <p:sp>
        <p:nvSpPr>
          <p:cNvPr id="11" name="Explosion 1 10"/>
          <p:cNvSpPr/>
          <p:nvPr/>
        </p:nvSpPr>
        <p:spPr bwMode="auto">
          <a:xfrm>
            <a:off x="5760475" y="3297363"/>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pic>
        <p:nvPicPr>
          <p:cNvPr id="12" name="Picture 11"/>
          <p:cNvPicPr/>
          <p:nvPr/>
        </p:nvPicPr>
        <p:blipFill rotWithShape="1">
          <a:blip r:embed="rId3"/>
          <a:srcRect t="57618" b="6098"/>
          <a:stretch/>
        </p:blipFill>
        <p:spPr bwMode="auto">
          <a:xfrm>
            <a:off x="250371" y="4421611"/>
            <a:ext cx="8612324" cy="2327532"/>
          </a:xfrm>
          <a:prstGeom prst="rect">
            <a:avLst/>
          </a:prstGeom>
          <a:ln w="38100">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3" name="TextBox 12"/>
          <p:cNvSpPr txBox="1"/>
          <p:nvPr/>
        </p:nvSpPr>
        <p:spPr>
          <a:xfrm>
            <a:off x="1387078" y="1286503"/>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Research</a:t>
            </a:r>
            <a:r>
              <a:rPr kumimoji="0" lang="en-ZA" sz="2400" b="1"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Locations and Categories</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4" name="TextBox 13"/>
          <p:cNvSpPr txBox="1"/>
          <p:nvPr/>
        </p:nvSpPr>
        <p:spPr>
          <a:xfrm>
            <a:off x="1654626" y="3959946"/>
            <a:ext cx="5812972" cy="461665"/>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Additional Funds</a:t>
            </a:r>
            <a:endParaRPr kumimoji="0" lang="en-ZA"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5" name="TextBox 14"/>
          <p:cNvSpPr txBox="1"/>
          <p:nvPr/>
        </p:nvSpPr>
        <p:spPr>
          <a:xfrm>
            <a:off x="1131802" y="5339571"/>
            <a:ext cx="5022988"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noProof="0" dirty="0" smtClean="0">
                <a:solidFill>
                  <a:srgbClr val="FF6600"/>
                </a:solidFill>
                <a:latin typeface="+mn-lt"/>
                <a:cs typeface="+mn-cs"/>
              </a:rPr>
              <a:t>e.g. Funds from other </a:t>
            </a:r>
            <a:r>
              <a:rPr lang="en-ZA" sz="1400" b="1" i="1" kern="0" dirty="0" smtClean="0">
                <a:solidFill>
                  <a:srgbClr val="FF6600"/>
                </a:solidFill>
                <a:latin typeface="+mn-lt"/>
                <a:cs typeface="+mn-cs"/>
              </a:rPr>
              <a:t>Institutions</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Tree>
    <p:extLst>
      <p:ext uri="{BB962C8B-B14F-4D97-AF65-F5344CB8AC3E}">
        <p14:creationId xmlns:p14="http://schemas.microsoft.com/office/powerpoint/2010/main" val="7329206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a:srcRect t="43255" b="7842"/>
          <a:stretch/>
        </p:blipFill>
        <p:spPr bwMode="auto">
          <a:xfrm>
            <a:off x="181571" y="1464806"/>
            <a:ext cx="8792119" cy="4572000"/>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7" name="Title 1"/>
          <p:cNvSpPr txBox="1">
            <a:spLocks/>
          </p:cNvSpPr>
          <p:nvPr/>
        </p:nvSpPr>
        <p:spPr bwMode="auto">
          <a:xfrm>
            <a:off x="47285" y="0"/>
            <a:ext cx="8587128"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br>
              <a:rPr lang="en-ZA" kern="0" dirty="0" smtClean="0"/>
            </a:br>
            <a:r>
              <a:rPr lang="en-ZA" sz="2400" kern="0" dirty="0" smtClean="0"/>
              <a:t>General Information &amp; Intellectual Property</a:t>
            </a:r>
            <a:endParaRPr lang="en-ZA" sz="2400" kern="0" dirty="0"/>
          </a:p>
        </p:txBody>
      </p:sp>
      <p:sp>
        <p:nvSpPr>
          <p:cNvPr id="9" name="Explosion 1 8"/>
          <p:cNvSpPr/>
          <p:nvPr/>
        </p:nvSpPr>
        <p:spPr bwMode="auto">
          <a:xfrm>
            <a:off x="2966546" y="3123343"/>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en-ZA" sz="1400" b="1" kern="0" dirty="0">
                <a:solidFill>
                  <a:srgbClr val="FF0000"/>
                </a:solidFill>
                <a:effectLst>
                  <a:outerShdw blurRad="38100" dist="38100" dir="2700000" algn="tl">
                    <a:srgbClr val="000000">
                      <a:alpha val="43137"/>
                    </a:srgbClr>
                  </a:outerShdw>
                </a:effectLst>
              </a:rPr>
              <a:t>SAFE !! SAVE !! SAVE</a:t>
            </a:r>
            <a:endParaRPr kumimoji="0" lang="en-ZA" sz="1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7329206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9512" y="0"/>
            <a:ext cx="8587128" cy="1000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000" b="1">
                <a:solidFill>
                  <a:schemeClr val="tx1">
                    <a:lumMod val="65000"/>
                    <a:lumOff val="35000"/>
                  </a:schemeClr>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ctr"/>
            <a:r>
              <a:rPr lang="en-ZA" kern="0" dirty="0" smtClean="0"/>
              <a:t>COMPLETING PROPOSAL : </a:t>
            </a:r>
            <a:r>
              <a:rPr lang="en-ZA" sz="2400" kern="0" dirty="0" smtClean="0"/>
              <a:t/>
            </a:r>
            <a:br>
              <a:rPr lang="en-ZA" sz="2400" kern="0" dirty="0" smtClean="0"/>
            </a:br>
            <a:r>
              <a:rPr lang="en-ZA" sz="2400" kern="0" dirty="0" smtClean="0"/>
              <a:t>Declaration of Interest</a:t>
            </a:r>
            <a:endParaRPr lang="en-ZA" sz="2400" kern="0" dirty="0"/>
          </a:p>
        </p:txBody>
      </p:sp>
      <p:sp>
        <p:nvSpPr>
          <p:cNvPr id="7" name="TextBox 6"/>
          <p:cNvSpPr txBox="1"/>
          <p:nvPr/>
        </p:nvSpPr>
        <p:spPr>
          <a:xfrm>
            <a:off x="1064147" y="4894621"/>
            <a:ext cx="5787322" cy="95410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b="1" i="0" u="none" strike="noStrike" kern="0" cap="none" spc="0" normalizeH="0" baseline="0" noProof="0" dirty="0" smtClean="0">
                <a:ln>
                  <a:noFill/>
                </a:ln>
                <a:solidFill>
                  <a:srgbClr val="C00000"/>
                </a:solidFill>
                <a:effectLst/>
                <a:uLnTx/>
                <a:uFillTx/>
                <a:latin typeface="+mn-lt"/>
                <a:ea typeface="+mn-ea"/>
                <a:cs typeface="+mn-cs"/>
              </a:rPr>
              <a:t>Download</a:t>
            </a:r>
            <a:r>
              <a:rPr lang="en-ZA" b="1" kern="0" dirty="0">
                <a:solidFill>
                  <a:srgbClr val="C00000"/>
                </a:solidFill>
                <a:latin typeface="+mn-lt"/>
                <a:cs typeface="+mn-cs"/>
              </a:rPr>
              <a:t>,</a:t>
            </a:r>
            <a:r>
              <a:rPr kumimoji="0" lang="en-ZA" b="1" i="0" u="none" strike="noStrike" kern="0" cap="none" spc="0" normalizeH="0" baseline="0" noProof="0" dirty="0" smtClean="0">
                <a:ln>
                  <a:noFill/>
                </a:ln>
                <a:solidFill>
                  <a:srgbClr val="C00000"/>
                </a:solidFill>
                <a:effectLst/>
                <a:uLnTx/>
                <a:uFillTx/>
                <a:latin typeface="+mn-lt"/>
                <a:ea typeface="+mn-ea"/>
                <a:cs typeface="+mn-cs"/>
              </a:rPr>
              <a:t> complete and</a:t>
            </a:r>
            <a:r>
              <a:rPr kumimoji="0" lang="en-ZA" b="1" i="0" u="none" strike="noStrike" kern="0" cap="none" spc="0" normalizeH="0" noProof="0" dirty="0" smtClean="0">
                <a:ln>
                  <a:noFill/>
                </a:ln>
                <a:solidFill>
                  <a:srgbClr val="C00000"/>
                </a:solidFill>
                <a:effectLst/>
                <a:uLnTx/>
                <a:uFillTx/>
                <a:latin typeface="+mn-lt"/>
                <a:ea typeface="+mn-ea"/>
                <a:cs typeface="+mn-cs"/>
              </a:rPr>
              <a:t> upload under this section</a:t>
            </a:r>
            <a:endParaRPr kumimoji="0" lang="en-ZA" b="1" i="0" u="none" strike="noStrike" kern="0" cap="none" spc="0" normalizeH="0" baseline="0" noProof="0" dirty="0" smtClean="0">
              <a:ln>
                <a:noFill/>
              </a:ln>
              <a:solidFill>
                <a:srgbClr val="C00000"/>
              </a:solidFill>
              <a:effectLst/>
              <a:uLnTx/>
              <a:uFillTx/>
              <a:latin typeface="+mn-lt"/>
              <a:ea typeface="+mn-ea"/>
              <a:cs typeface="+mn-cs"/>
            </a:endParaRPr>
          </a:p>
        </p:txBody>
      </p:sp>
      <p:pic>
        <p:nvPicPr>
          <p:cNvPr id="8" name="Picture 7"/>
          <p:cNvPicPr/>
          <p:nvPr/>
        </p:nvPicPr>
        <p:blipFill rotWithShape="1">
          <a:blip r:embed="rId2">
            <a:extLst>
              <a:ext uri="{28A0092B-C50C-407E-A947-70E740481C1C}">
                <a14:useLocalDpi xmlns:a14="http://schemas.microsoft.com/office/drawing/2010/main" val="0"/>
              </a:ext>
            </a:extLst>
          </a:blip>
          <a:srcRect t="4963" b="80625"/>
          <a:stretch/>
        </p:blipFill>
        <p:spPr bwMode="auto">
          <a:xfrm>
            <a:off x="546871" y="1487528"/>
            <a:ext cx="7852410" cy="2364382"/>
          </a:xfrm>
          <a:prstGeom prst="rect">
            <a:avLst/>
          </a:prstGeom>
          <a:noFill/>
          <a:ln w="38100">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8567669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PRINT AND SUBMIT PROPOSAL</a:t>
            </a:r>
            <a:endParaRPr lang="en-ZA" dirty="0"/>
          </a:p>
        </p:txBody>
      </p:sp>
      <p:pic>
        <p:nvPicPr>
          <p:cNvPr id="2150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5123" t="15768" r="868" b="81782"/>
          <a:stretch/>
        </p:blipFill>
        <p:spPr bwMode="auto">
          <a:xfrm>
            <a:off x="436403" y="2434444"/>
            <a:ext cx="8280920" cy="864096"/>
          </a:xfrm>
          <a:prstGeom prst="rect">
            <a:avLst/>
          </a:prstGeom>
          <a:noFill/>
          <a:ln w="9525">
            <a:solidFill>
              <a:schemeClr val="tx1"/>
            </a:solidFill>
            <a:miter lim="800000"/>
            <a:headEnd/>
            <a:tailEnd/>
          </a:ln>
          <a:effectLst>
            <a:glow rad="63500">
              <a:schemeClr val="accent4">
                <a:satMod val="175000"/>
                <a:alpha val="40000"/>
              </a:schemeClr>
            </a:glow>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2072164" y="4372034"/>
            <a:ext cx="4274208" cy="95410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b="1" kern="0" dirty="0" smtClean="0">
                <a:solidFill>
                  <a:srgbClr val="C00000"/>
                </a:solidFill>
                <a:latin typeface="+mn-lt"/>
                <a:cs typeface="+mn-cs"/>
              </a:rPr>
              <a:t>Remember to press the SUBMIT tab !!!!!!!</a:t>
            </a:r>
            <a:endParaRPr kumimoji="0" lang="en-ZA" b="1" i="0" u="none" strike="noStrike" kern="0" cap="none" spc="0" normalizeH="0" baseline="0" noProof="0" dirty="0" smtClean="0">
              <a:ln>
                <a:noFill/>
              </a:ln>
              <a:solidFill>
                <a:srgbClr val="C00000"/>
              </a:solidFill>
              <a:effectLst/>
              <a:uLnTx/>
              <a:uFillTx/>
              <a:latin typeface="+mn-lt"/>
              <a:ea typeface="+mn-ea"/>
              <a:cs typeface="+mn-cs"/>
            </a:endParaRPr>
          </a:p>
        </p:txBody>
      </p:sp>
      <p:pic>
        <p:nvPicPr>
          <p:cNvPr id="7" name="Picture 6" descr="http://thumbs.dreamstime.com/t/mouse-hand-cursor-click-button-vector-illustration-file-eps-format-35103997.jpg"/>
          <p:cNvPicPr/>
          <p:nvPr/>
        </p:nvPicPr>
        <p:blipFill rotWithShape="1">
          <a:blip r:embed="rId3">
            <a:extLst>
              <a:ext uri="{28A0092B-C50C-407E-A947-70E740481C1C}">
                <a14:useLocalDpi xmlns:a14="http://schemas.microsoft.com/office/drawing/2010/main" val="0"/>
              </a:ext>
            </a:extLst>
          </a:blip>
          <a:srcRect l="-5185" r="-5185"/>
          <a:stretch/>
        </p:blipFill>
        <p:spPr bwMode="auto">
          <a:xfrm>
            <a:off x="6585859" y="3298540"/>
            <a:ext cx="984026" cy="1557375"/>
          </a:xfrm>
          <a:prstGeom prst="rect">
            <a:avLst/>
          </a:prstGeom>
          <a:noFill/>
          <a:ln>
            <a:noFill/>
          </a:ln>
        </p:spPr>
      </p:pic>
    </p:spTree>
    <p:extLst>
      <p:ext uri="{BB962C8B-B14F-4D97-AF65-F5344CB8AC3E}">
        <p14:creationId xmlns:p14="http://schemas.microsoft.com/office/powerpoint/2010/main" val="16816139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smtClean="0"/>
              <a:t>Questions</a:t>
            </a:r>
            <a:endParaRPr lang="en-ZA" dirty="0"/>
          </a:p>
        </p:txBody>
      </p:sp>
      <p:pic>
        <p:nvPicPr>
          <p:cNvPr id="9" name="Picture 8" descr="qanda.jpg"/>
          <p:cNvPicPr>
            <a:picLocks noChangeAspect="1"/>
          </p:cNvPicPr>
          <p:nvPr/>
        </p:nvPicPr>
        <p:blipFill>
          <a:blip r:embed="rId2" cstate="print"/>
          <a:stretch>
            <a:fillRect/>
          </a:stretch>
        </p:blipFill>
        <p:spPr>
          <a:xfrm>
            <a:off x="2483768" y="1844824"/>
            <a:ext cx="3810000" cy="37973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2"/>
          <a:srcRect l="14483" t="4752" r="15445" b="4752"/>
          <a:stretch/>
        </p:blipFill>
        <p:spPr bwMode="auto">
          <a:xfrm>
            <a:off x="296947" y="1846054"/>
            <a:ext cx="8018918" cy="4924160"/>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en-US" dirty="0" smtClean="0"/>
              <a:t>STEPS TO FOR SUCCESSFUL LOGIN</a:t>
            </a:r>
            <a:endParaRPr lang="en-ZA" dirty="0"/>
          </a:p>
        </p:txBody>
      </p:sp>
      <p:sp>
        <p:nvSpPr>
          <p:cNvPr id="7" name="Content Placeholder 6"/>
          <p:cNvSpPr>
            <a:spLocks noGrp="1"/>
          </p:cNvSpPr>
          <p:nvPr>
            <p:ph idx="1"/>
          </p:nvPr>
        </p:nvSpPr>
        <p:spPr>
          <a:xfrm>
            <a:off x="296946" y="1268760"/>
            <a:ext cx="7929563" cy="432048"/>
          </a:xfrm>
          <a:solidFill>
            <a:schemeClr val="accent6">
              <a:lumMod val="40000"/>
              <a:lumOff val="60000"/>
            </a:schemeClr>
          </a:solidFill>
          <a:ln w="3175" cmpd="tri">
            <a:solidFill>
              <a:schemeClr val="tx1"/>
            </a:solidFill>
            <a:prstDash val="solid"/>
          </a:ln>
        </p:spPr>
        <p:txBody>
          <a:bodyPr>
            <a:normAutofit lnSpcReduction="10000"/>
          </a:bodyPr>
          <a:lstStyle/>
          <a:p>
            <a:pPr algn="ctr"/>
            <a:r>
              <a:rPr lang="en-US" sz="2400" b="1" dirty="0" smtClean="0"/>
              <a:t>STEP 1</a:t>
            </a:r>
            <a:r>
              <a:rPr lang="en-US" sz="2400" dirty="0" smtClean="0"/>
              <a:t> : Click on Login Key next to FMS logo</a:t>
            </a:r>
          </a:p>
          <a:p>
            <a:endParaRPr lang="en-US" dirty="0" smtClean="0"/>
          </a:p>
        </p:txBody>
      </p:sp>
      <p:pic>
        <p:nvPicPr>
          <p:cNvPr id="14" name="Picture 13" descr="http://thumbs.dreamstime.com/t/mouse-hand-cursor-click-button-vector-illustration-file-eps-format-35103997.jpg"/>
          <p:cNvPicPr/>
          <p:nvPr/>
        </p:nvPicPr>
        <p:blipFill rotWithShape="1">
          <a:blip r:embed="rId3">
            <a:extLst>
              <a:ext uri="{28A0092B-C50C-407E-A947-70E740481C1C}">
                <a14:useLocalDpi xmlns:a14="http://schemas.microsoft.com/office/drawing/2010/main" val="0"/>
              </a:ext>
            </a:extLst>
          </a:blip>
          <a:srcRect l="-5185" r="-5185"/>
          <a:stretch/>
        </p:blipFill>
        <p:spPr bwMode="auto">
          <a:xfrm>
            <a:off x="5704593" y="6081622"/>
            <a:ext cx="471919" cy="688591"/>
          </a:xfrm>
          <a:prstGeom prst="rect">
            <a:avLst/>
          </a:prstGeom>
          <a:noFill/>
          <a:ln>
            <a:noFill/>
          </a:ln>
        </p:spPr>
      </p:pic>
      <p:sp>
        <p:nvSpPr>
          <p:cNvPr id="12" name="Oval 11"/>
          <p:cNvSpPr/>
          <p:nvPr/>
        </p:nvSpPr>
        <p:spPr bwMode="auto">
          <a:xfrm>
            <a:off x="5546785" y="5564038"/>
            <a:ext cx="629727" cy="517584"/>
          </a:xfrm>
          <a:prstGeom prst="ellipse">
            <a:avLst/>
          </a:prstGeom>
          <a:noFill/>
          <a:ln w="12700" cap="rnd" cmpd="sng" algn="ctr">
            <a:solidFill>
              <a:srgbClr val="C00000"/>
            </a:solidFill>
            <a:prstDash val="solid"/>
            <a:round/>
            <a:headEnd type="none" w="med" len="med"/>
            <a:tailEnd type="none" w="med" len="med"/>
          </a:ln>
          <a:effectLst/>
          <a:scene3d>
            <a:camera prst="perspectiveFront"/>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022876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STEPS </a:t>
            </a:r>
            <a:r>
              <a:rPr lang="en-US" dirty="0" smtClean="0"/>
              <a:t>FOR </a:t>
            </a:r>
            <a:r>
              <a:rPr lang="en-US" dirty="0"/>
              <a:t>SUCCESSFUL LOGIN</a:t>
            </a:r>
          </a:p>
        </p:txBody>
      </p:sp>
      <p:sp>
        <p:nvSpPr>
          <p:cNvPr id="3" name="TextBox 2"/>
          <p:cNvSpPr txBox="1"/>
          <p:nvPr/>
        </p:nvSpPr>
        <p:spPr>
          <a:xfrm>
            <a:off x="8626" y="2130725"/>
            <a:ext cx="9135374" cy="3477875"/>
          </a:xfrm>
          <a:prstGeom prst="rect">
            <a:avLst/>
          </a:prstGeom>
          <a:noFill/>
          <a:ln w="28575">
            <a:solidFill>
              <a:schemeClr val="tx1"/>
            </a:solidFill>
          </a:ln>
          <a:effectLst>
            <a:glow rad="63500">
              <a:schemeClr val="accent4">
                <a:satMod val="175000"/>
                <a:alpha val="40000"/>
              </a:schemeClr>
            </a:glow>
          </a:effectLst>
        </p:spPr>
        <p:txBody>
          <a:bodyPr wrap="square" rtlCol="0">
            <a:spAutoFit/>
          </a:bodyPr>
          <a:lstStyle/>
          <a:p>
            <a:r>
              <a:rPr lang="en-ZA" sz="1800" b="1" dirty="0" smtClean="0">
                <a:ln w="0"/>
                <a:solidFill>
                  <a:srgbClr val="0070C0"/>
                </a:solidFill>
                <a:effectLst>
                  <a:outerShdw blurRad="38100" dist="25400" dir="5400000" algn="ctr" rotWithShape="0">
                    <a:srgbClr val="6E747A">
                      <a:alpha val="43000"/>
                    </a:srgbClr>
                  </a:outerShdw>
                </a:effectLst>
                <a:latin typeface="Arial Narrow" panose="020B0606020202030204" pitchFamily="34" charset="0"/>
              </a:rPr>
              <a:t>New User</a:t>
            </a:r>
            <a:r>
              <a:rPr lang="en-ZA" sz="1800" dirty="0" smtClean="0">
                <a:solidFill>
                  <a:srgbClr val="4545E5"/>
                </a:solidFill>
                <a:latin typeface="Arial Narrow" panose="020B0606020202030204" pitchFamily="34" charset="0"/>
              </a:rPr>
              <a:t>: </a:t>
            </a:r>
            <a:r>
              <a:rPr lang="en-ZA" sz="1800" dirty="0" smtClean="0">
                <a:ln w="0"/>
                <a:effectLst>
                  <a:outerShdw blurRad="38100" dist="19050" dir="2700000" algn="tl" rotWithShape="0">
                    <a:schemeClr val="dk1">
                      <a:alpha val="40000"/>
                    </a:schemeClr>
                  </a:outerShdw>
                </a:effectLst>
                <a:latin typeface="Arial Narrow" panose="020B0606020202030204" pitchFamily="34" charset="0"/>
              </a:rPr>
              <a:t>All users who intend to submit research proposals to the WRC using this system for the first time, are required to register their details as New Users of the Research Proposal Submission system. Reviewers, Project Leaders and Reference Group Members who wish to use this system for the first time, must contact the WRC FMS Administrator to obtain logon credentials: </a:t>
            </a:r>
            <a:r>
              <a:rPr lang="en-ZA" sz="1800" b="1" dirty="0">
                <a:ln w="0"/>
                <a:solidFill>
                  <a:srgbClr val="0070C0"/>
                </a:solidFill>
                <a:effectLst>
                  <a:outerShdw blurRad="38100" dist="25400" dir="5400000" algn="ctr" rotWithShape="0">
                    <a:srgbClr val="6E747A">
                      <a:alpha val="43000"/>
                    </a:srgbClr>
                  </a:outerShdw>
                </a:effectLst>
                <a:latin typeface="Arial Narrow" panose="020B0606020202030204" pitchFamily="34" charset="0"/>
              </a:rPr>
              <a:t>REGISTER </a:t>
            </a:r>
            <a:r>
              <a:rPr lang="en-ZA" sz="1800" b="1" dirty="0" smtClean="0">
                <a:ln w="0"/>
                <a:solidFill>
                  <a:srgbClr val="0070C0"/>
                </a:solidFill>
                <a:effectLst>
                  <a:outerShdw blurRad="38100" dist="25400" dir="5400000" algn="ctr" rotWithShape="0">
                    <a:srgbClr val="6E747A">
                      <a:alpha val="43000"/>
                    </a:srgbClr>
                  </a:outerShdw>
                </a:effectLst>
                <a:latin typeface="Arial Narrow" panose="020B0606020202030204" pitchFamily="34" charset="0"/>
              </a:rPr>
              <a:t>NOW</a:t>
            </a:r>
          </a:p>
          <a:p>
            <a:endParaRPr lang="en-ZA" sz="1800" b="1" dirty="0">
              <a:ln w="0"/>
              <a:solidFill>
                <a:srgbClr val="0070C0"/>
              </a:solidFill>
              <a:effectLst>
                <a:outerShdw blurRad="38100" dist="25400" dir="5400000" algn="ctr" rotWithShape="0">
                  <a:srgbClr val="6E747A">
                    <a:alpha val="43000"/>
                  </a:srgbClr>
                </a:outerShdw>
              </a:effectLst>
              <a:latin typeface="Arial Narrow" panose="020B0606020202030204" pitchFamily="34" charset="0"/>
            </a:endParaRPr>
          </a:p>
          <a:p>
            <a:r>
              <a:rPr lang="en-ZA" sz="1800" b="1" dirty="0" smtClean="0">
                <a:ln w="0"/>
                <a:solidFill>
                  <a:srgbClr val="0070C0"/>
                </a:solidFill>
                <a:effectLst>
                  <a:outerShdw blurRad="38100" dist="25400" dir="5400000" algn="ctr" rotWithShape="0">
                    <a:srgbClr val="6E747A">
                      <a:alpha val="43000"/>
                    </a:srgbClr>
                  </a:outerShdw>
                </a:effectLst>
                <a:latin typeface="Arial Narrow" panose="020B0606020202030204" pitchFamily="34" charset="0"/>
              </a:rPr>
              <a:t>Registered User:</a:t>
            </a:r>
            <a:r>
              <a:rPr lang="en-ZA" sz="1800" dirty="0" smtClean="0">
                <a:solidFill>
                  <a:srgbClr val="4545E5"/>
                </a:solidFill>
                <a:latin typeface="Arial Narrow" panose="020B0606020202030204" pitchFamily="34" charset="0"/>
              </a:rPr>
              <a:t> </a:t>
            </a:r>
            <a:r>
              <a:rPr lang="en-ZA" sz="1800" dirty="0" smtClean="0">
                <a:ln w="0"/>
                <a:effectLst>
                  <a:outerShdw blurRad="38100" dist="19050" dir="2700000" algn="tl" rotWithShape="0">
                    <a:schemeClr val="dk1">
                      <a:alpha val="40000"/>
                    </a:schemeClr>
                  </a:outerShdw>
                </a:effectLst>
                <a:latin typeface="Arial Narrow" panose="020B0606020202030204" pitchFamily="34" charset="0"/>
              </a:rPr>
              <a:t>Click here to login directly</a:t>
            </a:r>
            <a:endParaRPr lang="en-ZA" sz="1800" b="1" dirty="0">
              <a:ln w="0"/>
              <a:solidFill>
                <a:srgbClr val="0070C0"/>
              </a:solidFill>
              <a:effectLst>
                <a:outerShdw blurRad="38100" dist="25400" dir="5400000" algn="ctr" rotWithShape="0">
                  <a:srgbClr val="6E747A">
                    <a:alpha val="43000"/>
                  </a:srgbClr>
                </a:outerShdw>
              </a:effectLst>
              <a:latin typeface="Arial Narrow" panose="020B0606020202030204" pitchFamily="34" charset="0"/>
            </a:endParaRPr>
          </a:p>
          <a:p>
            <a:endParaRPr lang="en-ZA" b="1" dirty="0">
              <a:ln w="0"/>
              <a:solidFill>
                <a:srgbClr val="0070C0"/>
              </a:solidFill>
              <a:effectLst>
                <a:outerShdw blurRad="38100" dist="25400" dir="5400000" algn="ctr" rotWithShape="0">
                  <a:srgbClr val="6E747A">
                    <a:alpha val="43000"/>
                  </a:srgbClr>
                </a:outerShdw>
              </a:effectLst>
              <a:latin typeface="Arial Narrow" panose="020B0606020202030204" pitchFamily="34" charset="0"/>
            </a:endParaRPr>
          </a:p>
          <a:p>
            <a:endParaRPr lang="en-ZA" dirty="0">
              <a:ln w="0"/>
              <a:effectLst>
                <a:outerShdw blurRad="38100" dist="19050" dir="2700000" algn="tl" rotWithShape="0">
                  <a:schemeClr val="dk1">
                    <a:alpha val="40000"/>
                  </a:schemeClr>
                </a:outerShdw>
              </a:effectLst>
              <a:latin typeface="Arial Narrow" panose="020B0606020202030204" pitchFamily="34" charset="0"/>
            </a:endParaRPr>
          </a:p>
          <a:p>
            <a:endParaRPr lang="en-ZA" dirty="0" smtClean="0">
              <a:ln w="0"/>
              <a:effectLst>
                <a:outerShdw blurRad="38100" dist="19050" dir="2700000" algn="tl" rotWithShape="0">
                  <a:schemeClr val="dk1">
                    <a:alpha val="40000"/>
                  </a:schemeClr>
                </a:outerShdw>
              </a:effectLst>
              <a:latin typeface="Arial Narrow" panose="020B0606020202030204" pitchFamily="34" charset="0"/>
            </a:endParaRPr>
          </a:p>
          <a:p>
            <a:endParaRPr lang="en-ZA" dirty="0">
              <a:ln w="0"/>
              <a:effectLst>
                <a:outerShdw blurRad="38100" dist="19050" dir="2700000" algn="tl" rotWithShape="0">
                  <a:schemeClr val="dk1">
                    <a:alpha val="40000"/>
                  </a:schemeClr>
                </a:outerShdw>
              </a:effectLst>
              <a:latin typeface="Arial Narrow" panose="020B0606020202030204" pitchFamily="34" charset="0"/>
            </a:endParaRPr>
          </a:p>
        </p:txBody>
      </p:sp>
      <p:sp>
        <p:nvSpPr>
          <p:cNvPr id="10" name="Content Placeholder 6"/>
          <p:cNvSpPr>
            <a:spLocks noGrp="1"/>
          </p:cNvSpPr>
          <p:nvPr>
            <p:ph idx="1"/>
          </p:nvPr>
        </p:nvSpPr>
        <p:spPr>
          <a:xfrm>
            <a:off x="390975" y="1208578"/>
            <a:ext cx="7929563" cy="578916"/>
          </a:xfrm>
          <a:solidFill>
            <a:schemeClr val="accent6">
              <a:lumMod val="40000"/>
              <a:lumOff val="60000"/>
            </a:schemeClr>
          </a:solidFill>
          <a:ln w="3175" cmpd="tri">
            <a:solidFill>
              <a:schemeClr val="tx1"/>
            </a:solidFill>
            <a:prstDash val="solid"/>
          </a:ln>
        </p:spPr>
        <p:txBody>
          <a:bodyPr>
            <a:normAutofit/>
          </a:bodyPr>
          <a:lstStyle/>
          <a:p>
            <a:pPr algn="ctr"/>
            <a:r>
              <a:rPr lang="en-US" sz="2400" b="1" dirty="0" smtClean="0"/>
              <a:t>STEP 2</a:t>
            </a:r>
            <a:r>
              <a:rPr lang="en-US" sz="2400" dirty="0" smtClean="0"/>
              <a:t> : Click on either New User or Registered User</a:t>
            </a:r>
            <a:endParaRPr lang="en-US" dirty="0" smtClean="0"/>
          </a:p>
        </p:txBody>
      </p:sp>
      <p:pic>
        <p:nvPicPr>
          <p:cNvPr id="7" name="Picture 6"/>
          <p:cNvPicPr/>
          <p:nvPr/>
        </p:nvPicPr>
        <p:blipFill rotWithShape="1">
          <a:blip r:embed="rId2"/>
          <a:srcRect l="362" t="5038" r="362" b="5038"/>
          <a:stretch/>
        </p:blipFill>
        <p:spPr>
          <a:xfrm>
            <a:off x="4254157" y="3589192"/>
            <a:ext cx="4889843" cy="3268808"/>
          </a:xfrm>
          <a:prstGeom prst="rect">
            <a:avLst/>
          </a:prstGeom>
          <a:ln w="28575">
            <a:solidFill>
              <a:srgbClr val="DE8000"/>
            </a:solidFill>
          </a:ln>
        </p:spPr>
      </p:pic>
      <p:sp>
        <p:nvSpPr>
          <p:cNvPr id="4" name="Striped Right Arrow 3"/>
          <p:cNvSpPr/>
          <p:nvPr/>
        </p:nvSpPr>
        <p:spPr bwMode="auto">
          <a:xfrm rot="2866867">
            <a:off x="6818134" y="3532171"/>
            <a:ext cx="855424" cy="186243"/>
          </a:xfrm>
          <a:prstGeom prst="stripedRightArrow">
            <a:avLst/>
          </a:prstGeom>
          <a:gradFill rotWithShape="1">
            <a:gsLst>
              <a:gs pos="0">
                <a:srgbClr val="FF6600"/>
              </a:gs>
              <a:gs pos="100000">
                <a:srgbClr val="7F3200"/>
              </a:gs>
            </a:gsLst>
            <a:lin ang="0" scaled="1"/>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pic>
        <p:nvPicPr>
          <p:cNvPr id="9" name="Picture 8"/>
          <p:cNvPicPr/>
          <p:nvPr/>
        </p:nvPicPr>
        <p:blipFill rotWithShape="1">
          <a:blip r:embed="rId3"/>
          <a:srcRect l="2" t="5039" r="-1629" b="12328"/>
          <a:stretch/>
        </p:blipFill>
        <p:spPr bwMode="auto">
          <a:xfrm>
            <a:off x="17252" y="4761783"/>
            <a:ext cx="4236906" cy="2096218"/>
          </a:xfrm>
          <a:prstGeom prst="rect">
            <a:avLst/>
          </a:prstGeom>
          <a:ln w="38100">
            <a:solidFill>
              <a:srgbClr val="DE8000"/>
            </a:solidFill>
          </a:ln>
          <a:extLst>
            <a:ext uri="{53640926-AAD7-44D8-BBD7-CCE9431645EC}">
              <a14:shadowObscured xmlns:a14="http://schemas.microsoft.com/office/drawing/2010/main"/>
            </a:ext>
          </a:extLst>
        </p:spPr>
      </p:pic>
      <p:sp>
        <p:nvSpPr>
          <p:cNvPr id="12" name="Striped Right Arrow 11"/>
          <p:cNvSpPr/>
          <p:nvPr/>
        </p:nvSpPr>
        <p:spPr bwMode="auto">
          <a:xfrm rot="5400000">
            <a:off x="1563466" y="4066954"/>
            <a:ext cx="532872" cy="170326"/>
          </a:xfrm>
          <a:prstGeom prst="stripedRightArrow">
            <a:avLst/>
          </a:prstGeom>
          <a:gradFill rotWithShape="1">
            <a:gsLst>
              <a:gs pos="0">
                <a:srgbClr val="FF6600"/>
              </a:gs>
              <a:gs pos="100000">
                <a:srgbClr val="7F3200"/>
              </a:gs>
            </a:gsLst>
            <a:lin ang="0" scaled="1"/>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pic>
        <p:nvPicPr>
          <p:cNvPr id="13" name="Picture 12" descr="http://thumbs.dreamstime.com/t/mouse-hand-cursor-click-button-vector-illustration-file-eps-format-35103997.jpg"/>
          <p:cNvPicPr/>
          <p:nvPr/>
        </p:nvPicPr>
        <p:blipFill rotWithShape="1">
          <a:blip r:embed="rId4">
            <a:extLst>
              <a:ext uri="{28A0092B-C50C-407E-A947-70E740481C1C}">
                <a14:useLocalDpi xmlns:a14="http://schemas.microsoft.com/office/drawing/2010/main" val="0"/>
              </a:ext>
            </a:extLst>
          </a:blip>
          <a:srcRect l="-5185" r="-5185"/>
          <a:stretch/>
        </p:blipFill>
        <p:spPr bwMode="auto">
          <a:xfrm rot="2923953">
            <a:off x="538879" y="3807821"/>
            <a:ext cx="471919" cy="688591"/>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STEPS </a:t>
            </a:r>
            <a:r>
              <a:rPr lang="en-US" dirty="0" smtClean="0"/>
              <a:t>FOR </a:t>
            </a:r>
            <a:r>
              <a:rPr lang="en-US" dirty="0"/>
              <a:t>SUCCESSFUL LOGIN</a:t>
            </a:r>
          </a:p>
        </p:txBody>
      </p:sp>
      <p:pic>
        <p:nvPicPr>
          <p:cNvPr id="9" name="Picture 8"/>
          <p:cNvPicPr/>
          <p:nvPr/>
        </p:nvPicPr>
        <p:blipFill rotWithShape="1">
          <a:blip r:embed="rId2"/>
          <a:srcRect l="2" t="5039" r="-1629" b="12328"/>
          <a:stretch/>
        </p:blipFill>
        <p:spPr bwMode="auto">
          <a:xfrm>
            <a:off x="43352" y="1992476"/>
            <a:ext cx="8910867" cy="4727501"/>
          </a:xfrm>
          <a:prstGeom prst="rect">
            <a:avLst/>
          </a:prstGeom>
          <a:ln w="28575">
            <a:solidFill>
              <a:schemeClr val="tx1"/>
            </a:solidFill>
          </a:ln>
          <a:effectLst>
            <a:glow rad="63500">
              <a:schemeClr val="accent4">
                <a:satMod val="175000"/>
                <a:alpha val="0"/>
              </a:schemeClr>
            </a:glow>
          </a:effectLst>
          <a:extLst>
            <a:ext uri="{53640926-AAD7-44D8-BBD7-CCE9431645EC}">
              <a14:shadowObscured xmlns:a14="http://schemas.microsoft.com/office/drawing/2010/main"/>
            </a:ext>
          </a:extLst>
        </p:spPr>
      </p:pic>
      <p:sp>
        <p:nvSpPr>
          <p:cNvPr id="10" name="Content Placeholder 6"/>
          <p:cNvSpPr>
            <a:spLocks noGrp="1"/>
          </p:cNvSpPr>
          <p:nvPr>
            <p:ph idx="1"/>
          </p:nvPr>
        </p:nvSpPr>
        <p:spPr>
          <a:xfrm>
            <a:off x="265751" y="1412776"/>
            <a:ext cx="7929563" cy="504056"/>
          </a:xfrm>
          <a:solidFill>
            <a:schemeClr val="accent6">
              <a:lumMod val="40000"/>
              <a:lumOff val="60000"/>
            </a:schemeClr>
          </a:solidFill>
          <a:ln w="3175" cmpd="tri">
            <a:solidFill>
              <a:schemeClr val="tx1"/>
            </a:solidFill>
            <a:prstDash val="solid"/>
          </a:ln>
        </p:spPr>
        <p:txBody>
          <a:bodyPr>
            <a:normAutofit fontScale="92500"/>
          </a:bodyPr>
          <a:lstStyle/>
          <a:p>
            <a:pPr algn="ctr"/>
            <a:r>
              <a:rPr lang="en-US" sz="2400" b="1" dirty="0" smtClean="0"/>
              <a:t>STEP 3</a:t>
            </a:r>
            <a:r>
              <a:rPr lang="en-US" sz="2400" dirty="0" smtClean="0"/>
              <a:t> : Type in your registered email address and password</a:t>
            </a:r>
            <a:endParaRPr lang="en-ZA" sz="2400" b="1" dirty="0">
              <a:ln w="0"/>
              <a:solidFill>
                <a:srgbClr val="0070C0"/>
              </a:solidFill>
              <a:effectLst>
                <a:outerShdw blurRad="38100" dist="25400" dir="5400000" algn="ctr" rotWithShape="0">
                  <a:srgbClr val="6E747A">
                    <a:alpha val="43000"/>
                  </a:srgbClr>
                </a:outerShdw>
              </a:effectLst>
              <a:latin typeface="Arial Narrow" panose="020B0606020202030204" pitchFamily="34" charset="0"/>
            </a:endParaRPr>
          </a:p>
          <a:p>
            <a:endParaRPr lang="en-US" dirty="0" smtClean="0"/>
          </a:p>
        </p:txBody>
      </p:sp>
      <p:sp>
        <p:nvSpPr>
          <p:cNvPr id="8" name="Left Arrow 7"/>
          <p:cNvSpPr/>
          <p:nvPr/>
        </p:nvSpPr>
        <p:spPr>
          <a:xfrm rot="1687732">
            <a:off x="5374548" y="5478122"/>
            <a:ext cx="3066152" cy="778732"/>
          </a:xfrm>
          <a:prstGeom prst="leftArrow">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TextBox 10"/>
          <p:cNvSpPr txBox="1"/>
          <p:nvPr/>
        </p:nvSpPr>
        <p:spPr>
          <a:xfrm rot="1664650">
            <a:off x="5437597" y="5814928"/>
            <a:ext cx="3435362" cy="338554"/>
          </a:xfrm>
          <a:prstGeom prst="rect">
            <a:avLst/>
          </a:prstGeom>
          <a:noFill/>
        </p:spPr>
        <p:txBody>
          <a:bodyPr wrap="square" rtlCol="0">
            <a:spAutoFit/>
          </a:bodyPr>
          <a:lstStyle/>
          <a:p>
            <a:r>
              <a:rPr lang="en-ZA" sz="1600" b="1" dirty="0" smtClean="0">
                <a:effectLst>
                  <a:outerShdw blurRad="38100" dist="38100" dir="2700000" algn="tl">
                    <a:srgbClr val="000000">
                      <a:alpha val="43137"/>
                    </a:srgbClr>
                  </a:outerShdw>
                </a:effectLst>
              </a:rPr>
              <a:t>If you forgot your password</a:t>
            </a:r>
            <a:endParaRPr lang="en-ZA" sz="1600" b="1" dirty="0">
              <a:effectLst>
                <a:outerShdw blurRad="38100" dist="38100" dir="2700000" algn="tl">
                  <a:srgbClr val="000000">
                    <a:alpha val="43137"/>
                  </a:srgbClr>
                </a:outerShdw>
              </a:effectLst>
            </a:endParaRPr>
          </a:p>
        </p:txBody>
      </p:sp>
      <p:sp>
        <p:nvSpPr>
          <p:cNvPr id="12" name="Explosion 2 11"/>
          <p:cNvSpPr/>
          <p:nvPr/>
        </p:nvSpPr>
        <p:spPr>
          <a:xfrm>
            <a:off x="43352" y="3468683"/>
            <a:ext cx="3744416" cy="3132166"/>
          </a:xfrm>
          <a:prstGeom prst="irregularSeal2">
            <a:avLst/>
          </a:pr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ZA" b="1">
              <a:ln w="22225">
                <a:solidFill>
                  <a:schemeClr val="accent2"/>
                </a:solidFill>
                <a:prstDash val="solid"/>
              </a:ln>
              <a:solidFill>
                <a:schemeClr val="accent2">
                  <a:lumMod val="40000"/>
                  <a:lumOff val="60000"/>
                </a:schemeClr>
              </a:solidFill>
            </a:endParaRPr>
          </a:p>
        </p:txBody>
      </p:sp>
      <p:sp>
        <p:nvSpPr>
          <p:cNvPr id="13" name="TextBox 12"/>
          <p:cNvSpPr txBox="1"/>
          <p:nvPr/>
        </p:nvSpPr>
        <p:spPr>
          <a:xfrm rot="19314178">
            <a:off x="315156" y="4666772"/>
            <a:ext cx="3200806" cy="369332"/>
          </a:xfrm>
          <a:prstGeom prst="rect">
            <a:avLst/>
          </a:prstGeom>
          <a:noFill/>
        </p:spPr>
        <p:txBody>
          <a:bodyPr wrap="square" rtlCol="0">
            <a:spAutoFit/>
          </a:bodyPr>
          <a:lstStyle/>
          <a:p>
            <a:r>
              <a:rPr lang="en-ZA" b="1" dirty="0" smtClean="0">
                <a:solidFill>
                  <a:srgbClr val="C00000"/>
                </a:solidFill>
                <a:effectLst>
                  <a:outerShdw blurRad="38100" dist="38100" dir="2700000" algn="tl">
                    <a:srgbClr val="000000">
                      <a:alpha val="43137"/>
                    </a:srgbClr>
                  </a:outerShdw>
                </a:effectLst>
              </a:rPr>
              <a:t>System is Case Sensitive</a:t>
            </a:r>
            <a:endParaRPr lang="en-ZA" b="1" dirty="0">
              <a:solidFill>
                <a:srgbClr val="C00000"/>
              </a:solidFill>
              <a:effectLst>
                <a:outerShdw blurRad="38100" dist="38100" dir="2700000" algn="tl">
                  <a:srgbClr val="000000">
                    <a:alpha val="43137"/>
                  </a:srgbClr>
                </a:outerShdw>
              </a:effectLst>
            </a:endParaRPr>
          </a:p>
        </p:txBody>
      </p:sp>
      <p:pic>
        <p:nvPicPr>
          <p:cNvPr id="14" name="Picture 13" descr="http://thumbs.dreamstime.com/t/mouse-hand-cursor-click-button-vector-illustration-file-eps-format-35103997.jpg"/>
          <p:cNvPicPr/>
          <p:nvPr/>
        </p:nvPicPr>
        <p:blipFill rotWithShape="1">
          <a:blip r:embed="rId3">
            <a:extLst>
              <a:ext uri="{28A0092B-C50C-407E-A947-70E740481C1C}">
                <a14:useLocalDpi xmlns:a14="http://schemas.microsoft.com/office/drawing/2010/main" val="0"/>
              </a:ext>
            </a:extLst>
          </a:blip>
          <a:srcRect l="-5185" r="-5185"/>
          <a:stretch/>
        </p:blipFill>
        <p:spPr bwMode="auto">
          <a:xfrm rot="16200000">
            <a:off x="5664603" y="4145432"/>
            <a:ext cx="471919" cy="688591"/>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smtClean="0"/>
              <a:t>SUBMITTING A PROPOSAL</a:t>
            </a:r>
            <a:r>
              <a:rPr lang="en-US" dirty="0" smtClean="0"/>
              <a:t>	</a:t>
            </a:r>
            <a:endParaRPr lang="en-US" dirty="0"/>
          </a:p>
        </p:txBody>
      </p:sp>
      <p:pic>
        <p:nvPicPr>
          <p:cNvPr id="7" name="Picture 6"/>
          <p:cNvPicPr/>
          <p:nvPr/>
        </p:nvPicPr>
        <p:blipFill rotWithShape="1">
          <a:blip r:embed="rId2"/>
          <a:srcRect t="5897" b="5897"/>
          <a:stretch/>
        </p:blipFill>
        <p:spPr>
          <a:xfrm>
            <a:off x="248460" y="1995272"/>
            <a:ext cx="8621220" cy="4674947"/>
          </a:xfrm>
          <a:prstGeom prst="rect">
            <a:avLst/>
          </a:prstGeom>
          <a:ln w="28575">
            <a:solidFill>
              <a:schemeClr val="tx1"/>
            </a:solidFill>
          </a:ln>
          <a:effectLst>
            <a:glow rad="63500">
              <a:schemeClr val="accent4">
                <a:satMod val="175000"/>
                <a:alpha val="40000"/>
              </a:schemeClr>
            </a:glow>
          </a:effectLst>
        </p:spPr>
      </p:pic>
      <p:sp>
        <p:nvSpPr>
          <p:cNvPr id="8" name="Content Placeholder 6"/>
          <p:cNvSpPr>
            <a:spLocks noGrp="1"/>
          </p:cNvSpPr>
          <p:nvPr>
            <p:ph idx="1"/>
          </p:nvPr>
        </p:nvSpPr>
        <p:spPr>
          <a:xfrm>
            <a:off x="390974" y="1208578"/>
            <a:ext cx="8341545" cy="578916"/>
          </a:xfrm>
          <a:solidFill>
            <a:schemeClr val="accent6">
              <a:lumMod val="40000"/>
              <a:lumOff val="60000"/>
            </a:schemeClr>
          </a:solidFill>
          <a:ln w="3175" cmpd="tri">
            <a:solidFill>
              <a:schemeClr val="tx1"/>
            </a:solidFill>
            <a:prstDash val="solid"/>
          </a:ln>
        </p:spPr>
        <p:txBody>
          <a:bodyPr>
            <a:normAutofit/>
          </a:bodyPr>
          <a:lstStyle/>
          <a:p>
            <a:pPr algn="ctr"/>
            <a:r>
              <a:rPr lang="en-US" sz="2400" b="1" dirty="0" smtClean="0"/>
              <a:t>MAIN MENU</a:t>
            </a:r>
            <a:endParaRPr lang="en-US" b="1"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smtClean="0"/>
              <a:t>SUBMITTING A PROPOSAL</a:t>
            </a:r>
            <a:endParaRPr lang="en-ZA" dirty="0"/>
          </a:p>
        </p:txBody>
      </p:sp>
      <p:pic>
        <p:nvPicPr>
          <p:cNvPr id="6146" name="Picture 2"/>
          <p:cNvPicPr>
            <a:picLocks noGrp="1" noChangeAspect="1" noChangeArrowheads="1"/>
          </p:cNvPicPr>
          <p:nvPr>
            <p:ph idx="1"/>
          </p:nvPr>
        </p:nvPicPr>
        <p:blipFill>
          <a:blip r:embed="rId3" cstate="print"/>
          <a:srcRect/>
          <a:stretch>
            <a:fillRect/>
          </a:stretch>
        </p:blipFill>
        <p:spPr bwMode="auto">
          <a:xfrm>
            <a:off x="314625" y="3468787"/>
            <a:ext cx="8582316" cy="3285695"/>
          </a:xfrm>
          <a:prstGeom prst="rect">
            <a:avLst/>
          </a:prstGeom>
          <a:noFill/>
          <a:ln w="9525">
            <a:solidFill>
              <a:schemeClr val="tx1"/>
            </a:solid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314625" y="1266791"/>
            <a:ext cx="8557993" cy="2088884"/>
          </a:xfrm>
          <a:prstGeom prst="rect">
            <a:avLst/>
          </a:prstGeom>
          <a:solidFill>
            <a:schemeClr val="tx1"/>
          </a:solidFill>
          <a:ln w="28575">
            <a:solidFill>
              <a:schemeClr val="tx1"/>
            </a:solidFill>
            <a:miter lim="800000"/>
            <a:headEnd/>
            <a:tailEnd/>
          </a:ln>
        </p:spPr>
      </p:pic>
      <p:sp>
        <p:nvSpPr>
          <p:cNvPr id="7" name="Content Placeholder 6"/>
          <p:cNvSpPr txBox="1">
            <a:spLocks/>
          </p:cNvSpPr>
          <p:nvPr/>
        </p:nvSpPr>
        <p:spPr>
          <a:xfrm>
            <a:off x="422848" y="2286234"/>
            <a:ext cx="8341545" cy="439067"/>
          </a:xfrm>
          <a:prstGeom prst="rect">
            <a:avLst/>
          </a:prstGeom>
          <a:solidFill>
            <a:schemeClr val="accent6">
              <a:lumMod val="40000"/>
              <a:lumOff val="60000"/>
            </a:schemeClr>
          </a:solidFill>
          <a:ln w="3175" cmpd="tri">
            <a:solidFill>
              <a:schemeClr val="tx1"/>
            </a:solidFill>
            <a:prstDash val="solid"/>
          </a:ln>
        </p:spPr>
        <p:txBody>
          <a:bodyPr vert="horz" lIns="91440" tIns="45720" rIns="91440" bIns="45720" rtlCol="0">
            <a:normAutofit lnSpcReduction="10000"/>
          </a:bodyPr>
          <a:lstStyle>
            <a:lvl1pPr marL="358775" indent="-358775" algn="l" rtl="0" eaLnBrk="1" fontAlgn="base" hangingPunct="1">
              <a:spcBef>
                <a:spcPct val="20000"/>
              </a:spcBef>
              <a:spcAft>
                <a:spcPct val="0"/>
              </a:spcAft>
              <a:buSzPct val="60000"/>
              <a:buFont typeface="Arial" pitchFamily="34" charset="0"/>
              <a:buNone/>
              <a:defRPr sz="3200">
                <a:solidFill>
                  <a:schemeClr val="tx1">
                    <a:lumMod val="65000"/>
                    <a:lumOff val="35000"/>
                  </a:schemeClr>
                </a:solidFill>
                <a:latin typeface="+mn-lt"/>
                <a:ea typeface="+mn-ea"/>
                <a:cs typeface="+mn-cs"/>
              </a:defRPr>
            </a:lvl1pPr>
            <a:lvl2pPr marL="808038" indent="-350838" algn="l" rtl="0" eaLnBrk="1" fontAlgn="base" hangingPunct="1">
              <a:spcBef>
                <a:spcPct val="20000"/>
              </a:spcBef>
              <a:spcAft>
                <a:spcPct val="0"/>
              </a:spcAft>
              <a:buSzPct val="60000"/>
              <a:buFontTx/>
              <a:buBlip>
                <a:blip r:embed="rId5"/>
              </a:buBlip>
              <a:defRPr sz="2800">
                <a:solidFill>
                  <a:schemeClr val="tx1">
                    <a:lumMod val="65000"/>
                    <a:lumOff val="35000"/>
                  </a:schemeClr>
                </a:solidFill>
                <a:latin typeface="+mn-lt"/>
              </a:defRPr>
            </a:lvl2pPr>
            <a:lvl3pPr marL="1260475" indent="-346075" algn="l" rtl="0" eaLnBrk="1" fontAlgn="base" hangingPunct="1">
              <a:spcBef>
                <a:spcPct val="20000"/>
              </a:spcBef>
              <a:spcAft>
                <a:spcPct val="0"/>
              </a:spcAft>
              <a:buClr>
                <a:schemeClr val="accent2"/>
              </a:buClr>
              <a:buSzPct val="60000"/>
              <a:buFontTx/>
              <a:buBlip>
                <a:blip r:embed="rId5"/>
              </a:buBlip>
              <a:defRPr sz="2400">
                <a:solidFill>
                  <a:srgbClr val="3399FF"/>
                </a:solidFill>
                <a:latin typeface="+mn-lt"/>
              </a:defRPr>
            </a:lvl3pPr>
            <a:lvl4pPr marL="1704975" indent="-333375" algn="l" rtl="0" eaLnBrk="1" fontAlgn="base" hangingPunct="1">
              <a:spcBef>
                <a:spcPct val="20000"/>
              </a:spcBef>
              <a:spcAft>
                <a:spcPct val="0"/>
              </a:spcAft>
              <a:buClr>
                <a:schemeClr val="accent2"/>
              </a:buClr>
              <a:buSzPct val="60000"/>
              <a:buFontTx/>
              <a:buBlip>
                <a:blip r:embed="rId5"/>
              </a:buBlip>
              <a:tabLst/>
              <a:defRPr sz="2000">
                <a:solidFill>
                  <a:schemeClr val="accent5">
                    <a:lumMod val="50000"/>
                  </a:schemeClr>
                </a:solidFill>
                <a:latin typeface="+mn-lt"/>
              </a:defRPr>
            </a:lvl4pPr>
            <a:lvl5pPr marL="2149475" indent="-320675" algn="l" rtl="0" eaLnBrk="1" fontAlgn="base" hangingPunct="1">
              <a:spcBef>
                <a:spcPct val="20000"/>
              </a:spcBef>
              <a:spcAft>
                <a:spcPct val="0"/>
              </a:spcAft>
              <a:buClr>
                <a:schemeClr val="accent2"/>
              </a:buClr>
              <a:buSzPct val="60000"/>
              <a:buFontTx/>
              <a:buBlip>
                <a:blip r:embed="rId5"/>
              </a:buBlip>
              <a:defRPr sz="1800">
                <a:solidFill>
                  <a:schemeClr val="bg1">
                    <a:lumMod val="50000"/>
                  </a:schemeClr>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gn="ctr"/>
            <a:r>
              <a:rPr lang="en-US" sz="2400" b="1" kern="0" dirty="0" smtClean="0"/>
              <a:t>Step 4: Click on Research Proposals</a:t>
            </a:r>
            <a:endParaRPr lang="en-US" b="1" kern="0" dirty="0" smtClean="0"/>
          </a:p>
        </p:txBody>
      </p:sp>
      <p:sp>
        <p:nvSpPr>
          <p:cNvPr id="8" name="Content Placeholder 6"/>
          <p:cNvSpPr txBox="1">
            <a:spLocks/>
          </p:cNvSpPr>
          <p:nvPr/>
        </p:nvSpPr>
        <p:spPr>
          <a:xfrm>
            <a:off x="435010" y="4104472"/>
            <a:ext cx="8341545" cy="439067"/>
          </a:xfrm>
          <a:prstGeom prst="rect">
            <a:avLst/>
          </a:prstGeom>
          <a:solidFill>
            <a:schemeClr val="accent6">
              <a:lumMod val="40000"/>
              <a:lumOff val="60000"/>
            </a:schemeClr>
          </a:solidFill>
          <a:ln w="3175" cmpd="tri">
            <a:solidFill>
              <a:schemeClr val="tx1"/>
            </a:solidFill>
            <a:prstDash val="solid"/>
          </a:ln>
        </p:spPr>
        <p:txBody>
          <a:bodyPr vert="horz" lIns="91440" tIns="45720" rIns="91440" bIns="45720" rtlCol="0">
            <a:normAutofit fontScale="92500"/>
          </a:bodyPr>
          <a:lstStyle>
            <a:lvl1pPr marL="358775" indent="-358775" algn="l" rtl="0" eaLnBrk="1" fontAlgn="base" hangingPunct="1">
              <a:spcBef>
                <a:spcPct val="20000"/>
              </a:spcBef>
              <a:spcAft>
                <a:spcPct val="0"/>
              </a:spcAft>
              <a:buSzPct val="60000"/>
              <a:buFont typeface="Arial" pitchFamily="34" charset="0"/>
              <a:buNone/>
              <a:defRPr sz="3200">
                <a:solidFill>
                  <a:schemeClr val="tx1">
                    <a:lumMod val="65000"/>
                    <a:lumOff val="35000"/>
                  </a:schemeClr>
                </a:solidFill>
                <a:latin typeface="+mn-lt"/>
                <a:ea typeface="+mn-ea"/>
                <a:cs typeface="+mn-cs"/>
              </a:defRPr>
            </a:lvl1pPr>
            <a:lvl2pPr marL="808038" indent="-350838" algn="l" rtl="0" eaLnBrk="1" fontAlgn="base" hangingPunct="1">
              <a:spcBef>
                <a:spcPct val="20000"/>
              </a:spcBef>
              <a:spcAft>
                <a:spcPct val="0"/>
              </a:spcAft>
              <a:buSzPct val="60000"/>
              <a:buFontTx/>
              <a:buBlip>
                <a:blip r:embed="rId5"/>
              </a:buBlip>
              <a:defRPr sz="2800">
                <a:solidFill>
                  <a:schemeClr val="tx1">
                    <a:lumMod val="65000"/>
                    <a:lumOff val="35000"/>
                  </a:schemeClr>
                </a:solidFill>
                <a:latin typeface="+mn-lt"/>
              </a:defRPr>
            </a:lvl2pPr>
            <a:lvl3pPr marL="1260475" indent="-346075" algn="l" rtl="0" eaLnBrk="1" fontAlgn="base" hangingPunct="1">
              <a:spcBef>
                <a:spcPct val="20000"/>
              </a:spcBef>
              <a:spcAft>
                <a:spcPct val="0"/>
              </a:spcAft>
              <a:buClr>
                <a:schemeClr val="accent2"/>
              </a:buClr>
              <a:buSzPct val="60000"/>
              <a:buFontTx/>
              <a:buBlip>
                <a:blip r:embed="rId5"/>
              </a:buBlip>
              <a:defRPr sz="2400">
                <a:solidFill>
                  <a:srgbClr val="3399FF"/>
                </a:solidFill>
                <a:latin typeface="+mn-lt"/>
              </a:defRPr>
            </a:lvl3pPr>
            <a:lvl4pPr marL="1704975" indent="-333375" algn="l" rtl="0" eaLnBrk="1" fontAlgn="base" hangingPunct="1">
              <a:spcBef>
                <a:spcPct val="20000"/>
              </a:spcBef>
              <a:spcAft>
                <a:spcPct val="0"/>
              </a:spcAft>
              <a:buClr>
                <a:schemeClr val="accent2"/>
              </a:buClr>
              <a:buSzPct val="60000"/>
              <a:buFontTx/>
              <a:buBlip>
                <a:blip r:embed="rId5"/>
              </a:buBlip>
              <a:tabLst/>
              <a:defRPr sz="2000">
                <a:solidFill>
                  <a:schemeClr val="accent5">
                    <a:lumMod val="50000"/>
                  </a:schemeClr>
                </a:solidFill>
                <a:latin typeface="+mn-lt"/>
              </a:defRPr>
            </a:lvl4pPr>
            <a:lvl5pPr marL="2149475" indent="-320675" algn="l" rtl="0" eaLnBrk="1" fontAlgn="base" hangingPunct="1">
              <a:spcBef>
                <a:spcPct val="20000"/>
              </a:spcBef>
              <a:spcAft>
                <a:spcPct val="0"/>
              </a:spcAft>
              <a:buClr>
                <a:schemeClr val="accent2"/>
              </a:buClr>
              <a:buSzPct val="60000"/>
              <a:buFontTx/>
              <a:buBlip>
                <a:blip r:embed="rId5"/>
              </a:buBlip>
              <a:defRPr sz="1800">
                <a:solidFill>
                  <a:schemeClr val="bg1">
                    <a:lumMod val="50000"/>
                  </a:schemeClr>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gn="ctr"/>
            <a:r>
              <a:rPr lang="en-US" sz="2400" b="1" kern="0" dirty="0" smtClean="0"/>
              <a:t>Step 5: Click on either Submit Open or Directed Proposal</a:t>
            </a:r>
            <a:endParaRPr lang="en-US" b="1" kern="0" dirty="0" smtClean="0"/>
          </a:p>
        </p:txBody>
      </p:sp>
      <p:pic>
        <p:nvPicPr>
          <p:cNvPr id="9" name="Picture 8" descr="http://thumbs.dreamstime.com/t/mouse-hand-cursor-click-button-vector-illustration-file-eps-format-35103997.jpg"/>
          <p:cNvPicPr/>
          <p:nvPr/>
        </p:nvPicPr>
        <p:blipFill rotWithShape="1">
          <a:blip r:embed="rId6">
            <a:extLst>
              <a:ext uri="{28A0092B-C50C-407E-A947-70E740481C1C}">
                <a14:useLocalDpi xmlns:a14="http://schemas.microsoft.com/office/drawing/2010/main" val="0"/>
              </a:ext>
            </a:extLst>
          </a:blip>
          <a:srcRect l="-5185" r="-5185"/>
          <a:stretch/>
        </p:blipFill>
        <p:spPr bwMode="auto">
          <a:xfrm rot="16200000">
            <a:off x="2245400" y="2722071"/>
            <a:ext cx="471919" cy="688591"/>
          </a:xfrm>
          <a:prstGeom prst="rect">
            <a:avLst/>
          </a:prstGeom>
          <a:noFill/>
          <a:ln>
            <a:noFill/>
          </a:ln>
        </p:spPr>
      </p:pic>
      <p:pic>
        <p:nvPicPr>
          <p:cNvPr id="10" name="Picture 9" descr="http://thumbs.dreamstime.com/t/mouse-hand-cursor-click-button-vector-illustration-file-eps-format-35103997.jpg"/>
          <p:cNvPicPr/>
          <p:nvPr/>
        </p:nvPicPr>
        <p:blipFill rotWithShape="1">
          <a:blip r:embed="rId6">
            <a:extLst>
              <a:ext uri="{28A0092B-C50C-407E-A947-70E740481C1C}">
                <a14:useLocalDpi xmlns:a14="http://schemas.microsoft.com/office/drawing/2010/main" val="0"/>
              </a:ext>
            </a:extLst>
          </a:blip>
          <a:srcRect l="-5185" r="-5185"/>
          <a:stretch/>
        </p:blipFill>
        <p:spPr bwMode="auto">
          <a:xfrm rot="18168303">
            <a:off x="2662625" y="4535319"/>
            <a:ext cx="471919" cy="688591"/>
          </a:xfrm>
          <a:prstGeom prst="rect">
            <a:avLst/>
          </a:prstGeom>
          <a:noFill/>
          <a:ln>
            <a:noFill/>
          </a:ln>
        </p:spPr>
      </p:pic>
      <p:pic>
        <p:nvPicPr>
          <p:cNvPr id="12" name="Picture 11" descr="http://thumbs.dreamstime.com/t/mouse-hand-cursor-click-button-vector-illustration-file-eps-format-35103997.jpg"/>
          <p:cNvPicPr/>
          <p:nvPr/>
        </p:nvPicPr>
        <p:blipFill rotWithShape="1">
          <a:blip r:embed="rId6">
            <a:extLst>
              <a:ext uri="{28A0092B-C50C-407E-A947-70E740481C1C}">
                <a14:useLocalDpi xmlns:a14="http://schemas.microsoft.com/office/drawing/2010/main" val="0"/>
              </a:ext>
            </a:extLst>
          </a:blip>
          <a:srcRect l="-5185" r="-5185"/>
          <a:stretch/>
        </p:blipFill>
        <p:spPr bwMode="auto">
          <a:xfrm rot="18168303">
            <a:off x="2440171" y="4912419"/>
            <a:ext cx="471919" cy="688591"/>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a:t>SUBMITTING A PROPOSAL</a:t>
            </a:r>
          </a:p>
        </p:txBody>
      </p:sp>
      <p:sp>
        <p:nvSpPr>
          <p:cNvPr id="7" name="Content Placeholder 6"/>
          <p:cNvSpPr txBox="1">
            <a:spLocks/>
          </p:cNvSpPr>
          <p:nvPr/>
        </p:nvSpPr>
        <p:spPr>
          <a:xfrm>
            <a:off x="185352" y="1160255"/>
            <a:ext cx="8341545" cy="439067"/>
          </a:xfrm>
          <a:prstGeom prst="rect">
            <a:avLst/>
          </a:prstGeom>
          <a:solidFill>
            <a:schemeClr val="accent6">
              <a:lumMod val="40000"/>
              <a:lumOff val="60000"/>
            </a:schemeClr>
          </a:solidFill>
          <a:ln w="3175" cmpd="tri">
            <a:solidFill>
              <a:schemeClr val="tx1"/>
            </a:solidFill>
            <a:prstDash val="solid"/>
          </a:ln>
        </p:spPr>
        <p:txBody>
          <a:bodyPr vert="horz" lIns="91440" tIns="45720" rIns="91440" bIns="45720" rtlCol="0">
            <a:normAutofit lnSpcReduction="10000"/>
          </a:bodyPr>
          <a:lstStyle>
            <a:lvl1pPr marL="358775" indent="-358775" algn="l" rtl="0" eaLnBrk="1" fontAlgn="base" hangingPunct="1">
              <a:spcBef>
                <a:spcPct val="20000"/>
              </a:spcBef>
              <a:spcAft>
                <a:spcPct val="0"/>
              </a:spcAft>
              <a:buSzPct val="60000"/>
              <a:buFont typeface="Arial" pitchFamily="34" charset="0"/>
              <a:buNone/>
              <a:defRPr sz="3200">
                <a:solidFill>
                  <a:schemeClr val="tx1">
                    <a:lumMod val="65000"/>
                    <a:lumOff val="35000"/>
                  </a:schemeClr>
                </a:solidFill>
                <a:latin typeface="+mn-lt"/>
                <a:ea typeface="+mn-ea"/>
                <a:cs typeface="+mn-cs"/>
              </a:defRPr>
            </a:lvl1pPr>
            <a:lvl2pPr marL="808038" indent="-350838" algn="l" rtl="0" eaLnBrk="1" fontAlgn="base" hangingPunct="1">
              <a:spcBef>
                <a:spcPct val="20000"/>
              </a:spcBef>
              <a:spcAft>
                <a:spcPct val="0"/>
              </a:spcAft>
              <a:buSzPct val="60000"/>
              <a:buFontTx/>
              <a:buBlip>
                <a:blip r:embed="rId2"/>
              </a:buBlip>
              <a:defRPr sz="2800">
                <a:solidFill>
                  <a:schemeClr val="tx1">
                    <a:lumMod val="65000"/>
                    <a:lumOff val="35000"/>
                  </a:schemeClr>
                </a:solidFill>
                <a:latin typeface="+mn-lt"/>
              </a:defRPr>
            </a:lvl2pPr>
            <a:lvl3pPr marL="1260475" indent="-346075" algn="l" rtl="0" eaLnBrk="1" fontAlgn="base" hangingPunct="1">
              <a:spcBef>
                <a:spcPct val="20000"/>
              </a:spcBef>
              <a:spcAft>
                <a:spcPct val="0"/>
              </a:spcAft>
              <a:buClr>
                <a:schemeClr val="accent2"/>
              </a:buClr>
              <a:buSzPct val="60000"/>
              <a:buFontTx/>
              <a:buBlip>
                <a:blip r:embed="rId2"/>
              </a:buBlip>
              <a:defRPr sz="2400">
                <a:solidFill>
                  <a:srgbClr val="3399FF"/>
                </a:solidFill>
                <a:latin typeface="+mn-lt"/>
              </a:defRPr>
            </a:lvl3pPr>
            <a:lvl4pPr marL="1704975" indent="-333375" algn="l" rtl="0" eaLnBrk="1" fontAlgn="base" hangingPunct="1">
              <a:spcBef>
                <a:spcPct val="20000"/>
              </a:spcBef>
              <a:spcAft>
                <a:spcPct val="0"/>
              </a:spcAft>
              <a:buClr>
                <a:schemeClr val="accent2"/>
              </a:buClr>
              <a:buSzPct val="60000"/>
              <a:buFontTx/>
              <a:buBlip>
                <a:blip r:embed="rId2"/>
              </a:buBlip>
              <a:tabLst/>
              <a:defRPr sz="2000">
                <a:solidFill>
                  <a:schemeClr val="accent5">
                    <a:lumMod val="50000"/>
                  </a:schemeClr>
                </a:solidFill>
                <a:latin typeface="+mn-lt"/>
              </a:defRPr>
            </a:lvl4pPr>
            <a:lvl5pPr marL="2149475" indent="-320675" algn="l" rtl="0" eaLnBrk="1" fontAlgn="base" hangingPunct="1">
              <a:spcBef>
                <a:spcPct val="20000"/>
              </a:spcBef>
              <a:spcAft>
                <a:spcPct val="0"/>
              </a:spcAft>
              <a:buClr>
                <a:schemeClr val="accent2"/>
              </a:buClr>
              <a:buSzPct val="60000"/>
              <a:buFontTx/>
              <a:buBlip>
                <a:blip r:embed="rId2"/>
              </a:buBlip>
              <a:defRPr sz="1800">
                <a:solidFill>
                  <a:schemeClr val="bg1">
                    <a:lumMod val="50000"/>
                  </a:schemeClr>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gn="ctr"/>
            <a:r>
              <a:rPr lang="en-US" sz="2400" b="1" kern="0" dirty="0" smtClean="0"/>
              <a:t>Step 5: Click on the Relevant KSA / Thrust / </a:t>
            </a:r>
            <a:r>
              <a:rPr lang="en-US" sz="2400" b="1" kern="0" dirty="0" err="1" smtClean="0"/>
              <a:t>Programme</a:t>
            </a:r>
            <a:endParaRPr lang="en-US" b="1" kern="0" dirty="0" smtClean="0"/>
          </a:p>
        </p:txBody>
      </p:sp>
      <p:pic>
        <p:nvPicPr>
          <p:cNvPr id="9" name="Picture 8"/>
          <p:cNvPicPr/>
          <p:nvPr/>
        </p:nvPicPr>
        <p:blipFill rotWithShape="1">
          <a:blip r:embed="rId3"/>
          <a:srcRect l="583" t="7508" r="17243" b="6599"/>
          <a:stretch/>
        </p:blipFill>
        <p:spPr bwMode="auto">
          <a:xfrm>
            <a:off x="185352" y="1758777"/>
            <a:ext cx="8519148" cy="4924868"/>
          </a:xfrm>
          <a:prstGeom prst="rect">
            <a:avLst/>
          </a:prstGeom>
          <a:ln w="28575">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pic>
        <p:nvPicPr>
          <p:cNvPr id="10" name="Picture 9" descr="http://thumbs.dreamstime.com/t/mouse-hand-cursor-click-button-vector-illustration-file-eps-format-35103997.jpg"/>
          <p:cNvPicPr/>
          <p:nvPr/>
        </p:nvPicPr>
        <p:blipFill rotWithShape="1">
          <a:blip r:embed="rId4" cstate="print">
            <a:extLst>
              <a:ext uri="{28A0092B-C50C-407E-A947-70E740481C1C}">
                <a14:useLocalDpi xmlns:a14="http://schemas.microsoft.com/office/drawing/2010/main" val="0"/>
              </a:ext>
            </a:extLst>
          </a:blip>
          <a:srcRect l="-5185" r="-5185"/>
          <a:stretch/>
        </p:blipFill>
        <p:spPr bwMode="auto">
          <a:xfrm rot="16200000">
            <a:off x="3282929" y="4044649"/>
            <a:ext cx="373876" cy="405957"/>
          </a:xfrm>
          <a:prstGeom prst="rect">
            <a:avLst/>
          </a:prstGeom>
          <a:noFill/>
          <a:ln>
            <a:noFill/>
          </a:ln>
        </p:spPr>
      </p:pic>
      <p:pic>
        <p:nvPicPr>
          <p:cNvPr id="11" name="Picture 10" descr="http://thumbs.dreamstime.com/t/mouse-hand-cursor-click-button-vector-illustration-file-eps-format-35103997.jpg"/>
          <p:cNvPicPr/>
          <p:nvPr/>
        </p:nvPicPr>
        <p:blipFill rotWithShape="1">
          <a:blip r:embed="rId4" cstate="print">
            <a:extLst>
              <a:ext uri="{28A0092B-C50C-407E-A947-70E740481C1C}">
                <a14:useLocalDpi xmlns:a14="http://schemas.microsoft.com/office/drawing/2010/main" val="0"/>
              </a:ext>
            </a:extLst>
          </a:blip>
          <a:srcRect l="-5185" r="-5185"/>
          <a:stretch/>
        </p:blipFill>
        <p:spPr bwMode="auto">
          <a:xfrm rot="16200000">
            <a:off x="5655086" y="4231588"/>
            <a:ext cx="373876" cy="405957"/>
          </a:xfrm>
          <a:prstGeom prst="rect">
            <a:avLst/>
          </a:prstGeom>
          <a:noFill/>
          <a:ln>
            <a:noFill/>
          </a:ln>
        </p:spPr>
      </p:pic>
      <p:pic>
        <p:nvPicPr>
          <p:cNvPr id="12" name="Picture 11" descr="http://thumbs.dreamstime.com/t/mouse-hand-cursor-click-button-vector-illustration-file-eps-format-35103997.jpg"/>
          <p:cNvPicPr/>
          <p:nvPr/>
        </p:nvPicPr>
        <p:blipFill rotWithShape="1">
          <a:blip r:embed="rId4" cstate="print">
            <a:extLst>
              <a:ext uri="{28A0092B-C50C-407E-A947-70E740481C1C}">
                <a14:useLocalDpi xmlns:a14="http://schemas.microsoft.com/office/drawing/2010/main" val="0"/>
              </a:ext>
            </a:extLst>
          </a:blip>
          <a:srcRect l="-5185" r="-5185"/>
          <a:stretch/>
        </p:blipFill>
        <p:spPr bwMode="auto">
          <a:xfrm rot="16411308">
            <a:off x="3282929" y="4868154"/>
            <a:ext cx="373876" cy="405957"/>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smtClean="0"/>
              <a:t>COMPLETING </a:t>
            </a:r>
            <a:r>
              <a:rPr lang="en-ZA" dirty="0" smtClean="0"/>
              <a:t>PROPOSAL : </a:t>
            </a:r>
            <a:br>
              <a:rPr lang="en-ZA" dirty="0" smtClean="0"/>
            </a:br>
            <a:r>
              <a:rPr lang="en-ZA" sz="2800" dirty="0" smtClean="0"/>
              <a:t>Title, Start and End Date</a:t>
            </a:r>
            <a:endParaRPr lang="en-ZA" sz="2800" dirty="0"/>
          </a:p>
        </p:txBody>
      </p:sp>
      <p:pic>
        <p:nvPicPr>
          <p:cNvPr id="8" name="Picture 7"/>
          <p:cNvPicPr/>
          <p:nvPr/>
        </p:nvPicPr>
        <p:blipFill rotWithShape="1">
          <a:blip r:embed="rId2"/>
          <a:srcRect l="759" t="6994" r="759" b="15999"/>
          <a:stretch/>
        </p:blipFill>
        <p:spPr bwMode="auto">
          <a:xfrm>
            <a:off x="185352" y="1128098"/>
            <a:ext cx="8806248" cy="5293360"/>
          </a:xfrm>
          <a:prstGeom prst="rect">
            <a:avLst/>
          </a:prstGeom>
          <a:solidFill>
            <a:schemeClr val="tx1"/>
          </a:solidFill>
          <a:ln w="38100">
            <a:solidFill>
              <a:schemeClr val="tx1"/>
            </a:solidFill>
          </a:ln>
          <a:effectLst>
            <a:glow rad="63500">
              <a:schemeClr val="accent4">
                <a:satMod val="175000"/>
                <a:alpha val="40000"/>
              </a:schemeClr>
            </a:glow>
          </a:effectLst>
          <a:extLst>
            <a:ext uri="{53640926-AAD7-44D8-BBD7-CCE9431645EC}">
              <a14:shadowObscured xmlns:a14="http://schemas.microsoft.com/office/drawing/2010/main"/>
            </a:ext>
          </a:extLst>
        </p:spPr>
      </p:pic>
      <p:sp>
        <p:nvSpPr>
          <p:cNvPr id="13" name="Cloud Callout 12"/>
          <p:cNvSpPr/>
          <p:nvPr/>
        </p:nvSpPr>
        <p:spPr bwMode="auto">
          <a:xfrm>
            <a:off x="185352" y="2991928"/>
            <a:ext cx="2060008" cy="777432"/>
          </a:xfrm>
          <a:prstGeom prst="cloudCallout">
            <a:avLst>
              <a:gd name="adj1" fmla="val 44372"/>
              <a:gd name="adj2" fmla="val -130565"/>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1" i="0" u="none" strike="noStrike" normalizeH="0" baseline="0" smtClean="0">
              <a:ln w="22225">
                <a:solidFill>
                  <a:schemeClr val="accent2"/>
                </a:solidFill>
                <a:prstDash val="solid"/>
              </a:ln>
              <a:solidFill>
                <a:schemeClr val="accent2">
                  <a:lumMod val="40000"/>
                  <a:lumOff val="60000"/>
                </a:schemeClr>
              </a:solidFill>
              <a:latin typeface="Arial" charset="0"/>
            </a:endParaRPr>
          </a:p>
        </p:txBody>
      </p:sp>
      <p:sp>
        <p:nvSpPr>
          <p:cNvPr id="14" name="TextBox 13"/>
          <p:cNvSpPr txBox="1"/>
          <p:nvPr/>
        </p:nvSpPr>
        <p:spPr>
          <a:xfrm>
            <a:off x="-650705" y="3157362"/>
            <a:ext cx="3734594"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1400" b="1" i="0" u="none" strike="noStrike" kern="0" cap="none" spc="0" normalizeH="0" baseline="0" noProof="0" dirty="0" smtClean="0">
                <a:ln>
                  <a:noFill/>
                </a:ln>
                <a:solidFill>
                  <a:schemeClr val="accent5">
                    <a:lumMod val="50000"/>
                  </a:schemeClr>
                </a:solidFill>
                <a:uLnTx/>
                <a:uFillTx/>
                <a:latin typeface="+mn-lt"/>
                <a:cs typeface="+mn-cs"/>
              </a:rPr>
              <a:t>Proposal Headings</a:t>
            </a:r>
          </a:p>
        </p:txBody>
      </p:sp>
      <p:sp>
        <p:nvSpPr>
          <p:cNvPr id="15" name="Cloud Callout 14"/>
          <p:cNvSpPr/>
          <p:nvPr/>
        </p:nvSpPr>
        <p:spPr bwMode="auto">
          <a:xfrm>
            <a:off x="6618446" y="3021496"/>
            <a:ext cx="1907717" cy="747863"/>
          </a:xfrm>
          <a:prstGeom prst="cloudCallout">
            <a:avLst>
              <a:gd name="adj1" fmla="val -65044"/>
              <a:gd name="adj2" fmla="val -65536"/>
            </a:avLst>
          </a:prstGeom>
          <a:solidFill>
            <a:schemeClr val="bg2">
              <a:lumMod val="20000"/>
              <a:lumOff val="8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1" i="0" u="none" strike="noStrike" normalizeH="0" baseline="0" smtClean="0">
              <a:ln w="22225">
                <a:solidFill>
                  <a:schemeClr val="accent2"/>
                </a:solidFill>
                <a:prstDash val="solid"/>
              </a:ln>
              <a:solidFill>
                <a:schemeClr val="accent2">
                  <a:lumMod val="40000"/>
                  <a:lumOff val="60000"/>
                </a:schemeClr>
              </a:solidFill>
              <a:latin typeface="Arial" charset="0"/>
            </a:endParaRPr>
          </a:p>
        </p:txBody>
      </p:sp>
      <p:sp>
        <p:nvSpPr>
          <p:cNvPr id="16" name="TextBox 15"/>
          <p:cNvSpPr txBox="1"/>
          <p:nvPr/>
        </p:nvSpPr>
        <p:spPr>
          <a:xfrm>
            <a:off x="5646136" y="3186931"/>
            <a:ext cx="3734594"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kumimoji="0" lang="en-ZA" sz="1400" b="1" i="0" u="none" strike="noStrike" kern="0" cap="none" spc="0" normalizeH="0" baseline="0" noProof="0" dirty="0" smtClean="0">
                <a:ln>
                  <a:noFill/>
                </a:ln>
                <a:solidFill>
                  <a:schemeClr val="accent5">
                    <a:lumMod val="50000"/>
                  </a:schemeClr>
                </a:solidFill>
                <a:effectLst/>
                <a:uLnTx/>
                <a:uFillTx/>
                <a:latin typeface="+mn-lt"/>
                <a:cs typeface="+mn-cs"/>
              </a:rPr>
              <a:t>Proposer</a:t>
            </a:r>
            <a:r>
              <a:rPr kumimoji="0" lang="en-ZA" sz="1400" b="1" i="0" u="none" strike="noStrike" kern="0" cap="none" spc="0" normalizeH="0" noProof="0" dirty="0" smtClean="0">
                <a:ln>
                  <a:noFill/>
                </a:ln>
                <a:solidFill>
                  <a:schemeClr val="accent5">
                    <a:lumMod val="50000"/>
                  </a:schemeClr>
                </a:solidFill>
                <a:effectLst/>
                <a:uLnTx/>
                <a:uFillTx/>
                <a:latin typeface="+mn-lt"/>
                <a:cs typeface="+mn-cs"/>
              </a:rPr>
              <a:t> Menu</a:t>
            </a:r>
            <a:endParaRPr kumimoji="0" lang="en-ZA" sz="1400" b="1" i="0" u="none" strike="noStrike" kern="0" cap="none" spc="0" normalizeH="0" baseline="0" noProof="0" dirty="0" smtClean="0">
              <a:ln>
                <a:noFill/>
              </a:ln>
              <a:solidFill>
                <a:schemeClr val="accent5">
                  <a:lumMod val="50000"/>
                </a:schemeClr>
              </a:solidFill>
              <a:effectLst/>
              <a:uLnTx/>
              <a:uFillTx/>
              <a:latin typeface="+mn-lt"/>
              <a:cs typeface="+mn-cs"/>
            </a:endParaRPr>
          </a:p>
        </p:txBody>
      </p:sp>
      <p:sp>
        <p:nvSpPr>
          <p:cNvPr id="10" name="TextBox 9"/>
          <p:cNvSpPr txBox="1"/>
          <p:nvPr/>
        </p:nvSpPr>
        <p:spPr>
          <a:xfrm>
            <a:off x="2217633" y="4672312"/>
            <a:ext cx="3734594"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i="1" kern="0" noProof="0" dirty="0" smtClean="0">
                <a:solidFill>
                  <a:srgbClr val="FF6600"/>
                </a:solidFill>
                <a:latin typeface="+mn-lt"/>
                <a:cs typeface="+mn-cs"/>
              </a:rPr>
              <a:t>Complete title, start </a:t>
            </a:r>
            <a:r>
              <a:rPr lang="en-ZA" sz="1400" b="1" i="1" kern="0" dirty="0" smtClean="0">
                <a:solidFill>
                  <a:srgbClr val="FF6600"/>
                </a:solidFill>
                <a:latin typeface="+mn-lt"/>
                <a:cs typeface="+mn-cs"/>
              </a:rPr>
              <a:t>&amp; end date</a:t>
            </a:r>
            <a:endParaRPr kumimoji="0" lang="en-ZA" sz="1400" b="1" i="1" u="none" strike="noStrike" kern="0" cap="none" spc="0" normalizeH="0" baseline="0" noProof="0" dirty="0" smtClean="0">
              <a:ln>
                <a:noFill/>
              </a:ln>
              <a:solidFill>
                <a:srgbClr val="FF6600"/>
              </a:solidFill>
              <a:effectLst/>
              <a:uLnTx/>
              <a:uFillTx/>
              <a:latin typeface="+mn-lt"/>
              <a:cs typeface="+mn-cs"/>
            </a:endParaRPr>
          </a:p>
        </p:txBody>
      </p:sp>
      <p:sp>
        <p:nvSpPr>
          <p:cNvPr id="3" name="Explosion 1 2"/>
          <p:cNvSpPr/>
          <p:nvPr/>
        </p:nvSpPr>
        <p:spPr bwMode="auto">
          <a:xfrm>
            <a:off x="5769429" y="5793922"/>
            <a:ext cx="3222171" cy="1155597"/>
          </a:xfrm>
          <a:prstGeom prst="irregularSeal1">
            <a:avLst/>
          </a:prstGeom>
          <a:solidFill>
            <a:schemeClr val="bg1"/>
          </a:solid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
        <p:nvSpPr>
          <p:cNvPr id="11" name="TextBox 10"/>
          <p:cNvSpPr txBox="1"/>
          <p:nvPr/>
        </p:nvSpPr>
        <p:spPr>
          <a:xfrm>
            <a:off x="5952227" y="6190820"/>
            <a:ext cx="2856573" cy="307777"/>
          </a:xfrm>
          <a:prstGeom prst="rect">
            <a:avLst/>
          </a:prstGeom>
        </p:spPr>
        <p:txBody>
          <a:bodyPr wrap="square" rtlCol="0">
            <a:spAutoFit/>
          </a:bodyPr>
          <a:lstStyle/>
          <a:p>
            <a:pPr marL="342900" marR="0" indent="-342900" algn="ctr" defTabSz="914400" rtl="0" eaLnBrk="0" fontAlgn="base" latinLnBrk="0" hangingPunct="0">
              <a:lnSpc>
                <a:spcPct val="100000"/>
              </a:lnSpc>
              <a:spcBef>
                <a:spcPct val="20000"/>
              </a:spcBef>
              <a:spcAft>
                <a:spcPct val="0"/>
              </a:spcAft>
              <a:buClrTx/>
              <a:buSzTx/>
              <a:buFont typeface="Arial" pitchFamily="34" charset="0"/>
              <a:buNone/>
              <a:tabLst/>
            </a:pPr>
            <a:r>
              <a:rPr lang="en-ZA" sz="1400" b="1" kern="0" noProof="0" dirty="0" smtClean="0">
                <a:solidFill>
                  <a:srgbClr val="FF0000"/>
                </a:solidFill>
                <a:effectLst>
                  <a:outerShdw blurRad="38100" dist="38100" dir="2700000" algn="tl">
                    <a:srgbClr val="000000">
                      <a:alpha val="43137"/>
                    </a:srgbClr>
                  </a:outerShdw>
                </a:effectLst>
                <a:latin typeface="+mn-lt"/>
                <a:cs typeface="+mn-cs"/>
              </a:rPr>
              <a:t>SAFE !! SAVE !! SAVE !!!</a:t>
            </a:r>
            <a:endParaRPr kumimoji="0" lang="en-ZA" sz="14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cs typeface="+mn-cs"/>
            </a:endParaRPr>
          </a:p>
        </p:txBody>
      </p:sp>
      <p:sp>
        <p:nvSpPr>
          <p:cNvPr id="4" name="Left Arrow 3"/>
          <p:cNvSpPr/>
          <p:nvPr/>
        </p:nvSpPr>
        <p:spPr bwMode="auto">
          <a:xfrm>
            <a:off x="1034143" y="6190820"/>
            <a:ext cx="4611993" cy="153888"/>
          </a:xfrm>
          <a:prstGeom prst="left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ZA" sz="2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14806920"/>
      </p:ext>
    </p:extLst>
  </p:cSld>
  <p:clrMapOvr>
    <a:masterClrMapping/>
  </p:clrMapOvr>
  <p:timing>
    <p:tnLst>
      <p:par>
        <p:cTn id="1" dur="indefinite" restart="never" nodeType="tmRoot"/>
      </p:par>
    </p:tnLst>
  </p:timing>
</p:sld>
</file>

<file path=ppt/theme/theme1.xml><?xml version="1.0" encoding="utf-8"?>
<a:theme xmlns:a="http://schemas.openxmlformats.org/drawingml/2006/main" name="WRC_Clea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6600"/>
            </a:gs>
            <a:gs pos="100000">
              <a:srgbClr val="7F3200"/>
            </a:gs>
          </a:gsLst>
          <a:lin ang="0" scaled="1"/>
        </a:gra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rgbClr val="FF6600"/>
            </a:gs>
            <a:gs pos="100000">
              <a:srgbClr val="7F3200"/>
            </a:gs>
          </a:gsLst>
          <a:lin ang="0" scaled="1"/>
        </a:gra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Arial" charset="0"/>
          </a:defRPr>
        </a:defPPr>
      </a:lstStyle>
    </a:lnDef>
    <a:txDef>
      <a:spPr/>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None/>
          <a:tabLst/>
          <a:defRPr kumimoji="0" sz="3200" b="0" i="0" u="none" strike="noStrike" kern="0" cap="none" spc="0" normalizeH="0" baseline="0" noProof="0" dirty="0" smtClean="0">
            <a:ln>
              <a:noFill/>
            </a:ln>
            <a:solidFill>
              <a:schemeClr val="tx1"/>
            </a:solidFill>
            <a:effectLst/>
            <a:uLnTx/>
            <a:uFillTx/>
            <a:latin typeface="+mn-lt"/>
            <a:ea typeface="+mn-ea"/>
            <a:cs typeface="+mn-cs"/>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WRC_Clean</Template>
  <TotalTime>444</TotalTime>
  <Words>616</Words>
  <Application>Microsoft Office PowerPoint</Application>
  <PresentationFormat>On-screen Show (4:3)</PresentationFormat>
  <Paragraphs>135</Paragraphs>
  <Slides>28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Arial Narrow</vt:lpstr>
      <vt:lpstr>Calibri</vt:lpstr>
      <vt:lpstr>Courier New</vt:lpstr>
      <vt:lpstr>WRC_Clean</vt:lpstr>
      <vt:lpstr>Look and Feel of the  Fund Management System (FMS)</vt:lpstr>
      <vt:lpstr>WHERE TO FIND FMS</vt:lpstr>
      <vt:lpstr>STEPS TO FOR SUCCESSFUL LOGIN</vt:lpstr>
      <vt:lpstr>STEPS FOR SUCCESSFUL LOGIN</vt:lpstr>
      <vt:lpstr>STEPS FOR SUCCESSFUL LOGIN</vt:lpstr>
      <vt:lpstr>SUBMITTING A PROPOSAL </vt:lpstr>
      <vt:lpstr>SUBMITTING A PROPOSAL</vt:lpstr>
      <vt:lpstr>SUBMITTING A PROPOSAL</vt:lpstr>
      <vt:lpstr>COMPLETING PROPOSAL :  Title, Start and End Date</vt:lpstr>
      <vt:lpstr>COMPLETING PROPOSAL :  Lead Organisation</vt:lpstr>
      <vt:lpstr>COMPLETING PROPOSAL :  Lead Organisation (cont)</vt:lpstr>
      <vt:lpstr>COMPLETING PROPOSAL :  Collaborating Organisation</vt:lpstr>
      <vt:lpstr>COMPLETING PROPOSAL :  Contract Signatory, Finance Officer &amp; Research Office</vt:lpstr>
      <vt:lpstr>PowerPoint Presentation</vt:lpstr>
      <vt:lpstr>COMPLETING PROPOSAL :  Rationale and Aims</vt:lpstr>
      <vt:lpstr>COMPLETING PROPOSAL :  Methodology and Products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PRINT AND SUBMIT PROPOSAL</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Gerda Kruger</dc:creator>
  <cp:lastModifiedBy>Gerda Kruger</cp:lastModifiedBy>
  <cp:revision>51</cp:revision>
  <dcterms:created xsi:type="dcterms:W3CDTF">2016-05-04T09:20:24Z</dcterms:created>
  <dcterms:modified xsi:type="dcterms:W3CDTF">2016-05-04T18:54:14Z</dcterms:modified>
</cp:coreProperties>
</file>