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 id="2147483667" r:id="rId6"/>
  </p:sldMasterIdLst>
  <p:notesMasterIdLst>
    <p:notesMasterId r:id="rId27"/>
  </p:notesMasterIdLst>
  <p:sldIdLst>
    <p:sldId id="2141411547" r:id="rId7"/>
    <p:sldId id="2141411597" r:id="rId8"/>
    <p:sldId id="2141411560" r:id="rId9"/>
    <p:sldId id="2141411590" r:id="rId10"/>
    <p:sldId id="2141411587" r:id="rId11"/>
    <p:sldId id="2141411586" r:id="rId12"/>
    <p:sldId id="2141411588" r:id="rId13"/>
    <p:sldId id="2141411598" r:id="rId14"/>
    <p:sldId id="257" r:id="rId15"/>
    <p:sldId id="258" r:id="rId16"/>
    <p:sldId id="259" r:id="rId17"/>
    <p:sldId id="2141411589" r:id="rId18"/>
    <p:sldId id="429" r:id="rId19"/>
    <p:sldId id="2141411596" r:id="rId20"/>
    <p:sldId id="476" r:id="rId21"/>
    <p:sldId id="2141411592" r:id="rId22"/>
    <p:sldId id="2141411593" r:id="rId23"/>
    <p:sldId id="2141411551" r:id="rId24"/>
    <p:sldId id="2141411558" r:id="rId25"/>
    <p:sldId id="21414115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98"/>
    <a:srgbClr val="F4EDE3"/>
    <a:srgbClr val="A9CC4F"/>
    <a:srgbClr val="4F906B"/>
    <a:srgbClr val="D98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26" autoAdjust="0"/>
    <p:restoredTop sz="94660"/>
  </p:normalViewPr>
  <p:slideViewPr>
    <p:cSldViewPr snapToGrid="0">
      <p:cViewPr varScale="1">
        <p:scale>
          <a:sx n="63" d="100"/>
          <a:sy n="63" d="100"/>
        </p:scale>
        <p:origin x="552"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94A7D-228A-4650-A9BC-CFF3D0A8215A}"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ZA"/>
        </a:p>
      </dgm:t>
    </dgm:pt>
    <dgm:pt modelId="{60263EC5-60E4-40F4-BEF5-91FEAB7C5EE7}">
      <dgm:prSet phldrT="[Text]" custT="1"/>
      <dgm:spPr/>
      <dgm:t>
        <a:bodyPr/>
        <a:lstStyle/>
        <a:p>
          <a:pPr algn="ctr">
            <a:buFont typeface="+mj-lt"/>
            <a:buAutoNum type="arabicPeriod"/>
          </a:pPr>
          <a:r>
            <a:rPr lang="en-US" sz="2400" b="1" dirty="0">
              <a:latin typeface="Calibri" panose="020F0502020204030204" pitchFamily="34" charset="0"/>
              <a:cs typeface="Calibri" panose="020F0502020204030204" pitchFamily="34" charset="0"/>
            </a:rPr>
            <a:t>Programme 1:</a:t>
          </a:r>
        </a:p>
        <a:p>
          <a:pPr algn="ctr">
            <a:buFont typeface="+mj-lt"/>
            <a:buAutoNum type="arabicPeriod"/>
          </a:pPr>
          <a:r>
            <a:rPr lang="en-US" sz="2400" b="1" dirty="0">
              <a:latin typeface="Calibri" panose="020F0502020204030204" pitchFamily="34" charset="0"/>
              <a:cs typeface="Calibri" panose="020F0502020204030204" pitchFamily="34" charset="0"/>
            </a:rPr>
            <a:t> Water quality governance and sector support</a:t>
          </a:r>
        </a:p>
        <a:p>
          <a:pPr algn="l">
            <a:buFont typeface="+mj-lt"/>
            <a:buAutoNum type="arabicPeriod"/>
          </a:pPr>
          <a:r>
            <a:rPr lang="en-US" sz="1200" dirty="0">
              <a:latin typeface="Calibri" panose="020F0502020204030204" pitchFamily="34" charset="0"/>
              <a:cs typeface="Calibri" panose="020F0502020204030204" pitchFamily="34" charset="0"/>
            </a:rPr>
            <a:t>Supporting and strengthening the implementation of Integrated Water Quality Management Strategies and Policies of South Africa and be targeted at reducing disparities in access to safe water for drinking, sanitation and other essential uses</a:t>
          </a:r>
          <a:endParaRPr lang="en-ZA" sz="1200" dirty="0">
            <a:latin typeface="Calibri" panose="020F0502020204030204" pitchFamily="34" charset="0"/>
            <a:cs typeface="Calibri" panose="020F0502020204030204" pitchFamily="34" charset="0"/>
          </a:endParaRPr>
        </a:p>
      </dgm:t>
    </dgm:pt>
    <dgm:pt modelId="{398FF4B0-A7B7-46EC-88A1-3B4F377A579C}" type="parTrans" cxnId="{9EE32863-64F4-4ECA-A92D-672D58986074}">
      <dgm:prSet/>
      <dgm:spPr/>
      <dgm:t>
        <a:bodyPr/>
        <a:lstStyle/>
        <a:p>
          <a:endParaRPr lang="en-ZA">
            <a:latin typeface="Calibri" panose="020F0502020204030204" pitchFamily="34" charset="0"/>
            <a:cs typeface="Calibri" panose="020F0502020204030204" pitchFamily="34" charset="0"/>
          </a:endParaRPr>
        </a:p>
      </dgm:t>
    </dgm:pt>
    <dgm:pt modelId="{79E9F8F7-2C86-4BA8-9C0E-700FCA81CF44}" type="sibTrans" cxnId="{9EE32863-64F4-4ECA-A92D-672D58986074}">
      <dgm:prSet/>
      <dgm:spPr/>
      <dgm:t>
        <a:bodyPr/>
        <a:lstStyle/>
        <a:p>
          <a:endParaRPr lang="en-ZA">
            <a:latin typeface="Calibri" panose="020F0502020204030204" pitchFamily="34" charset="0"/>
            <a:cs typeface="Calibri" panose="020F0502020204030204" pitchFamily="34" charset="0"/>
          </a:endParaRPr>
        </a:p>
      </dgm:t>
    </dgm:pt>
    <dgm:pt modelId="{D833C3E7-1D2D-4D35-AB85-3AADCBD32E0A}">
      <dgm:prSet phldrT="[Text]" custT="1"/>
      <dgm:spPr/>
      <dgm:t>
        <a:bodyPr/>
        <a:lstStyle/>
        <a:p>
          <a:pPr algn="ctr">
            <a:buFont typeface="+mj-lt"/>
            <a:buAutoNum type="arabicPeriod"/>
          </a:pPr>
          <a:r>
            <a:rPr lang="en-US" sz="2400" b="1" dirty="0">
              <a:latin typeface="Calibri" panose="020F0502020204030204" pitchFamily="34" charset="0"/>
              <a:cs typeface="Calibri" panose="020F0502020204030204" pitchFamily="34" charset="0"/>
            </a:rPr>
            <a:t>Programme 2: </a:t>
          </a:r>
        </a:p>
        <a:p>
          <a:pPr algn="ctr">
            <a:buFont typeface="+mj-lt"/>
            <a:buAutoNum type="arabicPeriod"/>
          </a:pPr>
          <a:r>
            <a:rPr lang="en-US" sz="2400" b="1" dirty="0">
              <a:latin typeface="Calibri" panose="020F0502020204030204" pitchFamily="34" charset="0"/>
              <a:cs typeface="Calibri" panose="020F0502020204030204" pitchFamily="34" charset="0"/>
            </a:rPr>
            <a:t>Impacts on water quality and health</a:t>
          </a:r>
        </a:p>
        <a:p>
          <a:pPr algn="l">
            <a:buFont typeface="+mj-lt"/>
            <a:buAutoNum type="arabicPeriod"/>
          </a:pPr>
          <a:r>
            <a:rPr lang="en-US" sz="1200" dirty="0">
              <a:latin typeface="Calibri" panose="020F0502020204030204" pitchFamily="34" charset="0"/>
              <a:cs typeface="Calibri" panose="020F0502020204030204" pitchFamily="34" charset="0"/>
            </a:rPr>
            <a:t>Monitoring the status of water quality &amp; </a:t>
          </a:r>
          <a:r>
            <a:rPr lang="en-US" sz="1200" dirty="0"/>
            <a:t>expand the understanding on the influence of global change factors.  on water quality and one health. Assessing the cost of water pollution on human health, ecosystems, and the economy</a:t>
          </a:r>
          <a:endParaRPr lang="en-ZA" sz="1200" dirty="0">
            <a:latin typeface="Calibri" panose="020F0502020204030204" pitchFamily="34" charset="0"/>
            <a:cs typeface="Calibri" panose="020F0502020204030204" pitchFamily="34" charset="0"/>
          </a:endParaRPr>
        </a:p>
      </dgm:t>
    </dgm:pt>
    <dgm:pt modelId="{47DD9177-20FB-4805-8FB4-C2195E090745}" type="parTrans" cxnId="{BBCA1F42-39A9-41F3-AA75-3D46E64CB0AB}">
      <dgm:prSet/>
      <dgm:spPr/>
      <dgm:t>
        <a:bodyPr/>
        <a:lstStyle/>
        <a:p>
          <a:endParaRPr lang="en-ZA">
            <a:latin typeface="Calibri" panose="020F0502020204030204" pitchFamily="34" charset="0"/>
            <a:cs typeface="Calibri" panose="020F0502020204030204" pitchFamily="34" charset="0"/>
          </a:endParaRPr>
        </a:p>
      </dgm:t>
    </dgm:pt>
    <dgm:pt modelId="{930A7C77-5FBC-435D-B099-AD1E6B3D8AD5}" type="sibTrans" cxnId="{BBCA1F42-39A9-41F3-AA75-3D46E64CB0AB}">
      <dgm:prSet/>
      <dgm:spPr/>
      <dgm:t>
        <a:bodyPr/>
        <a:lstStyle/>
        <a:p>
          <a:endParaRPr lang="en-ZA">
            <a:latin typeface="Calibri" panose="020F0502020204030204" pitchFamily="34" charset="0"/>
            <a:cs typeface="Calibri" panose="020F0502020204030204" pitchFamily="34" charset="0"/>
          </a:endParaRPr>
        </a:p>
      </dgm:t>
    </dgm:pt>
    <dgm:pt modelId="{BE69492C-2FE5-4798-B53E-CA8F718F32A0}">
      <dgm:prSet phldrT="[Text]" custT="1"/>
      <dgm:spPr/>
      <dgm:t>
        <a:bodyPr/>
        <a:lstStyle/>
        <a:p>
          <a:pPr algn="ctr">
            <a:buFont typeface="+mj-lt"/>
            <a:buAutoNum type="arabicPeriod"/>
          </a:pPr>
          <a:r>
            <a:rPr lang="en-US" sz="2400" b="1" dirty="0">
              <a:latin typeface="Calibri" panose="020F0502020204030204" pitchFamily="34" charset="0"/>
              <a:cs typeface="Calibri" panose="020F0502020204030204" pitchFamily="34" charset="0"/>
            </a:rPr>
            <a:t>Programme 3: </a:t>
          </a:r>
        </a:p>
        <a:p>
          <a:pPr algn="ctr">
            <a:buFont typeface="+mj-lt"/>
            <a:buAutoNum type="arabicPeriod"/>
          </a:pPr>
          <a:r>
            <a:rPr lang="en-US" sz="2400" b="1" dirty="0">
              <a:latin typeface="Calibri" panose="020F0502020204030204" pitchFamily="34" charset="0"/>
              <a:cs typeface="Calibri" panose="020F0502020204030204" pitchFamily="34" charset="0"/>
            </a:rPr>
            <a:t>Water quality surveillance and risk communication</a:t>
          </a:r>
        </a:p>
        <a:p>
          <a:pPr algn="l">
            <a:buFont typeface="+mj-lt"/>
            <a:buAutoNum type="arabicPeriod"/>
          </a:pPr>
          <a:r>
            <a:rPr lang="en-US" sz="1200" b="0" dirty="0">
              <a:latin typeface="Calibri" panose="020F0502020204030204" pitchFamily="34" charset="0"/>
              <a:cs typeface="Calibri" panose="020F0502020204030204" pitchFamily="34" charset="0"/>
            </a:rPr>
            <a:t>Tracking the emergence of new water quality threats and communicating the related risks. Smart water quality monitoring and data management, including the development and use of advanced technologies and data systems to collect, analyze, and manage water quality data in real-time or near real-time.</a:t>
          </a:r>
          <a:endParaRPr lang="en-ZA" sz="1200" b="0" dirty="0">
            <a:latin typeface="Calibri" panose="020F0502020204030204" pitchFamily="34" charset="0"/>
            <a:cs typeface="Calibri" panose="020F0502020204030204" pitchFamily="34" charset="0"/>
          </a:endParaRPr>
        </a:p>
      </dgm:t>
    </dgm:pt>
    <dgm:pt modelId="{3CC86A17-13C5-438B-9E6D-58F1F4420469}" type="parTrans" cxnId="{C2FEBE22-1858-442B-8108-41FE0371ACC2}">
      <dgm:prSet/>
      <dgm:spPr/>
      <dgm:t>
        <a:bodyPr/>
        <a:lstStyle/>
        <a:p>
          <a:endParaRPr lang="en-ZA">
            <a:latin typeface="Calibri" panose="020F0502020204030204" pitchFamily="34" charset="0"/>
            <a:cs typeface="Calibri" panose="020F0502020204030204" pitchFamily="34" charset="0"/>
          </a:endParaRPr>
        </a:p>
      </dgm:t>
    </dgm:pt>
    <dgm:pt modelId="{466D3A6F-5A44-4236-A35B-F8AC19ED1A33}" type="sibTrans" cxnId="{C2FEBE22-1858-442B-8108-41FE0371ACC2}">
      <dgm:prSet/>
      <dgm:spPr/>
      <dgm:t>
        <a:bodyPr/>
        <a:lstStyle/>
        <a:p>
          <a:endParaRPr lang="en-ZA">
            <a:latin typeface="Calibri" panose="020F0502020204030204" pitchFamily="34" charset="0"/>
            <a:cs typeface="Calibri" panose="020F0502020204030204" pitchFamily="34" charset="0"/>
          </a:endParaRPr>
        </a:p>
      </dgm:t>
    </dgm:pt>
    <dgm:pt modelId="{81B6D863-370A-4568-8867-883C1A2C4103}">
      <dgm:prSet phldrT="[Text]" custT="1"/>
      <dgm:spPr/>
      <dgm:t>
        <a:bodyPr/>
        <a:lstStyle/>
        <a:p>
          <a:pPr algn="ctr">
            <a:buFont typeface="+mj-lt"/>
            <a:buAutoNum type="arabicPeriod"/>
          </a:pPr>
          <a:r>
            <a:rPr lang="en-US" sz="2400" b="1" dirty="0">
              <a:latin typeface="Calibri" panose="020F0502020204030204" pitchFamily="34" charset="0"/>
              <a:cs typeface="Calibri" panose="020F0502020204030204" pitchFamily="34" charset="0"/>
            </a:rPr>
            <a:t>Programme 4: </a:t>
          </a:r>
        </a:p>
        <a:p>
          <a:pPr algn="ctr">
            <a:buFont typeface="+mj-lt"/>
            <a:buAutoNum type="arabicPeriod"/>
          </a:pPr>
          <a:r>
            <a:rPr lang="en-US" sz="2400" b="1" dirty="0">
              <a:latin typeface="Calibri" panose="020F0502020204030204" pitchFamily="34" charset="0"/>
              <a:cs typeface="Calibri" panose="020F0502020204030204" pitchFamily="34" charset="0"/>
            </a:rPr>
            <a:t>Development and testing of innovative engineered and nature-based solutions </a:t>
          </a:r>
        </a:p>
        <a:p>
          <a:pPr algn="l">
            <a:buFont typeface="+mj-lt"/>
            <a:buAutoNum type="arabicPeriod"/>
          </a:pPr>
          <a:r>
            <a:rPr lang="en-US" sz="1200" dirty="0">
              <a:latin typeface="Calibri" panose="020F0502020204030204" pitchFamily="34" charset="0"/>
              <a:cs typeface="Calibri" panose="020F0502020204030204" pitchFamily="34" charset="0"/>
            </a:rPr>
            <a:t>Development and testing of water quality management solutions as means of building resilience and promoting adaptation in the face of changing environmental conditions and emerging challenges</a:t>
          </a:r>
          <a:endParaRPr lang="en-ZA" sz="1200" dirty="0">
            <a:latin typeface="Calibri" panose="020F0502020204030204" pitchFamily="34" charset="0"/>
            <a:cs typeface="Calibri" panose="020F0502020204030204" pitchFamily="34" charset="0"/>
          </a:endParaRPr>
        </a:p>
      </dgm:t>
    </dgm:pt>
    <dgm:pt modelId="{FEDA9AFC-E1BB-4CEE-A201-B1D34826FAB6}" type="parTrans" cxnId="{D576A8B5-B24B-4910-9F38-5B02C9F79A68}">
      <dgm:prSet/>
      <dgm:spPr/>
      <dgm:t>
        <a:bodyPr/>
        <a:lstStyle/>
        <a:p>
          <a:endParaRPr lang="en-ZA">
            <a:latin typeface="Calibri" panose="020F0502020204030204" pitchFamily="34" charset="0"/>
            <a:cs typeface="Calibri" panose="020F0502020204030204" pitchFamily="34" charset="0"/>
          </a:endParaRPr>
        </a:p>
      </dgm:t>
    </dgm:pt>
    <dgm:pt modelId="{CF0D9A66-39A2-408C-B994-ADE7D309776E}" type="sibTrans" cxnId="{D576A8B5-B24B-4910-9F38-5B02C9F79A68}">
      <dgm:prSet/>
      <dgm:spPr/>
      <dgm:t>
        <a:bodyPr/>
        <a:lstStyle/>
        <a:p>
          <a:endParaRPr lang="en-ZA">
            <a:latin typeface="Calibri" panose="020F0502020204030204" pitchFamily="34" charset="0"/>
            <a:cs typeface="Calibri" panose="020F0502020204030204" pitchFamily="34" charset="0"/>
          </a:endParaRPr>
        </a:p>
      </dgm:t>
    </dgm:pt>
    <dgm:pt modelId="{1AAE186F-6F26-4760-86F9-57635F3E8433}">
      <dgm:prSet phldrT="[Text]"/>
      <dgm:spPr>
        <a:solidFill>
          <a:schemeClr val="bg2"/>
        </a:solidFill>
      </dgm:spPr>
      <dgm:t>
        <a:bodyPr/>
        <a:lstStyle/>
        <a:p>
          <a:r>
            <a:rPr lang="en-US" b="1" dirty="0">
              <a:latin typeface="Calibri" panose="020F0502020204030204" pitchFamily="34" charset="0"/>
              <a:cs typeface="Calibri" panose="020F0502020204030204" pitchFamily="34" charset="0"/>
            </a:rPr>
            <a:t>WQ RDI focus areas</a:t>
          </a:r>
          <a:endParaRPr lang="en-ZA" b="1" dirty="0">
            <a:latin typeface="Calibri" panose="020F0502020204030204" pitchFamily="34" charset="0"/>
            <a:cs typeface="Calibri" panose="020F0502020204030204" pitchFamily="34" charset="0"/>
          </a:endParaRPr>
        </a:p>
      </dgm:t>
    </dgm:pt>
    <dgm:pt modelId="{7C58C06E-1A36-434B-B63D-17E1EE96CA77}" type="sibTrans" cxnId="{BD0B47C5-A228-4288-B009-07A8761C5537}">
      <dgm:prSet/>
      <dgm:spPr/>
      <dgm:t>
        <a:bodyPr/>
        <a:lstStyle/>
        <a:p>
          <a:endParaRPr lang="en-ZA">
            <a:latin typeface="Calibri" panose="020F0502020204030204" pitchFamily="34" charset="0"/>
            <a:cs typeface="Calibri" panose="020F0502020204030204" pitchFamily="34" charset="0"/>
          </a:endParaRPr>
        </a:p>
      </dgm:t>
    </dgm:pt>
    <dgm:pt modelId="{F63C15F9-80FA-411C-A791-2DBF71AFAA2C}" type="parTrans" cxnId="{BD0B47C5-A228-4288-B009-07A8761C5537}">
      <dgm:prSet/>
      <dgm:spPr/>
      <dgm:t>
        <a:bodyPr/>
        <a:lstStyle/>
        <a:p>
          <a:endParaRPr lang="en-ZA">
            <a:latin typeface="Calibri" panose="020F0502020204030204" pitchFamily="34" charset="0"/>
            <a:cs typeface="Calibri" panose="020F0502020204030204" pitchFamily="34" charset="0"/>
          </a:endParaRPr>
        </a:p>
      </dgm:t>
    </dgm:pt>
    <dgm:pt modelId="{F76375ED-3227-4AFC-BC0B-0EF93F2C3E5A}" type="pres">
      <dgm:prSet presAssocID="{BC394A7D-228A-4650-A9BC-CFF3D0A8215A}" presName="diagram" presStyleCnt="0">
        <dgm:presLayoutVars>
          <dgm:chMax val="1"/>
          <dgm:dir/>
          <dgm:animLvl val="ctr"/>
          <dgm:resizeHandles val="exact"/>
        </dgm:presLayoutVars>
      </dgm:prSet>
      <dgm:spPr/>
    </dgm:pt>
    <dgm:pt modelId="{F501559E-4F55-41E4-8708-893D8D178962}" type="pres">
      <dgm:prSet presAssocID="{BC394A7D-228A-4650-A9BC-CFF3D0A8215A}" presName="matrix" presStyleCnt="0"/>
      <dgm:spPr/>
    </dgm:pt>
    <dgm:pt modelId="{72D89D6E-B5DA-4927-8803-8DEECB3DD312}" type="pres">
      <dgm:prSet presAssocID="{BC394A7D-228A-4650-A9BC-CFF3D0A8215A}" presName="tile1" presStyleLbl="node1" presStyleIdx="0" presStyleCnt="4"/>
      <dgm:spPr/>
    </dgm:pt>
    <dgm:pt modelId="{DD972BBD-800D-417E-82CA-2E01B9D54993}" type="pres">
      <dgm:prSet presAssocID="{BC394A7D-228A-4650-A9BC-CFF3D0A8215A}" presName="tile1text" presStyleLbl="node1" presStyleIdx="0" presStyleCnt="4">
        <dgm:presLayoutVars>
          <dgm:chMax val="0"/>
          <dgm:chPref val="0"/>
          <dgm:bulletEnabled val="1"/>
        </dgm:presLayoutVars>
      </dgm:prSet>
      <dgm:spPr/>
    </dgm:pt>
    <dgm:pt modelId="{FAA2C079-1575-4972-9545-661B52F62666}" type="pres">
      <dgm:prSet presAssocID="{BC394A7D-228A-4650-A9BC-CFF3D0A8215A}" presName="tile2" presStyleLbl="node1" presStyleIdx="1" presStyleCnt="4"/>
      <dgm:spPr/>
    </dgm:pt>
    <dgm:pt modelId="{F9A0152A-074F-4775-8568-FB32542361AC}" type="pres">
      <dgm:prSet presAssocID="{BC394A7D-228A-4650-A9BC-CFF3D0A8215A}" presName="tile2text" presStyleLbl="node1" presStyleIdx="1" presStyleCnt="4">
        <dgm:presLayoutVars>
          <dgm:chMax val="0"/>
          <dgm:chPref val="0"/>
          <dgm:bulletEnabled val="1"/>
        </dgm:presLayoutVars>
      </dgm:prSet>
      <dgm:spPr/>
    </dgm:pt>
    <dgm:pt modelId="{017D99CF-DE30-4CEF-B0CA-99EC04FBE149}" type="pres">
      <dgm:prSet presAssocID="{BC394A7D-228A-4650-A9BC-CFF3D0A8215A}" presName="tile3" presStyleLbl="node1" presStyleIdx="2" presStyleCnt="4" custLinFactNeighborX="223" custLinFactNeighborY="-5829"/>
      <dgm:spPr/>
    </dgm:pt>
    <dgm:pt modelId="{72DB00AF-DC57-4664-9A2D-250F73BBC0F3}" type="pres">
      <dgm:prSet presAssocID="{BC394A7D-228A-4650-A9BC-CFF3D0A8215A}" presName="tile3text" presStyleLbl="node1" presStyleIdx="2" presStyleCnt="4">
        <dgm:presLayoutVars>
          <dgm:chMax val="0"/>
          <dgm:chPref val="0"/>
          <dgm:bulletEnabled val="1"/>
        </dgm:presLayoutVars>
      </dgm:prSet>
      <dgm:spPr/>
    </dgm:pt>
    <dgm:pt modelId="{D2F08D39-6336-4361-9F0A-5C5C42A917A0}" type="pres">
      <dgm:prSet presAssocID="{BC394A7D-228A-4650-A9BC-CFF3D0A8215A}" presName="tile4" presStyleLbl="node1" presStyleIdx="3" presStyleCnt="4" custLinFactNeighborY="-6153"/>
      <dgm:spPr/>
    </dgm:pt>
    <dgm:pt modelId="{4C0DB940-518E-4EAF-801D-E84582D2202B}" type="pres">
      <dgm:prSet presAssocID="{BC394A7D-228A-4650-A9BC-CFF3D0A8215A}" presName="tile4text" presStyleLbl="node1" presStyleIdx="3" presStyleCnt="4">
        <dgm:presLayoutVars>
          <dgm:chMax val="0"/>
          <dgm:chPref val="0"/>
          <dgm:bulletEnabled val="1"/>
        </dgm:presLayoutVars>
      </dgm:prSet>
      <dgm:spPr/>
    </dgm:pt>
    <dgm:pt modelId="{BDD62C81-EE36-4AB0-9512-303DEE264471}" type="pres">
      <dgm:prSet presAssocID="{BC394A7D-228A-4650-A9BC-CFF3D0A8215A}" presName="centerTile" presStyleLbl="fgShp" presStyleIdx="0" presStyleCnt="1">
        <dgm:presLayoutVars>
          <dgm:chMax val="0"/>
          <dgm:chPref val="0"/>
        </dgm:presLayoutVars>
      </dgm:prSet>
      <dgm:spPr/>
    </dgm:pt>
  </dgm:ptLst>
  <dgm:cxnLst>
    <dgm:cxn modelId="{F3129E05-CD61-4397-A1C4-B9D4EAC9CBAE}" type="presOf" srcId="{D833C3E7-1D2D-4D35-AB85-3AADCBD32E0A}" destId="{FAA2C079-1575-4972-9545-661B52F62666}" srcOrd="0" destOrd="0" presId="urn:microsoft.com/office/officeart/2005/8/layout/matrix1"/>
    <dgm:cxn modelId="{77093211-C5B4-4AB9-9926-8233893FB77A}" type="presOf" srcId="{BE69492C-2FE5-4798-B53E-CA8F718F32A0}" destId="{017D99CF-DE30-4CEF-B0CA-99EC04FBE149}" srcOrd="0" destOrd="0" presId="urn:microsoft.com/office/officeart/2005/8/layout/matrix1"/>
    <dgm:cxn modelId="{D6AA6819-7C1C-461B-8A01-3284C8889FCF}" type="presOf" srcId="{D833C3E7-1D2D-4D35-AB85-3AADCBD32E0A}" destId="{F9A0152A-074F-4775-8568-FB32542361AC}" srcOrd="1" destOrd="0" presId="urn:microsoft.com/office/officeart/2005/8/layout/matrix1"/>
    <dgm:cxn modelId="{C2FEBE22-1858-442B-8108-41FE0371ACC2}" srcId="{1AAE186F-6F26-4760-86F9-57635F3E8433}" destId="{BE69492C-2FE5-4798-B53E-CA8F718F32A0}" srcOrd="2" destOrd="0" parTransId="{3CC86A17-13C5-438B-9E6D-58F1F4420469}" sibTransId="{466D3A6F-5A44-4236-A35B-F8AC19ED1A33}"/>
    <dgm:cxn modelId="{BBCA1F42-39A9-41F3-AA75-3D46E64CB0AB}" srcId="{1AAE186F-6F26-4760-86F9-57635F3E8433}" destId="{D833C3E7-1D2D-4D35-AB85-3AADCBD32E0A}" srcOrd="1" destOrd="0" parTransId="{47DD9177-20FB-4805-8FB4-C2195E090745}" sibTransId="{930A7C77-5FBC-435D-B099-AD1E6B3D8AD5}"/>
    <dgm:cxn modelId="{9EE32863-64F4-4ECA-A92D-672D58986074}" srcId="{1AAE186F-6F26-4760-86F9-57635F3E8433}" destId="{60263EC5-60E4-40F4-BEF5-91FEAB7C5EE7}" srcOrd="0" destOrd="0" parTransId="{398FF4B0-A7B7-46EC-88A1-3B4F377A579C}" sibTransId="{79E9F8F7-2C86-4BA8-9C0E-700FCA81CF44}"/>
    <dgm:cxn modelId="{B822046C-73AC-40E5-96EF-A5E1F406BF0A}" type="presOf" srcId="{BE69492C-2FE5-4798-B53E-CA8F718F32A0}" destId="{72DB00AF-DC57-4664-9A2D-250F73BBC0F3}" srcOrd="1" destOrd="0" presId="urn:microsoft.com/office/officeart/2005/8/layout/matrix1"/>
    <dgm:cxn modelId="{3F6EA680-74AA-4DF7-863F-E3C15D49BC2E}" type="presOf" srcId="{60263EC5-60E4-40F4-BEF5-91FEAB7C5EE7}" destId="{72D89D6E-B5DA-4927-8803-8DEECB3DD312}" srcOrd="0" destOrd="0" presId="urn:microsoft.com/office/officeart/2005/8/layout/matrix1"/>
    <dgm:cxn modelId="{82EB6881-073D-4992-86A5-A626845A7731}" type="presOf" srcId="{60263EC5-60E4-40F4-BEF5-91FEAB7C5EE7}" destId="{DD972BBD-800D-417E-82CA-2E01B9D54993}" srcOrd="1" destOrd="0" presId="urn:microsoft.com/office/officeart/2005/8/layout/matrix1"/>
    <dgm:cxn modelId="{D576A8B5-B24B-4910-9F38-5B02C9F79A68}" srcId="{1AAE186F-6F26-4760-86F9-57635F3E8433}" destId="{81B6D863-370A-4568-8867-883C1A2C4103}" srcOrd="3" destOrd="0" parTransId="{FEDA9AFC-E1BB-4CEE-A201-B1D34826FAB6}" sibTransId="{CF0D9A66-39A2-408C-B994-ADE7D309776E}"/>
    <dgm:cxn modelId="{BD0B47C5-A228-4288-B009-07A8761C5537}" srcId="{BC394A7D-228A-4650-A9BC-CFF3D0A8215A}" destId="{1AAE186F-6F26-4760-86F9-57635F3E8433}" srcOrd="0" destOrd="0" parTransId="{F63C15F9-80FA-411C-A791-2DBF71AFAA2C}" sibTransId="{7C58C06E-1A36-434B-B63D-17E1EE96CA77}"/>
    <dgm:cxn modelId="{7DADC2C9-8C89-48AE-A924-90935B7C092A}" type="presOf" srcId="{81B6D863-370A-4568-8867-883C1A2C4103}" destId="{D2F08D39-6336-4361-9F0A-5C5C42A917A0}" srcOrd="0" destOrd="0" presId="urn:microsoft.com/office/officeart/2005/8/layout/matrix1"/>
    <dgm:cxn modelId="{472CEAE3-D5DE-4BAA-99AA-60196566667C}" type="presOf" srcId="{81B6D863-370A-4568-8867-883C1A2C4103}" destId="{4C0DB940-518E-4EAF-801D-E84582D2202B}" srcOrd="1" destOrd="0" presId="urn:microsoft.com/office/officeart/2005/8/layout/matrix1"/>
    <dgm:cxn modelId="{B8746FF1-4C90-4F55-97CE-8A6F412E5339}" type="presOf" srcId="{1AAE186F-6F26-4760-86F9-57635F3E8433}" destId="{BDD62C81-EE36-4AB0-9512-303DEE264471}" srcOrd="0" destOrd="0" presId="urn:microsoft.com/office/officeart/2005/8/layout/matrix1"/>
    <dgm:cxn modelId="{9EECF0FD-F07B-4BCE-B6B6-51A794CCB64B}" type="presOf" srcId="{BC394A7D-228A-4650-A9BC-CFF3D0A8215A}" destId="{F76375ED-3227-4AFC-BC0B-0EF93F2C3E5A}" srcOrd="0" destOrd="0" presId="urn:microsoft.com/office/officeart/2005/8/layout/matrix1"/>
    <dgm:cxn modelId="{CE5E160D-BA21-48F5-941B-EE5C0EB09EBF}" type="presParOf" srcId="{F76375ED-3227-4AFC-BC0B-0EF93F2C3E5A}" destId="{F501559E-4F55-41E4-8708-893D8D178962}" srcOrd="0" destOrd="0" presId="urn:microsoft.com/office/officeart/2005/8/layout/matrix1"/>
    <dgm:cxn modelId="{2A3A474A-F1FF-4385-B1EF-43315F805D70}" type="presParOf" srcId="{F501559E-4F55-41E4-8708-893D8D178962}" destId="{72D89D6E-B5DA-4927-8803-8DEECB3DD312}" srcOrd="0" destOrd="0" presId="urn:microsoft.com/office/officeart/2005/8/layout/matrix1"/>
    <dgm:cxn modelId="{C3594601-A223-4BBA-A4D1-ECD57FC950FB}" type="presParOf" srcId="{F501559E-4F55-41E4-8708-893D8D178962}" destId="{DD972BBD-800D-417E-82CA-2E01B9D54993}" srcOrd="1" destOrd="0" presId="urn:microsoft.com/office/officeart/2005/8/layout/matrix1"/>
    <dgm:cxn modelId="{2B9CA5D5-D79C-4490-931C-9DA42AB067E3}" type="presParOf" srcId="{F501559E-4F55-41E4-8708-893D8D178962}" destId="{FAA2C079-1575-4972-9545-661B52F62666}" srcOrd="2" destOrd="0" presId="urn:microsoft.com/office/officeart/2005/8/layout/matrix1"/>
    <dgm:cxn modelId="{845BD7CD-AF07-40C0-9C29-EFAA45843F56}" type="presParOf" srcId="{F501559E-4F55-41E4-8708-893D8D178962}" destId="{F9A0152A-074F-4775-8568-FB32542361AC}" srcOrd="3" destOrd="0" presId="urn:microsoft.com/office/officeart/2005/8/layout/matrix1"/>
    <dgm:cxn modelId="{44BFE78E-F8AA-41F2-81A5-4EC1C2317E9A}" type="presParOf" srcId="{F501559E-4F55-41E4-8708-893D8D178962}" destId="{017D99CF-DE30-4CEF-B0CA-99EC04FBE149}" srcOrd="4" destOrd="0" presId="urn:microsoft.com/office/officeart/2005/8/layout/matrix1"/>
    <dgm:cxn modelId="{DF15AA1E-87BC-4AEB-8731-CC56C63F7CB2}" type="presParOf" srcId="{F501559E-4F55-41E4-8708-893D8D178962}" destId="{72DB00AF-DC57-4664-9A2D-250F73BBC0F3}" srcOrd="5" destOrd="0" presId="urn:microsoft.com/office/officeart/2005/8/layout/matrix1"/>
    <dgm:cxn modelId="{A140AC00-8064-41B6-8FFC-9C732706F063}" type="presParOf" srcId="{F501559E-4F55-41E4-8708-893D8D178962}" destId="{D2F08D39-6336-4361-9F0A-5C5C42A917A0}" srcOrd="6" destOrd="0" presId="urn:microsoft.com/office/officeart/2005/8/layout/matrix1"/>
    <dgm:cxn modelId="{ECFEEEFD-EC0B-4E48-954A-CCB5A85C5753}" type="presParOf" srcId="{F501559E-4F55-41E4-8708-893D8D178962}" destId="{4C0DB940-518E-4EAF-801D-E84582D2202B}" srcOrd="7" destOrd="0" presId="urn:microsoft.com/office/officeart/2005/8/layout/matrix1"/>
    <dgm:cxn modelId="{B9D97573-94E6-4082-8512-E685C2A5DB1D}" type="presParOf" srcId="{F76375ED-3227-4AFC-BC0B-0EF93F2C3E5A}" destId="{BDD62C81-EE36-4AB0-9512-303DEE264471}"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89D6E-B5DA-4927-8803-8DEECB3DD312}">
      <dsp:nvSpPr>
        <dsp:cNvPr id="0" name=""/>
        <dsp:cNvSpPr/>
      </dsp:nvSpPr>
      <dsp:spPr>
        <a:xfrm rot="16200000">
          <a:off x="691683" y="-691683"/>
          <a:ext cx="3069166" cy="4452532"/>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mj-lt"/>
            <a:buNone/>
          </a:pPr>
          <a:r>
            <a:rPr lang="en-US" sz="2400" b="1" kern="1200" dirty="0">
              <a:latin typeface="Calibri" panose="020F0502020204030204" pitchFamily="34" charset="0"/>
              <a:cs typeface="Calibri" panose="020F0502020204030204" pitchFamily="34" charset="0"/>
            </a:rPr>
            <a:t>Programme 1:</a:t>
          </a:r>
        </a:p>
        <a:p>
          <a:pPr marL="0" lvl="0" indent="0" algn="ctr" defTabSz="1066800">
            <a:lnSpc>
              <a:spcPct val="90000"/>
            </a:lnSpc>
            <a:spcBef>
              <a:spcPct val="0"/>
            </a:spcBef>
            <a:spcAft>
              <a:spcPct val="35000"/>
            </a:spcAft>
            <a:buFont typeface="+mj-lt"/>
            <a:buNone/>
          </a:pPr>
          <a:r>
            <a:rPr lang="en-US" sz="2400" b="1" kern="1200" dirty="0">
              <a:latin typeface="Calibri" panose="020F0502020204030204" pitchFamily="34" charset="0"/>
              <a:cs typeface="Calibri" panose="020F0502020204030204" pitchFamily="34" charset="0"/>
            </a:rPr>
            <a:t> Water quality governance and sector support</a:t>
          </a:r>
        </a:p>
        <a:p>
          <a:pPr marL="0" lvl="0" indent="0" algn="l" defTabSz="1066800">
            <a:lnSpc>
              <a:spcPct val="90000"/>
            </a:lnSpc>
            <a:spcBef>
              <a:spcPct val="0"/>
            </a:spcBef>
            <a:spcAft>
              <a:spcPct val="35000"/>
            </a:spcAft>
            <a:buFont typeface="+mj-lt"/>
            <a:buNone/>
          </a:pPr>
          <a:r>
            <a:rPr lang="en-US" sz="1200" kern="1200" dirty="0">
              <a:latin typeface="Calibri" panose="020F0502020204030204" pitchFamily="34" charset="0"/>
              <a:cs typeface="Calibri" panose="020F0502020204030204" pitchFamily="34" charset="0"/>
            </a:rPr>
            <a:t>Supporting and strengthening the implementation of Integrated Water Quality Management Strategies and Policies of South Africa and be targeted at reducing disparities in access to safe water for drinking, sanitation and other essential uses</a:t>
          </a:r>
          <a:endParaRPr lang="en-ZA" sz="1200" kern="1200" dirty="0">
            <a:latin typeface="Calibri" panose="020F0502020204030204" pitchFamily="34" charset="0"/>
            <a:cs typeface="Calibri" panose="020F0502020204030204" pitchFamily="34" charset="0"/>
          </a:endParaRPr>
        </a:p>
      </dsp:txBody>
      <dsp:txXfrm rot="5400000">
        <a:off x="-1" y="1"/>
        <a:ext cx="4452532" cy="2301874"/>
      </dsp:txXfrm>
    </dsp:sp>
    <dsp:sp modelId="{FAA2C079-1575-4972-9545-661B52F62666}">
      <dsp:nvSpPr>
        <dsp:cNvPr id="0" name=""/>
        <dsp:cNvSpPr/>
      </dsp:nvSpPr>
      <dsp:spPr>
        <a:xfrm>
          <a:off x="4452532" y="0"/>
          <a:ext cx="4452532" cy="306916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mj-lt"/>
            <a:buNone/>
          </a:pPr>
          <a:r>
            <a:rPr lang="en-US" sz="2400" b="1" kern="1200" dirty="0">
              <a:latin typeface="Calibri" panose="020F0502020204030204" pitchFamily="34" charset="0"/>
              <a:cs typeface="Calibri" panose="020F0502020204030204" pitchFamily="34" charset="0"/>
            </a:rPr>
            <a:t>Programme 2: </a:t>
          </a:r>
        </a:p>
        <a:p>
          <a:pPr marL="0" lvl="0" indent="0" algn="ctr" defTabSz="1066800">
            <a:lnSpc>
              <a:spcPct val="90000"/>
            </a:lnSpc>
            <a:spcBef>
              <a:spcPct val="0"/>
            </a:spcBef>
            <a:spcAft>
              <a:spcPct val="35000"/>
            </a:spcAft>
            <a:buFont typeface="+mj-lt"/>
            <a:buNone/>
          </a:pPr>
          <a:r>
            <a:rPr lang="en-US" sz="2400" b="1" kern="1200" dirty="0">
              <a:latin typeface="Calibri" panose="020F0502020204030204" pitchFamily="34" charset="0"/>
              <a:cs typeface="Calibri" panose="020F0502020204030204" pitchFamily="34" charset="0"/>
            </a:rPr>
            <a:t>Impacts on water quality and health</a:t>
          </a:r>
        </a:p>
        <a:p>
          <a:pPr marL="0" lvl="0" indent="0" algn="l" defTabSz="1066800">
            <a:lnSpc>
              <a:spcPct val="90000"/>
            </a:lnSpc>
            <a:spcBef>
              <a:spcPct val="0"/>
            </a:spcBef>
            <a:spcAft>
              <a:spcPct val="35000"/>
            </a:spcAft>
            <a:buFont typeface="+mj-lt"/>
            <a:buNone/>
          </a:pPr>
          <a:r>
            <a:rPr lang="en-US" sz="1200" kern="1200" dirty="0">
              <a:latin typeface="Calibri" panose="020F0502020204030204" pitchFamily="34" charset="0"/>
              <a:cs typeface="Calibri" panose="020F0502020204030204" pitchFamily="34" charset="0"/>
            </a:rPr>
            <a:t>Monitoring the status of water quality &amp; </a:t>
          </a:r>
          <a:r>
            <a:rPr lang="en-US" sz="1200" kern="1200" dirty="0"/>
            <a:t>expand the understanding on the influence of global change factors.  on water quality and one health. Assessing the cost of water pollution on human health, ecosystems, and the economy</a:t>
          </a:r>
          <a:endParaRPr lang="en-ZA" sz="1200" kern="1200" dirty="0">
            <a:latin typeface="Calibri" panose="020F0502020204030204" pitchFamily="34" charset="0"/>
            <a:cs typeface="Calibri" panose="020F0502020204030204" pitchFamily="34" charset="0"/>
          </a:endParaRPr>
        </a:p>
      </dsp:txBody>
      <dsp:txXfrm>
        <a:off x="4452532" y="0"/>
        <a:ext cx="4452532" cy="2301874"/>
      </dsp:txXfrm>
    </dsp:sp>
    <dsp:sp modelId="{017D99CF-DE30-4CEF-B0CA-99EC04FBE149}">
      <dsp:nvSpPr>
        <dsp:cNvPr id="0" name=""/>
        <dsp:cNvSpPr/>
      </dsp:nvSpPr>
      <dsp:spPr>
        <a:xfrm rot="10800000">
          <a:off x="9929" y="2890264"/>
          <a:ext cx="4452532" cy="306916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mj-lt"/>
            <a:buNone/>
          </a:pPr>
          <a:r>
            <a:rPr lang="en-US" sz="2400" b="1" kern="1200" dirty="0">
              <a:latin typeface="Calibri" panose="020F0502020204030204" pitchFamily="34" charset="0"/>
              <a:cs typeface="Calibri" panose="020F0502020204030204" pitchFamily="34" charset="0"/>
            </a:rPr>
            <a:t>Programme 3: </a:t>
          </a:r>
        </a:p>
        <a:p>
          <a:pPr marL="0" lvl="0" indent="0" algn="ctr" defTabSz="1066800">
            <a:lnSpc>
              <a:spcPct val="90000"/>
            </a:lnSpc>
            <a:spcBef>
              <a:spcPct val="0"/>
            </a:spcBef>
            <a:spcAft>
              <a:spcPct val="35000"/>
            </a:spcAft>
            <a:buFont typeface="+mj-lt"/>
            <a:buNone/>
          </a:pPr>
          <a:r>
            <a:rPr lang="en-US" sz="2400" b="1" kern="1200" dirty="0">
              <a:latin typeface="Calibri" panose="020F0502020204030204" pitchFamily="34" charset="0"/>
              <a:cs typeface="Calibri" panose="020F0502020204030204" pitchFamily="34" charset="0"/>
            </a:rPr>
            <a:t>Water quality surveillance and risk communication</a:t>
          </a:r>
        </a:p>
        <a:p>
          <a:pPr marL="0" lvl="0" indent="0" algn="l" defTabSz="1066800">
            <a:lnSpc>
              <a:spcPct val="90000"/>
            </a:lnSpc>
            <a:spcBef>
              <a:spcPct val="0"/>
            </a:spcBef>
            <a:spcAft>
              <a:spcPct val="35000"/>
            </a:spcAft>
            <a:buFont typeface="+mj-lt"/>
            <a:buNone/>
          </a:pPr>
          <a:r>
            <a:rPr lang="en-US" sz="1200" b="0" kern="1200" dirty="0">
              <a:latin typeface="Calibri" panose="020F0502020204030204" pitchFamily="34" charset="0"/>
              <a:cs typeface="Calibri" panose="020F0502020204030204" pitchFamily="34" charset="0"/>
            </a:rPr>
            <a:t>Tracking the emergence of new water quality threats and communicating the related risks. Smart water quality monitoring and data management, including the development and use of advanced technologies and data systems to collect, analyze, and manage water quality data in real-time or near real-time.</a:t>
          </a:r>
          <a:endParaRPr lang="en-ZA" sz="1200" b="0" kern="1200" dirty="0">
            <a:latin typeface="Calibri" panose="020F0502020204030204" pitchFamily="34" charset="0"/>
            <a:cs typeface="Calibri" panose="020F0502020204030204" pitchFamily="34" charset="0"/>
          </a:endParaRPr>
        </a:p>
      </dsp:txBody>
      <dsp:txXfrm rot="10800000">
        <a:off x="9929" y="3657556"/>
        <a:ext cx="4452532" cy="2301874"/>
      </dsp:txXfrm>
    </dsp:sp>
    <dsp:sp modelId="{D2F08D39-6336-4361-9F0A-5C5C42A917A0}">
      <dsp:nvSpPr>
        <dsp:cNvPr id="0" name=""/>
        <dsp:cNvSpPr/>
      </dsp:nvSpPr>
      <dsp:spPr>
        <a:xfrm rot="5400000">
          <a:off x="5144215" y="2188637"/>
          <a:ext cx="3069166" cy="4452532"/>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mj-lt"/>
            <a:buNone/>
          </a:pPr>
          <a:r>
            <a:rPr lang="en-US" sz="2400" b="1" kern="1200" dirty="0">
              <a:latin typeface="Calibri" panose="020F0502020204030204" pitchFamily="34" charset="0"/>
              <a:cs typeface="Calibri" panose="020F0502020204030204" pitchFamily="34" charset="0"/>
            </a:rPr>
            <a:t>Programme 4: </a:t>
          </a:r>
        </a:p>
        <a:p>
          <a:pPr marL="0" lvl="0" indent="0" algn="ctr" defTabSz="1066800">
            <a:lnSpc>
              <a:spcPct val="90000"/>
            </a:lnSpc>
            <a:spcBef>
              <a:spcPct val="0"/>
            </a:spcBef>
            <a:spcAft>
              <a:spcPct val="35000"/>
            </a:spcAft>
            <a:buFont typeface="+mj-lt"/>
            <a:buNone/>
          </a:pPr>
          <a:r>
            <a:rPr lang="en-US" sz="2400" b="1" kern="1200" dirty="0">
              <a:latin typeface="Calibri" panose="020F0502020204030204" pitchFamily="34" charset="0"/>
              <a:cs typeface="Calibri" panose="020F0502020204030204" pitchFamily="34" charset="0"/>
            </a:rPr>
            <a:t>Development and testing of innovative engineered and nature-based solutions </a:t>
          </a:r>
        </a:p>
        <a:p>
          <a:pPr marL="0" lvl="0" indent="0" algn="l" defTabSz="1066800">
            <a:lnSpc>
              <a:spcPct val="90000"/>
            </a:lnSpc>
            <a:spcBef>
              <a:spcPct val="0"/>
            </a:spcBef>
            <a:spcAft>
              <a:spcPct val="35000"/>
            </a:spcAft>
            <a:buFont typeface="+mj-lt"/>
            <a:buNone/>
          </a:pPr>
          <a:r>
            <a:rPr lang="en-US" sz="1200" kern="1200" dirty="0">
              <a:latin typeface="Calibri" panose="020F0502020204030204" pitchFamily="34" charset="0"/>
              <a:cs typeface="Calibri" panose="020F0502020204030204" pitchFamily="34" charset="0"/>
            </a:rPr>
            <a:t>Development and testing of water quality management solutions as means of building resilience and promoting adaptation in the face of changing environmental conditions and emerging challenges</a:t>
          </a:r>
          <a:endParaRPr lang="en-ZA" sz="1200" kern="1200" dirty="0">
            <a:latin typeface="Calibri" panose="020F0502020204030204" pitchFamily="34" charset="0"/>
            <a:cs typeface="Calibri" panose="020F0502020204030204" pitchFamily="34" charset="0"/>
          </a:endParaRPr>
        </a:p>
      </dsp:txBody>
      <dsp:txXfrm rot="-5400000">
        <a:off x="4452532" y="3647612"/>
        <a:ext cx="4452532" cy="2301874"/>
      </dsp:txXfrm>
    </dsp:sp>
    <dsp:sp modelId="{BDD62C81-EE36-4AB0-9512-303DEE264471}">
      <dsp:nvSpPr>
        <dsp:cNvPr id="0" name=""/>
        <dsp:cNvSpPr/>
      </dsp:nvSpPr>
      <dsp:spPr>
        <a:xfrm>
          <a:off x="3116772" y="2301874"/>
          <a:ext cx="2671519" cy="1534583"/>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dirty="0">
              <a:latin typeface="Calibri" panose="020F0502020204030204" pitchFamily="34" charset="0"/>
              <a:cs typeface="Calibri" panose="020F0502020204030204" pitchFamily="34" charset="0"/>
            </a:rPr>
            <a:t>WQ RDI focus areas</a:t>
          </a:r>
          <a:endParaRPr lang="en-ZA" sz="3700" b="1" kern="1200" dirty="0">
            <a:latin typeface="Calibri" panose="020F0502020204030204" pitchFamily="34" charset="0"/>
            <a:cs typeface="Calibri" panose="020F0502020204030204" pitchFamily="34" charset="0"/>
          </a:endParaRPr>
        </a:p>
      </dsp:txBody>
      <dsp:txXfrm>
        <a:off x="3191684" y="2376786"/>
        <a:ext cx="2521695" cy="138475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55DA0-82E6-4426-929B-D8BC4AF0BAAC}" type="datetimeFigureOut">
              <a:rPr lang="en-ZA" smtClean="0"/>
              <a:t>2024/09/11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274DE-92A1-43F9-887E-9A39A6A9FFDC}" type="slidenum">
              <a:rPr lang="en-ZA" smtClean="0"/>
              <a:t>‹#›</a:t>
            </a:fld>
            <a:endParaRPr lang="en-ZA"/>
          </a:p>
        </p:txBody>
      </p:sp>
    </p:spTree>
    <p:extLst>
      <p:ext uri="{BB962C8B-B14F-4D97-AF65-F5344CB8AC3E}">
        <p14:creationId xmlns:p14="http://schemas.microsoft.com/office/powerpoint/2010/main" val="43992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O-P – Orthophosphate </a:t>
            </a:r>
          </a:p>
        </p:txBody>
      </p:sp>
      <p:sp>
        <p:nvSpPr>
          <p:cNvPr id="4" name="Slide Number Placeholder 3"/>
          <p:cNvSpPr>
            <a:spLocks noGrp="1"/>
          </p:cNvSpPr>
          <p:nvPr>
            <p:ph type="sldNum" sz="quarter" idx="5"/>
          </p:nvPr>
        </p:nvSpPr>
        <p:spPr/>
        <p:txBody>
          <a:bodyPr/>
          <a:lstStyle/>
          <a:p>
            <a:fld id="{6CB2AE96-DC4F-4295-89C3-37C35192EB84}" type="slidenum">
              <a:rPr lang="en-ZA" smtClean="0"/>
              <a:t>10</a:t>
            </a:fld>
            <a:endParaRPr lang="en-ZA"/>
          </a:p>
        </p:txBody>
      </p:sp>
    </p:spTree>
    <p:extLst>
      <p:ext uri="{BB962C8B-B14F-4D97-AF65-F5344CB8AC3E}">
        <p14:creationId xmlns:p14="http://schemas.microsoft.com/office/powerpoint/2010/main" val="294378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6DA5618-5E16-4C1A-84A1-161F102E68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54AAF8F9-829F-43A8-A105-5EE701FC00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Mean annual precipitation map for South Africa 2016 version. (Source: New methods of infilling Southern African rain gauge records enhanced by annual, monthly and daily precipitation estimates tagged with uncertainty - WRC Report No. 2241/1/16)</a:t>
            </a:r>
          </a:p>
        </p:txBody>
      </p:sp>
      <p:sp>
        <p:nvSpPr>
          <p:cNvPr id="12292" name="Slide Number Placeholder 3">
            <a:extLst>
              <a:ext uri="{FF2B5EF4-FFF2-40B4-BE49-F238E27FC236}">
                <a16:creationId xmlns:a16="http://schemas.microsoft.com/office/drawing/2014/main" id="{9D648819-A833-41F5-883C-802F664669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C149FE-9059-452F-8188-2DB27A677B1A}" type="slidenum">
              <a:rPr lang="en-ZA" altLang="en-US" smtClean="0">
                <a:latin typeface="Calibri" panose="020F0502020204030204" pitchFamily="34" charset="0"/>
              </a:rPr>
              <a:pPr/>
              <a:t>15</a:t>
            </a:fld>
            <a:endParaRPr lang="en-ZA" altLang="en-US">
              <a:latin typeface="Calibri" panose="020F0502020204030204" pitchFamily="34" charset="0"/>
            </a:endParaRPr>
          </a:p>
        </p:txBody>
      </p:sp>
    </p:spTree>
    <p:extLst>
      <p:ext uri="{BB962C8B-B14F-4D97-AF65-F5344CB8AC3E}">
        <p14:creationId xmlns:p14="http://schemas.microsoft.com/office/powerpoint/2010/main" val="2760606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73752D2A-0CF2-D282-0D50-7ABB94B919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8E8260-CFF4-3A45-93C7-EA79C7AFE6FE}"/>
              </a:ext>
            </a:extLst>
          </p:cNvPr>
          <p:cNvSpPr>
            <a:spLocks noGrp="1"/>
          </p:cNvSpPr>
          <p:nvPr>
            <p:ph type="title"/>
          </p:nvPr>
        </p:nvSpPr>
        <p:spPr>
          <a:xfrm>
            <a:off x="6196158" y="2942952"/>
            <a:ext cx="5580992" cy="1650125"/>
          </a:xfrm>
        </p:spPr>
        <p:txBody>
          <a:bodyPr/>
          <a:lstStyle>
            <a:lvl1pPr algn="ctr">
              <a:defRPr>
                <a:solidFill>
                  <a:srgbClr val="F4EDE3"/>
                </a:solidFill>
              </a:defRPr>
            </a:lvl1pPr>
          </a:lstStyle>
          <a:p>
            <a:r>
              <a:rPr lang="en-US" dirty="0"/>
              <a:t>Click to edit Master title style</a:t>
            </a:r>
          </a:p>
        </p:txBody>
      </p:sp>
    </p:spTree>
    <p:extLst>
      <p:ext uri="{BB962C8B-B14F-4D97-AF65-F5344CB8AC3E}">
        <p14:creationId xmlns:p14="http://schemas.microsoft.com/office/powerpoint/2010/main" val="1821369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73836E-A040-476F-AA1F-2505EF6BF054}"/>
              </a:ext>
            </a:extLst>
          </p:cNvPr>
          <p:cNvSpPr>
            <a:spLocks noGrp="1"/>
          </p:cNvSpPr>
          <p:nvPr>
            <p:ph type="pic" sz="quarter" idx="11"/>
          </p:nvPr>
        </p:nvSpPr>
        <p:spPr>
          <a:xfrm>
            <a:off x="4514851" y="1247775"/>
            <a:ext cx="7677150" cy="4362450"/>
          </a:xfrm>
          <a:custGeom>
            <a:avLst/>
            <a:gdLst>
              <a:gd name="connsiteX0" fmla="*/ 0 w 7677150"/>
              <a:gd name="connsiteY0" fmla="*/ 0 h 4362450"/>
              <a:gd name="connsiteX1" fmla="*/ 7677150 w 7677150"/>
              <a:gd name="connsiteY1" fmla="*/ 0 h 4362450"/>
              <a:gd name="connsiteX2" fmla="*/ 7677150 w 7677150"/>
              <a:gd name="connsiteY2" fmla="*/ 4362450 h 4362450"/>
              <a:gd name="connsiteX3" fmla="*/ 0 w 7677150"/>
              <a:gd name="connsiteY3" fmla="*/ 4362450 h 4362450"/>
            </a:gdLst>
            <a:ahLst/>
            <a:cxnLst>
              <a:cxn ang="0">
                <a:pos x="connsiteX0" y="connsiteY0"/>
              </a:cxn>
              <a:cxn ang="0">
                <a:pos x="connsiteX1" y="connsiteY1"/>
              </a:cxn>
              <a:cxn ang="0">
                <a:pos x="connsiteX2" y="connsiteY2"/>
              </a:cxn>
              <a:cxn ang="0">
                <a:pos x="connsiteX3" y="connsiteY3"/>
              </a:cxn>
            </a:cxnLst>
            <a:rect l="l" t="t" r="r" b="b"/>
            <a:pathLst>
              <a:path w="7677150" h="4362450">
                <a:moveTo>
                  <a:pt x="0" y="0"/>
                </a:moveTo>
                <a:lnTo>
                  <a:pt x="7677150" y="0"/>
                </a:lnTo>
                <a:lnTo>
                  <a:pt x="7677150" y="4362450"/>
                </a:lnTo>
                <a:lnTo>
                  <a:pt x="0" y="436245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369321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73836E-A040-476F-AA1F-2505EF6BF054}"/>
              </a:ext>
            </a:extLst>
          </p:cNvPr>
          <p:cNvSpPr>
            <a:spLocks noGrp="1"/>
          </p:cNvSpPr>
          <p:nvPr>
            <p:ph type="pic" sz="quarter" idx="11"/>
          </p:nvPr>
        </p:nvSpPr>
        <p:spPr>
          <a:xfrm>
            <a:off x="0" y="1247775"/>
            <a:ext cx="7677150" cy="4362450"/>
          </a:xfrm>
          <a:custGeom>
            <a:avLst/>
            <a:gdLst>
              <a:gd name="connsiteX0" fmla="*/ 0 w 7677150"/>
              <a:gd name="connsiteY0" fmla="*/ 0 h 4362450"/>
              <a:gd name="connsiteX1" fmla="*/ 7677150 w 7677150"/>
              <a:gd name="connsiteY1" fmla="*/ 0 h 4362450"/>
              <a:gd name="connsiteX2" fmla="*/ 7677150 w 7677150"/>
              <a:gd name="connsiteY2" fmla="*/ 4362450 h 4362450"/>
              <a:gd name="connsiteX3" fmla="*/ 0 w 7677150"/>
              <a:gd name="connsiteY3" fmla="*/ 4362450 h 4362450"/>
            </a:gdLst>
            <a:ahLst/>
            <a:cxnLst>
              <a:cxn ang="0">
                <a:pos x="connsiteX0" y="connsiteY0"/>
              </a:cxn>
              <a:cxn ang="0">
                <a:pos x="connsiteX1" y="connsiteY1"/>
              </a:cxn>
              <a:cxn ang="0">
                <a:pos x="connsiteX2" y="connsiteY2"/>
              </a:cxn>
              <a:cxn ang="0">
                <a:pos x="connsiteX3" y="connsiteY3"/>
              </a:cxn>
            </a:cxnLst>
            <a:rect l="l" t="t" r="r" b="b"/>
            <a:pathLst>
              <a:path w="7677150" h="4362450">
                <a:moveTo>
                  <a:pt x="0" y="0"/>
                </a:moveTo>
                <a:lnTo>
                  <a:pt x="7677150" y="0"/>
                </a:lnTo>
                <a:lnTo>
                  <a:pt x="7677150" y="4362450"/>
                </a:lnTo>
                <a:lnTo>
                  <a:pt x="0" y="436245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247869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AFBAFB-BCCE-479B-B8DB-88B3A048733A}"/>
              </a:ext>
            </a:extLst>
          </p:cNvPr>
          <p:cNvSpPr>
            <a:spLocks noGrp="1"/>
          </p:cNvSpPr>
          <p:nvPr>
            <p:ph type="pic" sz="quarter" idx="11"/>
          </p:nvPr>
        </p:nvSpPr>
        <p:spPr>
          <a:xfrm>
            <a:off x="2" y="774699"/>
            <a:ext cx="12191999" cy="5308602"/>
          </a:xfrm>
          <a:custGeom>
            <a:avLst/>
            <a:gdLst>
              <a:gd name="connsiteX0" fmla="*/ 0 w 12191999"/>
              <a:gd name="connsiteY0" fmla="*/ 0 h 5308602"/>
              <a:gd name="connsiteX1" fmla="*/ 12191999 w 12191999"/>
              <a:gd name="connsiteY1" fmla="*/ 0 h 5308602"/>
              <a:gd name="connsiteX2" fmla="*/ 12191999 w 12191999"/>
              <a:gd name="connsiteY2" fmla="*/ 5308602 h 5308602"/>
              <a:gd name="connsiteX3" fmla="*/ 0 w 12191999"/>
              <a:gd name="connsiteY3" fmla="*/ 5308602 h 5308602"/>
            </a:gdLst>
            <a:ahLst/>
            <a:cxnLst>
              <a:cxn ang="0">
                <a:pos x="connsiteX0" y="connsiteY0"/>
              </a:cxn>
              <a:cxn ang="0">
                <a:pos x="connsiteX1" y="connsiteY1"/>
              </a:cxn>
              <a:cxn ang="0">
                <a:pos x="connsiteX2" y="connsiteY2"/>
              </a:cxn>
              <a:cxn ang="0">
                <a:pos x="connsiteX3" y="connsiteY3"/>
              </a:cxn>
            </a:cxnLst>
            <a:rect l="l" t="t" r="r" b="b"/>
            <a:pathLst>
              <a:path w="12191999" h="5308602">
                <a:moveTo>
                  <a:pt x="0" y="0"/>
                </a:moveTo>
                <a:lnTo>
                  <a:pt x="12191999" y="0"/>
                </a:lnTo>
                <a:lnTo>
                  <a:pt x="12191999" y="5308602"/>
                </a:lnTo>
                <a:lnTo>
                  <a:pt x="0" y="5308602"/>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2446661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6C2920-10F6-4C79-9F14-18CFF4693E0C}"/>
              </a:ext>
            </a:extLst>
          </p:cNvPr>
          <p:cNvSpPr>
            <a:spLocks noGrp="1"/>
          </p:cNvSpPr>
          <p:nvPr>
            <p:ph type="pic" sz="quarter" idx="11"/>
          </p:nvPr>
        </p:nvSpPr>
        <p:spPr>
          <a:xfrm>
            <a:off x="6096000" y="1219200"/>
            <a:ext cx="4752975" cy="4419600"/>
          </a:xfrm>
          <a:custGeom>
            <a:avLst/>
            <a:gdLst>
              <a:gd name="connsiteX0" fmla="*/ 0 w 4752975"/>
              <a:gd name="connsiteY0" fmla="*/ 0 h 4419600"/>
              <a:gd name="connsiteX1" fmla="*/ 4752975 w 4752975"/>
              <a:gd name="connsiteY1" fmla="*/ 0 h 4419600"/>
              <a:gd name="connsiteX2" fmla="*/ 4752975 w 4752975"/>
              <a:gd name="connsiteY2" fmla="*/ 4419600 h 4419600"/>
              <a:gd name="connsiteX3" fmla="*/ 0 w 4752975"/>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4752975" h="4419600">
                <a:moveTo>
                  <a:pt x="0" y="0"/>
                </a:moveTo>
                <a:lnTo>
                  <a:pt x="4752975" y="0"/>
                </a:lnTo>
                <a:lnTo>
                  <a:pt x="4752975" y="4419600"/>
                </a:lnTo>
                <a:lnTo>
                  <a:pt x="0" y="44196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887247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C69967-64CE-400A-9E34-DCBC625211AC}"/>
              </a:ext>
            </a:extLst>
          </p:cNvPr>
          <p:cNvSpPr>
            <a:spLocks noGrp="1"/>
          </p:cNvSpPr>
          <p:nvPr>
            <p:ph type="pic" sz="quarter" idx="12"/>
          </p:nvPr>
        </p:nvSpPr>
        <p:spPr>
          <a:xfrm>
            <a:off x="1343025" y="1219200"/>
            <a:ext cx="4752975" cy="4419600"/>
          </a:xfrm>
          <a:custGeom>
            <a:avLst/>
            <a:gdLst>
              <a:gd name="connsiteX0" fmla="*/ 0 w 4752975"/>
              <a:gd name="connsiteY0" fmla="*/ 0 h 4419600"/>
              <a:gd name="connsiteX1" fmla="*/ 4752975 w 4752975"/>
              <a:gd name="connsiteY1" fmla="*/ 0 h 4419600"/>
              <a:gd name="connsiteX2" fmla="*/ 4752975 w 4752975"/>
              <a:gd name="connsiteY2" fmla="*/ 4419600 h 4419600"/>
              <a:gd name="connsiteX3" fmla="*/ 0 w 4752975"/>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4752975" h="4419600">
                <a:moveTo>
                  <a:pt x="0" y="0"/>
                </a:moveTo>
                <a:lnTo>
                  <a:pt x="4752975" y="0"/>
                </a:lnTo>
                <a:lnTo>
                  <a:pt x="4752975" y="4419600"/>
                </a:lnTo>
                <a:lnTo>
                  <a:pt x="0" y="44196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675589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0CB249-77C2-431A-9A1B-595F6FC1E8E0}"/>
              </a:ext>
            </a:extLst>
          </p:cNvPr>
          <p:cNvSpPr>
            <a:spLocks noGrp="1"/>
          </p:cNvSpPr>
          <p:nvPr>
            <p:ph type="pic" sz="quarter" idx="11"/>
          </p:nvPr>
        </p:nvSpPr>
        <p:spPr>
          <a:xfrm>
            <a:off x="1752600" y="704851"/>
            <a:ext cx="10439400" cy="5448300"/>
          </a:xfrm>
          <a:custGeom>
            <a:avLst/>
            <a:gdLst>
              <a:gd name="connsiteX0" fmla="*/ 0 w 10439400"/>
              <a:gd name="connsiteY0" fmla="*/ 0 h 5448300"/>
              <a:gd name="connsiteX1" fmla="*/ 10439400 w 10439400"/>
              <a:gd name="connsiteY1" fmla="*/ 0 h 5448300"/>
              <a:gd name="connsiteX2" fmla="*/ 10439400 w 10439400"/>
              <a:gd name="connsiteY2" fmla="*/ 5448300 h 5448300"/>
              <a:gd name="connsiteX3" fmla="*/ 0 w 10439400"/>
              <a:gd name="connsiteY3" fmla="*/ 5448300 h 5448300"/>
            </a:gdLst>
            <a:ahLst/>
            <a:cxnLst>
              <a:cxn ang="0">
                <a:pos x="connsiteX0" y="connsiteY0"/>
              </a:cxn>
              <a:cxn ang="0">
                <a:pos x="connsiteX1" y="connsiteY1"/>
              </a:cxn>
              <a:cxn ang="0">
                <a:pos x="connsiteX2" y="connsiteY2"/>
              </a:cxn>
              <a:cxn ang="0">
                <a:pos x="connsiteX3" y="connsiteY3"/>
              </a:cxn>
            </a:cxnLst>
            <a:rect l="l" t="t" r="r" b="b"/>
            <a:pathLst>
              <a:path w="10439400" h="5448300">
                <a:moveTo>
                  <a:pt x="0" y="0"/>
                </a:moveTo>
                <a:lnTo>
                  <a:pt x="10439400" y="0"/>
                </a:lnTo>
                <a:lnTo>
                  <a:pt x="10439400" y="5448300"/>
                </a:lnTo>
                <a:lnTo>
                  <a:pt x="0" y="54483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348348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0CB249-77C2-431A-9A1B-595F6FC1E8E0}"/>
              </a:ext>
            </a:extLst>
          </p:cNvPr>
          <p:cNvSpPr>
            <a:spLocks noGrp="1"/>
          </p:cNvSpPr>
          <p:nvPr>
            <p:ph type="pic" sz="quarter" idx="11"/>
          </p:nvPr>
        </p:nvSpPr>
        <p:spPr>
          <a:xfrm>
            <a:off x="0" y="704851"/>
            <a:ext cx="10439400" cy="5448300"/>
          </a:xfrm>
          <a:custGeom>
            <a:avLst/>
            <a:gdLst>
              <a:gd name="connsiteX0" fmla="*/ 0 w 10439400"/>
              <a:gd name="connsiteY0" fmla="*/ 0 h 5448300"/>
              <a:gd name="connsiteX1" fmla="*/ 10439400 w 10439400"/>
              <a:gd name="connsiteY1" fmla="*/ 0 h 5448300"/>
              <a:gd name="connsiteX2" fmla="*/ 10439400 w 10439400"/>
              <a:gd name="connsiteY2" fmla="*/ 5448300 h 5448300"/>
              <a:gd name="connsiteX3" fmla="*/ 0 w 10439400"/>
              <a:gd name="connsiteY3" fmla="*/ 5448300 h 5448300"/>
            </a:gdLst>
            <a:ahLst/>
            <a:cxnLst>
              <a:cxn ang="0">
                <a:pos x="connsiteX0" y="connsiteY0"/>
              </a:cxn>
              <a:cxn ang="0">
                <a:pos x="connsiteX1" y="connsiteY1"/>
              </a:cxn>
              <a:cxn ang="0">
                <a:pos x="connsiteX2" y="connsiteY2"/>
              </a:cxn>
              <a:cxn ang="0">
                <a:pos x="connsiteX3" y="connsiteY3"/>
              </a:cxn>
            </a:cxnLst>
            <a:rect l="l" t="t" r="r" b="b"/>
            <a:pathLst>
              <a:path w="10439400" h="5448300">
                <a:moveTo>
                  <a:pt x="0" y="0"/>
                </a:moveTo>
                <a:lnTo>
                  <a:pt x="10439400" y="0"/>
                </a:lnTo>
                <a:lnTo>
                  <a:pt x="10439400" y="5448300"/>
                </a:lnTo>
                <a:lnTo>
                  <a:pt x="0" y="54483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216615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29D3D7-A786-4A0D-AC1F-66F43F67D38F}"/>
              </a:ext>
            </a:extLst>
          </p:cNvPr>
          <p:cNvSpPr>
            <a:spLocks noGrp="1"/>
          </p:cNvSpPr>
          <p:nvPr>
            <p:ph type="pic" sz="quarter" idx="10"/>
          </p:nvPr>
        </p:nvSpPr>
        <p:spPr>
          <a:xfrm>
            <a:off x="3641725" y="1878013"/>
            <a:ext cx="1779588" cy="2527300"/>
          </a:xfrm>
          <a:custGeom>
            <a:avLst/>
            <a:gdLst>
              <a:gd name="connsiteX0" fmla="*/ 0 w 1436688"/>
              <a:gd name="connsiteY0" fmla="*/ 0 h 2178050"/>
              <a:gd name="connsiteX1" fmla="*/ 1436688 w 1436688"/>
              <a:gd name="connsiteY1" fmla="*/ 0 h 2178050"/>
              <a:gd name="connsiteX2" fmla="*/ 1436688 w 1436688"/>
              <a:gd name="connsiteY2" fmla="*/ 2178050 h 2178050"/>
              <a:gd name="connsiteX3" fmla="*/ 0 w 1436688"/>
              <a:gd name="connsiteY3" fmla="*/ 2178050 h 2178050"/>
              <a:gd name="connsiteX4" fmla="*/ 0 w 1436688"/>
              <a:gd name="connsiteY4" fmla="*/ 0 h 2178050"/>
              <a:gd name="connsiteX0" fmla="*/ 0 w 1646238"/>
              <a:gd name="connsiteY0" fmla="*/ 0 h 2241550"/>
              <a:gd name="connsiteX1" fmla="*/ 1646238 w 1646238"/>
              <a:gd name="connsiteY1" fmla="*/ 63500 h 2241550"/>
              <a:gd name="connsiteX2" fmla="*/ 1646238 w 1646238"/>
              <a:gd name="connsiteY2" fmla="*/ 2241550 h 2241550"/>
              <a:gd name="connsiteX3" fmla="*/ 209550 w 1646238"/>
              <a:gd name="connsiteY3" fmla="*/ 2241550 h 2241550"/>
              <a:gd name="connsiteX4" fmla="*/ 0 w 1646238"/>
              <a:gd name="connsiteY4" fmla="*/ 0 h 2241550"/>
              <a:gd name="connsiteX0" fmla="*/ 0 w 1646238"/>
              <a:gd name="connsiteY0" fmla="*/ 0 h 2495550"/>
              <a:gd name="connsiteX1" fmla="*/ 1646238 w 1646238"/>
              <a:gd name="connsiteY1" fmla="*/ 63500 h 2495550"/>
              <a:gd name="connsiteX2" fmla="*/ 1646238 w 1646238"/>
              <a:gd name="connsiteY2" fmla="*/ 2241550 h 2495550"/>
              <a:gd name="connsiteX3" fmla="*/ 387350 w 1646238"/>
              <a:gd name="connsiteY3" fmla="*/ 2495550 h 2495550"/>
              <a:gd name="connsiteX4" fmla="*/ 0 w 1646238"/>
              <a:gd name="connsiteY4" fmla="*/ 0 h 2495550"/>
              <a:gd name="connsiteX0" fmla="*/ 0 w 1779588"/>
              <a:gd name="connsiteY0" fmla="*/ 0 h 2495550"/>
              <a:gd name="connsiteX1" fmla="*/ 1646238 w 1779588"/>
              <a:gd name="connsiteY1" fmla="*/ 63500 h 2495550"/>
              <a:gd name="connsiteX2" fmla="*/ 1779588 w 1779588"/>
              <a:gd name="connsiteY2" fmla="*/ 2324100 h 2495550"/>
              <a:gd name="connsiteX3" fmla="*/ 387350 w 1779588"/>
              <a:gd name="connsiteY3" fmla="*/ 2495550 h 2495550"/>
              <a:gd name="connsiteX4" fmla="*/ 0 w 1779588"/>
              <a:gd name="connsiteY4" fmla="*/ 0 h 2495550"/>
              <a:gd name="connsiteX0" fmla="*/ 0 w 1779588"/>
              <a:gd name="connsiteY0" fmla="*/ 31750 h 2527300"/>
              <a:gd name="connsiteX1" fmla="*/ 1398588 w 1779588"/>
              <a:gd name="connsiteY1" fmla="*/ 0 h 2527300"/>
              <a:gd name="connsiteX2" fmla="*/ 1779588 w 1779588"/>
              <a:gd name="connsiteY2" fmla="*/ 2355850 h 2527300"/>
              <a:gd name="connsiteX3" fmla="*/ 387350 w 1779588"/>
              <a:gd name="connsiteY3" fmla="*/ 2527300 h 2527300"/>
              <a:gd name="connsiteX4" fmla="*/ 0 w 1779588"/>
              <a:gd name="connsiteY4" fmla="*/ 31750 h 252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88" h="2527300">
                <a:moveTo>
                  <a:pt x="0" y="31750"/>
                </a:moveTo>
                <a:lnTo>
                  <a:pt x="1398588" y="0"/>
                </a:lnTo>
                <a:lnTo>
                  <a:pt x="1779588" y="2355850"/>
                </a:lnTo>
                <a:lnTo>
                  <a:pt x="387350" y="2527300"/>
                </a:lnTo>
                <a:lnTo>
                  <a:pt x="0" y="31750"/>
                </a:lnTo>
                <a:close/>
              </a:path>
            </a:pathLst>
          </a:cu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124978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E40C8B2-A8F7-4B9C-9B21-8DF273E2B2C5}"/>
              </a:ext>
            </a:extLst>
          </p:cNvPr>
          <p:cNvSpPr>
            <a:spLocks noGrp="1"/>
          </p:cNvSpPr>
          <p:nvPr>
            <p:ph type="pic" sz="quarter" idx="10" hasCustomPrompt="1"/>
          </p:nvPr>
        </p:nvSpPr>
        <p:spPr>
          <a:xfrm>
            <a:off x="7160456" y="1659988"/>
            <a:ext cx="5162842" cy="3263704"/>
          </a:xfrm>
          <a:prstGeom prst="rect">
            <a:avLst/>
          </a:prstGeom>
          <a:pattFill prst="pct25">
            <a:fgClr>
              <a:schemeClr val="accent1"/>
            </a:fgClr>
            <a:bgClr>
              <a:schemeClr val="bg1"/>
            </a:bgClr>
          </a:pattFill>
        </p:spPr>
        <p:txBody>
          <a:bodyPr/>
          <a:lstStyle>
            <a:lvl1pPr>
              <a:defRPr/>
            </a:lvl1pPr>
          </a:lstStyle>
          <a:p>
            <a:r>
              <a:rPr lang="en-US" dirty="0"/>
              <a:t>Insert Image</a:t>
            </a:r>
          </a:p>
        </p:txBody>
      </p:sp>
    </p:spTree>
    <p:extLst>
      <p:ext uri="{BB962C8B-B14F-4D97-AF65-F5344CB8AC3E}">
        <p14:creationId xmlns:p14="http://schemas.microsoft.com/office/powerpoint/2010/main" val="3852584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000C5E-06EE-41A4-898A-9B45BA557827}" type="datetimeFigureOut">
              <a:rPr lang="en-ZA" smtClean="0"/>
              <a:t>2024/09/11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BBDD3CD-6636-4BEF-85A5-790DB3D673D9}" type="slidenum">
              <a:rPr lang="en-ZA" smtClean="0"/>
              <a:t>‹#›</a:t>
            </a:fld>
            <a:endParaRPr lang="en-ZA"/>
          </a:p>
        </p:txBody>
      </p:sp>
    </p:spTree>
    <p:extLst>
      <p:ext uri="{BB962C8B-B14F-4D97-AF65-F5344CB8AC3E}">
        <p14:creationId xmlns:p14="http://schemas.microsoft.com/office/powerpoint/2010/main" val="234784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16EF77A-8C4A-8A92-CBD0-EB08DA9A8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8E8260-CFF4-3A45-93C7-EA79C7AFE6FE}"/>
              </a:ext>
            </a:extLst>
          </p:cNvPr>
          <p:cNvSpPr>
            <a:spLocks noGrp="1"/>
          </p:cNvSpPr>
          <p:nvPr>
            <p:ph type="title"/>
          </p:nvPr>
        </p:nvSpPr>
        <p:spPr>
          <a:xfrm>
            <a:off x="5087056" y="4776348"/>
            <a:ext cx="5580992" cy="1650125"/>
          </a:xfrm>
        </p:spPr>
        <p:txBody>
          <a:bodyPr/>
          <a:lstStyle>
            <a:lvl1pPr algn="l">
              <a:defRPr>
                <a:solidFill>
                  <a:srgbClr val="F4EDE3"/>
                </a:solidFill>
              </a:defRPr>
            </a:lvl1pPr>
          </a:lstStyle>
          <a:p>
            <a:r>
              <a:rPr lang="en-US" dirty="0"/>
              <a:t>Click to edit Master title style</a:t>
            </a:r>
          </a:p>
        </p:txBody>
      </p:sp>
    </p:spTree>
    <p:extLst>
      <p:ext uri="{BB962C8B-B14F-4D97-AF65-F5344CB8AC3E}">
        <p14:creationId xmlns:p14="http://schemas.microsoft.com/office/powerpoint/2010/main" val="890347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CCF0F0-79D7-1A5C-B71D-A40C954612D5}"/>
              </a:ext>
            </a:extLst>
          </p:cNvPr>
          <p:cNvSpPr>
            <a:spLocks noGrp="1"/>
          </p:cNvSpPr>
          <p:nvPr>
            <p:ph type="dt" sz="half" idx="10"/>
          </p:nvPr>
        </p:nvSpPr>
        <p:spPr/>
        <p:txBody>
          <a:bodyPr/>
          <a:lstStyle/>
          <a:p>
            <a:fld id="{F010C3FD-8280-4D17-AB0A-BD003FF01EEC}" type="datetimeFigureOut">
              <a:rPr lang="en-ZA" smtClean="0"/>
              <a:t>2024/09/11</a:t>
            </a:fld>
            <a:endParaRPr lang="en-ZA" dirty="0"/>
          </a:p>
        </p:txBody>
      </p:sp>
      <p:sp>
        <p:nvSpPr>
          <p:cNvPr id="3" name="Footer Placeholder 2">
            <a:extLst>
              <a:ext uri="{FF2B5EF4-FFF2-40B4-BE49-F238E27FC236}">
                <a16:creationId xmlns:a16="http://schemas.microsoft.com/office/drawing/2014/main" id="{1BF5CF8B-45CB-A56E-DDEA-71A4C9A8F39E}"/>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id="{2CDF6C8C-48B2-F1A1-8D1E-8921C0F10016}"/>
              </a:ext>
            </a:extLst>
          </p:cNvPr>
          <p:cNvSpPr>
            <a:spLocks noGrp="1"/>
          </p:cNvSpPr>
          <p:nvPr>
            <p:ph type="sldNum" sz="quarter" idx="12"/>
          </p:nvPr>
        </p:nvSpPr>
        <p:spPr/>
        <p:txBody>
          <a:bodyPr/>
          <a:lstStyle/>
          <a:p>
            <a:fld id="{91573C13-9B33-4AE5-865D-D21C1D6FEE1C}" type="slidenum">
              <a:rPr lang="en-ZA" smtClean="0"/>
              <a:t>‹#›</a:t>
            </a:fld>
            <a:endParaRPr lang="en-ZA" dirty="0"/>
          </a:p>
        </p:txBody>
      </p:sp>
    </p:spTree>
    <p:extLst>
      <p:ext uri="{BB962C8B-B14F-4D97-AF65-F5344CB8AC3E}">
        <p14:creationId xmlns:p14="http://schemas.microsoft.com/office/powerpoint/2010/main" val="597698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6B38-6722-E501-3166-06FF2BE2B063}"/>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A227C11-2410-07D2-8475-D59806B981E9}"/>
              </a:ext>
            </a:extLst>
          </p:cNvPr>
          <p:cNvSpPr>
            <a:spLocks noGrp="1"/>
          </p:cNvSpPr>
          <p:nvPr>
            <p:ph type="dt" sz="half" idx="10"/>
          </p:nvPr>
        </p:nvSpPr>
        <p:spPr/>
        <p:txBody>
          <a:bodyPr/>
          <a:lstStyle/>
          <a:p>
            <a:fld id="{F010C3FD-8280-4D17-AB0A-BD003FF01EEC}" type="datetimeFigureOut">
              <a:rPr lang="en-ZA" smtClean="0"/>
              <a:t>2024/09/11</a:t>
            </a:fld>
            <a:endParaRPr lang="en-ZA" dirty="0"/>
          </a:p>
        </p:txBody>
      </p:sp>
      <p:sp>
        <p:nvSpPr>
          <p:cNvPr id="4" name="Footer Placeholder 3">
            <a:extLst>
              <a:ext uri="{FF2B5EF4-FFF2-40B4-BE49-F238E27FC236}">
                <a16:creationId xmlns:a16="http://schemas.microsoft.com/office/drawing/2014/main" id="{CD3D0860-F27E-E827-FD6C-D7FD4BE0101F}"/>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EB32BE1F-B4F1-2094-9A6A-0BEEE09CB199}"/>
              </a:ext>
            </a:extLst>
          </p:cNvPr>
          <p:cNvSpPr>
            <a:spLocks noGrp="1"/>
          </p:cNvSpPr>
          <p:nvPr>
            <p:ph type="sldNum" sz="quarter" idx="12"/>
          </p:nvPr>
        </p:nvSpPr>
        <p:spPr/>
        <p:txBody>
          <a:bodyPr/>
          <a:lstStyle/>
          <a:p>
            <a:fld id="{91573C13-9B33-4AE5-865D-D21C1D6FEE1C}" type="slidenum">
              <a:rPr lang="en-ZA" smtClean="0"/>
              <a:t>‹#›</a:t>
            </a:fld>
            <a:endParaRPr lang="en-ZA" dirty="0"/>
          </a:p>
        </p:txBody>
      </p:sp>
    </p:spTree>
    <p:extLst>
      <p:ext uri="{BB962C8B-B14F-4D97-AF65-F5344CB8AC3E}">
        <p14:creationId xmlns:p14="http://schemas.microsoft.com/office/powerpoint/2010/main" val="4009627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F2A3164-2025-EF48-8A65-61A7919D436E}"/>
              </a:ext>
            </a:extLst>
          </p:cNvPr>
          <p:cNvSpPr>
            <a:spLocks noGrp="1"/>
          </p:cNvSpPr>
          <p:nvPr>
            <p:ph type="pic" sz="quarter" idx="10"/>
          </p:nvPr>
        </p:nvSpPr>
        <p:spPr>
          <a:xfrm>
            <a:off x="600076" y="346842"/>
            <a:ext cx="10991850" cy="5602014"/>
          </a:xfrm>
          <a:custGeom>
            <a:avLst/>
            <a:gdLst>
              <a:gd name="connsiteX0" fmla="*/ 0 w 10991850"/>
              <a:gd name="connsiteY0" fmla="*/ 0 h 4105275"/>
              <a:gd name="connsiteX1" fmla="*/ 10991850 w 10991850"/>
              <a:gd name="connsiteY1" fmla="*/ 0 h 4105275"/>
              <a:gd name="connsiteX2" fmla="*/ 10991850 w 10991850"/>
              <a:gd name="connsiteY2" fmla="*/ 4105275 h 4105275"/>
              <a:gd name="connsiteX3" fmla="*/ 0 w 10991850"/>
              <a:gd name="connsiteY3" fmla="*/ 4105275 h 4105275"/>
            </a:gdLst>
            <a:ahLst/>
            <a:cxnLst>
              <a:cxn ang="0">
                <a:pos x="connsiteX0" y="connsiteY0"/>
              </a:cxn>
              <a:cxn ang="0">
                <a:pos x="connsiteX1" y="connsiteY1"/>
              </a:cxn>
              <a:cxn ang="0">
                <a:pos x="connsiteX2" y="connsiteY2"/>
              </a:cxn>
              <a:cxn ang="0">
                <a:pos x="connsiteX3" y="connsiteY3"/>
              </a:cxn>
            </a:cxnLst>
            <a:rect l="l" t="t" r="r" b="b"/>
            <a:pathLst>
              <a:path w="10991850" h="4105275">
                <a:moveTo>
                  <a:pt x="0" y="0"/>
                </a:moveTo>
                <a:lnTo>
                  <a:pt x="10991850" y="0"/>
                </a:lnTo>
                <a:lnTo>
                  <a:pt x="10991850" y="4105275"/>
                </a:lnTo>
                <a:lnTo>
                  <a:pt x="0" y="4105275"/>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038971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F2FF4A-3D27-4E65-9FB5-981E9D2A9841}"/>
              </a:ext>
            </a:extLst>
          </p:cNvPr>
          <p:cNvSpPr>
            <a:spLocks noGrp="1"/>
          </p:cNvSpPr>
          <p:nvPr>
            <p:ph type="pic" sz="quarter" idx="10"/>
          </p:nvPr>
        </p:nvSpPr>
        <p:spPr>
          <a:xfrm>
            <a:off x="600076" y="561976"/>
            <a:ext cx="10991850" cy="4105275"/>
          </a:xfrm>
          <a:custGeom>
            <a:avLst/>
            <a:gdLst>
              <a:gd name="connsiteX0" fmla="*/ 0 w 10991850"/>
              <a:gd name="connsiteY0" fmla="*/ 0 h 4105275"/>
              <a:gd name="connsiteX1" fmla="*/ 10991850 w 10991850"/>
              <a:gd name="connsiteY1" fmla="*/ 0 h 4105275"/>
              <a:gd name="connsiteX2" fmla="*/ 10991850 w 10991850"/>
              <a:gd name="connsiteY2" fmla="*/ 4105275 h 4105275"/>
              <a:gd name="connsiteX3" fmla="*/ 0 w 10991850"/>
              <a:gd name="connsiteY3" fmla="*/ 4105275 h 4105275"/>
            </a:gdLst>
            <a:ahLst/>
            <a:cxnLst>
              <a:cxn ang="0">
                <a:pos x="connsiteX0" y="connsiteY0"/>
              </a:cxn>
              <a:cxn ang="0">
                <a:pos x="connsiteX1" y="connsiteY1"/>
              </a:cxn>
              <a:cxn ang="0">
                <a:pos x="connsiteX2" y="connsiteY2"/>
              </a:cxn>
              <a:cxn ang="0">
                <a:pos x="connsiteX3" y="connsiteY3"/>
              </a:cxn>
            </a:cxnLst>
            <a:rect l="l" t="t" r="r" b="b"/>
            <a:pathLst>
              <a:path w="10991850" h="4105275">
                <a:moveTo>
                  <a:pt x="0" y="0"/>
                </a:moveTo>
                <a:lnTo>
                  <a:pt x="10991850" y="0"/>
                </a:lnTo>
                <a:lnTo>
                  <a:pt x="10991850" y="4105275"/>
                </a:lnTo>
                <a:lnTo>
                  <a:pt x="0" y="4105275"/>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768474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5CF31A1-4E78-4F57-95B7-D6FE878A108D}"/>
              </a:ext>
            </a:extLst>
          </p:cNvPr>
          <p:cNvSpPr>
            <a:spLocks noGrp="1"/>
          </p:cNvSpPr>
          <p:nvPr>
            <p:ph type="pic" sz="quarter" idx="10"/>
          </p:nvPr>
        </p:nvSpPr>
        <p:spPr>
          <a:xfrm>
            <a:off x="6496050" y="-1"/>
            <a:ext cx="4857750" cy="5553076"/>
          </a:xfrm>
          <a:custGeom>
            <a:avLst/>
            <a:gdLst>
              <a:gd name="connsiteX0" fmla="*/ 0 w 4857750"/>
              <a:gd name="connsiteY0" fmla="*/ 0 h 5553076"/>
              <a:gd name="connsiteX1" fmla="*/ 4857750 w 4857750"/>
              <a:gd name="connsiteY1" fmla="*/ 0 h 5553076"/>
              <a:gd name="connsiteX2" fmla="*/ 4857750 w 4857750"/>
              <a:gd name="connsiteY2" fmla="*/ 5553076 h 5553076"/>
              <a:gd name="connsiteX3" fmla="*/ 0 w 4857750"/>
              <a:gd name="connsiteY3" fmla="*/ 5553076 h 5553076"/>
            </a:gdLst>
            <a:ahLst/>
            <a:cxnLst>
              <a:cxn ang="0">
                <a:pos x="connsiteX0" y="connsiteY0"/>
              </a:cxn>
              <a:cxn ang="0">
                <a:pos x="connsiteX1" y="connsiteY1"/>
              </a:cxn>
              <a:cxn ang="0">
                <a:pos x="connsiteX2" y="connsiteY2"/>
              </a:cxn>
              <a:cxn ang="0">
                <a:pos x="connsiteX3" y="connsiteY3"/>
              </a:cxn>
            </a:cxnLst>
            <a:rect l="l" t="t" r="r" b="b"/>
            <a:pathLst>
              <a:path w="4857750" h="5553076">
                <a:moveTo>
                  <a:pt x="0" y="0"/>
                </a:moveTo>
                <a:lnTo>
                  <a:pt x="4857750" y="0"/>
                </a:lnTo>
                <a:lnTo>
                  <a:pt x="4857750" y="5553076"/>
                </a:lnTo>
                <a:lnTo>
                  <a:pt x="0" y="5553076"/>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2561564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DC158D-6D67-4D5C-B64B-03869109C556}"/>
              </a:ext>
            </a:extLst>
          </p:cNvPr>
          <p:cNvSpPr>
            <a:spLocks noGrp="1"/>
          </p:cNvSpPr>
          <p:nvPr>
            <p:ph type="pic" sz="quarter" idx="11"/>
          </p:nvPr>
        </p:nvSpPr>
        <p:spPr>
          <a:xfrm>
            <a:off x="838201" y="-1"/>
            <a:ext cx="4857750" cy="5553076"/>
          </a:xfrm>
          <a:custGeom>
            <a:avLst/>
            <a:gdLst>
              <a:gd name="connsiteX0" fmla="*/ 0 w 4857750"/>
              <a:gd name="connsiteY0" fmla="*/ 0 h 5553076"/>
              <a:gd name="connsiteX1" fmla="*/ 4857750 w 4857750"/>
              <a:gd name="connsiteY1" fmla="*/ 0 h 5553076"/>
              <a:gd name="connsiteX2" fmla="*/ 4857750 w 4857750"/>
              <a:gd name="connsiteY2" fmla="*/ 5553076 h 5553076"/>
              <a:gd name="connsiteX3" fmla="*/ 0 w 4857750"/>
              <a:gd name="connsiteY3" fmla="*/ 5553076 h 5553076"/>
            </a:gdLst>
            <a:ahLst/>
            <a:cxnLst>
              <a:cxn ang="0">
                <a:pos x="connsiteX0" y="connsiteY0"/>
              </a:cxn>
              <a:cxn ang="0">
                <a:pos x="connsiteX1" y="connsiteY1"/>
              </a:cxn>
              <a:cxn ang="0">
                <a:pos x="connsiteX2" y="connsiteY2"/>
              </a:cxn>
              <a:cxn ang="0">
                <a:pos x="connsiteX3" y="connsiteY3"/>
              </a:cxn>
            </a:cxnLst>
            <a:rect l="l" t="t" r="r" b="b"/>
            <a:pathLst>
              <a:path w="4857750" h="5553076">
                <a:moveTo>
                  <a:pt x="0" y="0"/>
                </a:moveTo>
                <a:lnTo>
                  <a:pt x="4857750" y="0"/>
                </a:lnTo>
                <a:lnTo>
                  <a:pt x="4857750" y="5553076"/>
                </a:lnTo>
                <a:lnTo>
                  <a:pt x="0" y="5553076"/>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3982008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73836E-A040-476F-AA1F-2505EF6BF054}"/>
              </a:ext>
            </a:extLst>
          </p:cNvPr>
          <p:cNvSpPr>
            <a:spLocks noGrp="1"/>
          </p:cNvSpPr>
          <p:nvPr>
            <p:ph type="pic" sz="quarter" idx="11"/>
          </p:nvPr>
        </p:nvSpPr>
        <p:spPr>
          <a:xfrm>
            <a:off x="4514851" y="1247775"/>
            <a:ext cx="7677150" cy="4362450"/>
          </a:xfrm>
          <a:custGeom>
            <a:avLst/>
            <a:gdLst>
              <a:gd name="connsiteX0" fmla="*/ 0 w 7677150"/>
              <a:gd name="connsiteY0" fmla="*/ 0 h 4362450"/>
              <a:gd name="connsiteX1" fmla="*/ 7677150 w 7677150"/>
              <a:gd name="connsiteY1" fmla="*/ 0 h 4362450"/>
              <a:gd name="connsiteX2" fmla="*/ 7677150 w 7677150"/>
              <a:gd name="connsiteY2" fmla="*/ 4362450 h 4362450"/>
              <a:gd name="connsiteX3" fmla="*/ 0 w 7677150"/>
              <a:gd name="connsiteY3" fmla="*/ 4362450 h 4362450"/>
            </a:gdLst>
            <a:ahLst/>
            <a:cxnLst>
              <a:cxn ang="0">
                <a:pos x="connsiteX0" y="connsiteY0"/>
              </a:cxn>
              <a:cxn ang="0">
                <a:pos x="connsiteX1" y="connsiteY1"/>
              </a:cxn>
              <a:cxn ang="0">
                <a:pos x="connsiteX2" y="connsiteY2"/>
              </a:cxn>
              <a:cxn ang="0">
                <a:pos x="connsiteX3" y="connsiteY3"/>
              </a:cxn>
            </a:cxnLst>
            <a:rect l="l" t="t" r="r" b="b"/>
            <a:pathLst>
              <a:path w="7677150" h="4362450">
                <a:moveTo>
                  <a:pt x="0" y="0"/>
                </a:moveTo>
                <a:lnTo>
                  <a:pt x="7677150" y="0"/>
                </a:lnTo>
                <a:lnTo>
                  <a:pt x="7677150" y="4362450"/>
                </a:lnTo>
                <a:lnTo>
                  <a:pt x="0" y="436245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3254869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73836E-A040-476F-AA1F-2505EF6BF054}"/>
              </a:ext>
            </a:extLst>
          </p:cNvPr>
          <p:cNvSpPr>
            <a:spLocks noGrp="1"/>
          </p:cNvSpPr>
          <p:nvPr>
            <p:ph type="pic" sz="quarter" idx="11"/>
          </p:nvPr>
        </p:nvSpPr>
        <p:spPr>
          <a:xfrm>
            <a:off x="0" y="1247775"/>
            <a:ext cx="7677150" cy="4362450"/>
          </a:xfrm>
          <a:custGeom>
            <a:avLst/>
            <a:gdLst>
              <a:gd name="connsiteX0" fmla="*/ 0 w 7677150"/>
              <a:gd name="connsiteY0" fmla="*/ 0 h 4362450"/>
              <a:gd name="connsiteX1" fmla="*/ 7677150 w 7677150"/>
              <a:gd name="connsiteY1" fmla="*/ 0 h 4362450"/>
              <a:gd name="connsiteX2" fmla="*/ 7677150 w 7677150"/>
              <a:gd name="connsiteY2" fmla="*/ 4362450 h 4362450"/>
              <a:gd name="connsiteX3" fmla="*/ 0 w 7677150"/>
              <a:gd name="connsiteY3" fmla="*/ 4362450 h 4362450"/>
            </a:gdLst>
            <a:ahLst/>
            <a:cxnLst>
              <a:cxn ang="0">
                <a:pos x="connsiteX0" y="connsiteY0"/>
              </a:cxn>
              <a:cxn ang="0">
                <a:pos x="connsiteX1" y="connsiteY1"/>
              </a:cxn>
              <a:cxn ang="0">
                <a:pos x="connsiteX2" y="connsiteY2"/>
              </a:cxn>
              <a:cxn ang="0">
                <a:pos x="connsiteX3" y="connsiteY3"/>
              </a:cxn>
            </a:cxnLst>
            <a:rect l="l" t="t" r="r" b="b"/>
            <a:pathLst>
              <a:path w="7677150" h="4362450">
                <a:moveTo>
                  <a:pt x="0" y="0"/>
                </a:moveTo>
                <a:lnTo>
                  <a:pt x="7677150" y="0"/>
                </a:lnTo>
                <a:lnTo>
                  <a:pt x="7677150" y="4362450"/>
                </a:lnTo>
                <a:lnTo>
                  <a:pt x="0" y="436245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698330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AFBAFB-BCCE-479B-B8DB-88B3A048733A}"/>
              </a:ext>
            </a:extLst>
          </p:cNvPr>
          <p:cNvSpPr>
            <a:spLocks noGrp="1"/>
          </p:cNvSpPr>
          <p:nvPr>
            <p:ph type="pic" sz="quarter" idx="11"/>
          </p:nvPr>
        </p:nvSpPr>
        <p:spPr>
          <a:xfrm>
            <a:off x="2" y="774699"/>
            <a:ext cx="12191999" cy="5308602"/>
          </a:xfrm>
          <a:custGeom>
            <a:avLst/>
            <a:gdLst>
              <a:gd name="connsiteX0" fmla="*/ 0 w 12191999"/>
              <a:gd name="connsiteY0" fmla="*/ 0 h 5308602"/>
              <a:gd name="connsiteX1" fmla="*/ 12191999 w 12191999"/>
              <a:gd name="connsiteY1" fmla="*/ 0 h 5308602"/>
              <a:gd name="connsiteX2" fmla="*/ 12191999 w 12191999"/>
              <a:gd name="connsiteY2" fmla="*/ 5308602 h 5308602"/>
              <a:gd name="connsiteX3" fmla="*/ 0 w 12191999"/>
              <a:gd name="connsiteY3" fmla="*/ 5308602 h 5308602"/>
            </a:gdLst>
            <a:ahLst/>
            <a:cxnLst>
              <a:cxn ang="0">
                <a:pos x="connsiteX0" y="connsiteY0"/>
              </a:cxn>
              <a:cxn ang="0">
                <a:pos x="connsiteX1" y="connsiteY1"/>
              </a:cxn>
              <a:cxn ang="0">
                <a:pos x="connsiteX2" y="connsiteY2"/>
              </a:cxn>
              <a:cxn ang="0">
                <a:pos x="connsiteX3" y="connsiteY3"/>
              </a:cxn>
            </a:cxnLst>
            <a:rect l="l" t="t" r="r" b="b"/>
            <a:pathLst>
              <a:path w="12191999" h="5308602">
                <a:moveTo>
                  <a:pt x="0" y="0"/>
                </a:moveTo>
                <a:lnTo>
                  <a:pt x="12191999" y="0"/>
                </a:lnTo>
                <a:lnTo>
                  <a:pt x="12191999" y="5308602"/>
                </a:lnTo>
                <a:lnTo>
                  <a:pt x="0" y="5308602"/>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403556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6C2920-10F6-4C79-9F14-18CFF4693E0C}"/>
              </a:ext>
            </a:extLst>
          </p:cNvPr>
          <p:cNvSpPr>
            <a:spLocks noGrp="1"/>
          </p:cNvSpPr>
          <p:nvPr>
            <p:ph type="pic" sz="quarter" idx="11"/>
          </p:nvPr>
        </p:nvSpPr>
        <p:spPr>
          <a:xfrm>
            <a:off x="6096000" y="1219200"/>
            <a:ext cx="4752975" cy="4419600"/>
          </a:xfrm>
          <a:custGeom>
            <a:avLst/>
            <a:gdLst>
              <a:gd name="connsiteX0" fmla="*/ 0 w 4752975"/>
              <a:gd name="connsiteY0" fmla="*/ 0 h 4419600"/>
              <a:gd name="connsiteX1" fmla="*/ 4752975 w 4752975"/>
              <a:gd name="connsiteY1" fmla="*/ 0 h 4419600"/>
              <a:gd name="connsiteX2" fmla="*/ 4752975 w 4752975"/>
              <a:gd name="connsiteY2" fmla="*/ 4419600 h 4419600"/>
              <a:gd name="connsiteX3" fmla="*/ 0 w 4752975"/>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4752975" h="4419600">
                <a:moveTo>
                  <a:pt x="0" y="0"/>
                </a:moveTo>
                <a:lnTo>
                  <a:pt x="4752975" y="0"/>
                </a:lnTo>
                <a:lnTo>
                  <a:pt x="4752975" y="4419600"/>
                </a:lnTo>
                <a:lnTo>
                  <a:pt x="0" y="44196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50388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7_Title Slide">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F7700B0C-43E1-4881-E7A6-F3FFD44F9D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8E8260-CFF4-3A45-93C7-EA79C7AFE6FE}"/>
              </a:ext>
            </a:extLst>
          </p:cNvPr>
          <p:cNvSpPr>
            <a:spLocks noGrp="1"/>
          </p:cNvSpPr>
          <p:nvPr>
            <p:ph type="title"/>
          </p:nvPr>
        </p:nvSpPr>
        <p:spPr>
          <a:xfrm>
            <a:off x="5087056" y="4776348"/>
            <a:ext cx="5580992" cy="1650125"/>
          </a:xfrm>
        </p:spPr>
        <p:txBody>
          <a:bodyPr/>
          <a:lstStyle>
            <a:lvl1pPr algn="l">
              <a:defRPr>
                <a:solidFill>
                  <a:srgbClr val="F4EDE3"/>
                </a:solidFill>
              </a:defRPr>
            </a:lvl1pPr>
          </a:lstStyle>
          <a:p>
            <a:r>
              <a:rPr lang="en-US" dirty="0"/>
              <a:t>Click to edit Master title style</a:t>
            </a:r>
          </a:p>
        </p:txBody>
      </p:sp>
    </p:spTree>
    <p:extLst>
      <p:ext uri="{BB962C8B-B14F-4D97-AF65-F5344CB8AC3E}">
        <p14:creationId xmlns:p14="http://schemas.microsoft.com/office/powerpoint/2010/main" val="3103490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C69967-64CE-400A-9E34-DCBC625211AC}"/>
              </a:ext>
            </a:extLst>
          </p:cNvPr>
          <p:cNvSpPr>
            <a:spLocks noGrp="1"/>
          </p:cNvSpPr>
          <p:nvPr>
            <p:ph type="pic" sz="quarter" idx="12"/>
          </p:nvPr>
        </p:nvSpPr>
        <p:spPr>
          <a:xfrm>
            <a:off x="1343025" y="1219200"/>
            <a:ext cx="4752975" cy="4419600"/>
          </a:xfrm>
          <a:custGeom>
            <a:avLst/>
            <a:gdLst>
              <a:gd name="connsiteX0" fmla="*/ 0 w 4752975"/>
              <a:gd name="connsiteY0" fmla="*/ 0 h 4419600"/>
              <a:gd name="connsiteX1" fmla="*/ 4752975 w 4752975"/>
              <a:gd name="connsiteY1" fmla="*/ 0 h 4419600"/>
              <a:gd name="connsiteX2" fmla="*/ 4752975 w 4752975"/>
              <a:gd name="connsiteY2" fmla="*/ 4419600 h 4419600"/>
              <a:gd name="connsiteX3" fmla="*/ 0 w 4752975"/>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4752975" h="4419600">
                <a:moveTo>
                  <a:pt x="0" y="0"/>
                </a:moveTo>
                <a:lnTo>
                  <a:pt x="4752975" y="0"/>
                </a:lnTo>
                <a:lnTo>
                  <a:pt x="4752975" y="4419600"/>
                </a:lnTo>
                <a:lnTo>
                  <a:pt x="0" y="44196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3871142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0CB249-77C2-431A-9A1B-595F6FC1E8E0}"/>
              </a:ext>
            </a:extLst>
          </p:cNvPr>
          <p:cNvSpPr>
            <a:spLocks noGrp="1"/>
          </p:cNvSpPr>
          <p:nvPr>
            <p:ph type="pic" sz="quarter" idx="11"/>
          </p:nvPr>
        </p:nvSpPr>
        <p:spPr>
          <a:xfrm>
            <a:off x="1752600" y="704851"/>
            <a:ext cx="10439400" cy="5448300"/>
          </a:xfrm>
          <a:custGeom>
            <a:avLst/>
            <a:gdLst>
              <a:gd name="connsiteX0" fmla="*/ 0 w 10439400"/>
              <a:gd name="connsiteY0" fmla="*/ 0 h 5448300"/>
              <a:gd name="connsiteX1" fmla="*/ 10439400 w 10439400"/>
              <a:gd name="connsiteY1" fmla="*/ 0 h 5448300"/>
              <a:gd name="connsiteX2" fmla="*/ 10439400 w 10439400"/>
              <a:gd name="connsiteY2" fmla="*/ 5448300 h 5448300"/>
              <a:gd name="connsiteX3" fmla="*/ 0 w 10439400"/>
              <a:gd name="connsiteY3" fmla="*/ 5448300 h 5448300"/>
            </a:gdLst>
            <a:ahLst/>
            <a:cxnLst>
              <a:cxn ang="0">
                <a:pos x="connsiteX0" y="connsiteY0"/>
              </a:cxn>
              <a:cxn ang="0">
                <a:pos x="connsiteX1" y="connsiteY1"/>
              </a:cxn>
              <a:cxn ang="0">
                <a:pos x="connsiteX2" y="connsiteY2"/>
              </a:cxn>
              <a:cxn ang="0">
                <a:pos x="connsiteX3" y="connsiteY3"/>
              </a:cxn>
            </a:cxnLst>
            <a:rect l="l" t="t" r="r" b="b"/>
            <a:pathLst>
              <a:path w="10439400" h="5448300">
                <a:moveTo>
                  <a:pt x="0" y="0"/>
                </a:moveTo>
                <a:lnTo>
                  <a:pt x="10439400" y="0"/>
                </a:lnTo>
                <a:lnTo>
                  <a:pt x="10439400" y="5448300"/>
                </a:lnTo>
                <a:lnTo>
                  <a:pt x="0" y="54483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060063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0CB249-77C2-431A-9A1B-595F6FC1E8E0}"/>
              </a:ext>
            </a:extLst>
          </p:cNvPr>
          <p:cNvSpPr>
            <a:spLocks noGrp="1"/>
          </p:cNvSpPr>
          <p:nvPr>
            <p:ph type="pic" sz="quarter" idx="11"/>
          </p:nvPr>
        </p:nvSpPr>
        <p:spPr>
          <a:xfrm>
            <a:off x="0" y="704851"/>
            <a:ext cx="10439400" cy="5448300"/>
          </a:xfrm>
          <a:custGeom>
            <a:avLst/>
            <a:gdLst>
              <a:gd name="connsiteX0" fmla="*/ 0 w 10439400"/>
              <a:gd name="connsiteY0" fmla="*/ 0 h 5448300"/>
              <a:gd name="connsiteX1" fmla="*/ 10439400 w 10439400"/>
              <a:gd name="connsiteY1" fmla="*/ 0 h 5448300"/>
              <a:gd name="connsiteX2" fmla="*/ 10439400 w 10439400"/>
              <a:gd name="connsiteY2" fmla="*/ 5448300 h 5448300"/>
              <a:gd name="connsiteX3" fmla="*/ 0 w 10439400"/>
              <a:gd name="connsiteY3" fmla="*/ 5448300 h 5448300"/>
            </a:gdLst>
            <a:ahLst/>
            <a:cxnLst>
              <a:cxn ang="0">
                <a:pos x="connsiteX0" y="connsiteY0"/>
              </a:cxn>
              <a:cxn ang="0">
                <a:pos x="connsiteX1" y="connsiteY1"/>
              </a:cxn>
              <a:cxn ang="0">
                <a:pos x="connsiteX2" y="connsiteY2"/>
              </a:cxn>
              <a:cxn ang="0">
                <a:pos x="connsiteX3" y="connsiteY3"/>
              </a:cxn>
            </a:cxnLst>
            <a:rect l="l" t="t" r="r" b="b"/>
            <a:pathLst>
              <a:path w="10439400" h="5448300">
                <a:moveTo>
                  <a:pt x="0" y="0"/>
                </a:moveTo>
                <a:lnTo>
                  <a:pt x="10439400" y="0"/>
                </a:lnTo>
                <a:lnTo>
                  <a:pt x="10439400" y="5448300"/>
                </a:lnTo>
                <a:lnTo>
                  <a:pt x="0" y="54483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3915340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29D3D7-A786-4A0D-AC1F-66F43F67D38F}"/>
              </a:ext>
            </a:extLst>
          </p:cNvPr>
          <p:cNvSpPr>
            <a:spLocks noGrp="1"/>
          </p:cNvSpPr>
          <p:nvPr>
            <p:ph type="pic" sz="quarter" idx="10"/>
          </p:nvPr>
        </p:nvSpPr>
        <p:spPr>
          <a:xfrm>
            <a:off x="3641725" y="1878013"/>
            <a:ext cx="1779588" cy="2527300"/>
          </a:xfrm>
          <a:custGeom>
            <a:avLst/>
            <a:gdLst>
              <a:gd name="connsiteX0" fmla="*/ 0 w 1436688"/>
              <a:gd name="connsiteY0" fmla="*/ 0 h 2178050"/>
              <a:gd name="connsiteX1" fmla="*/ 1436688 w 1436688"/>
              <a:gd name="connsiteY1" fmla="*/ 0 h 2178050"/>
              <a:gd name="connsiteX2" fmla="*/ 1436688 w 1436688"/>
              <a:gd name="connsiteY2" fmla="*/ 2178050 h 2178050"/>
              <a:gd name="connsiteX3" fmla="*/ 0 w 1436688"/>
              <a:gd name="connsiteY3" fmla="*/ 2178050 h 2178050"/>
              <a:gd name="connsiteX4" fmla="*/ 0 w 1436688"/>
              <a:gd name="connsiteY4" fmla="*/ 0 h 2178050"/>
              <a:gd name="connsiteX0" fmla="*/ 0 w 1646238"/>
              <a:gd name="connsiteY0" fmla="*/ 0 h 2241550"/>
              <a:gd name="connsiteX1" fmla="*/ 1646238 w 1646238"/>
              <a:gd name="connsiteY1" fmla="*/ 63500 h 2241550"/>
              <a:gd name="connsiteX2" fmla="*/ 1646238 w 1646238"/>
              <a:gd name="connsiteY2" fmla="*/ 2241550 h 2241550"/>
              <a:gd name="connsiteX3" fmla="*/ 209550 w 1646238"/>
              <a:gd name="connsiteY3" fmla="*/ 2241550 h 2241550"/>
              <a:gd name="connsiteX4" fmla="*/ 0 w 1646238"/>
              <a:gd name="connsiteY4" fmla="*/ 0 h 2241550"/>
              <a:gd name="connsiteX0" fmla="*/ 0 w 1646238"/>
              <a:gd name="connsiteY0" fmla="*/ 0 h 2495550"/>
              <a:gd name="connsiteX1" fmla="*/ 1646238 w 1646238"/>
              <a:gd name="connsiteY1" fmla="*/ 63500 h 2495550"/>
              <a:gd name="connsiteX2" fmla="*/ 1646238 w 1646238"/>
              <a:gd name="connsiteY2" fmla="*/ 2241550 h 2495550"/>
              <a:gd name="connsiteX3" fmla="*/ 387350 w 1646238"/>
              <a:gd name="connsiteY3" fmla="*/ 2495550 h 2495550"/>
              <a:gd name="connsiteX4" fmla="*/ 0 w 1646238"/>
              <a:gd name="connsiteY4" fmla="*/ 0 h 2495550"/>
              <a:gd name="connsiteX0" fmla="*/ 0 w 1779588"/>
              <a:gd name="connsiteY0" fmla="*/ 0 h 2495550"/>
              <a:gd name="connsiteX1" fmla="*/ 1646238 w 1779588"/>
              <a:gd name="connsiteY1" fmla="*/ 63500 h 2495550"/>
              <a:gd name="connsiteX2" fmla="*/ 1779588 w 1779588"/>
              <a:gd name="connsiteY2" fmla="*/ 2324100 h 2495550"/>
              <a:gd name="connsiteX3" fmla="*/ 387350 w 1779588"/>
              <a:gd name="connsiteY3" fmla="*/ 2495550 h 2495550"/>
              <a:gd name="connsiteX4" fmla="*/ 0 w 1779588"/>
              <a:gd name="connsiteY4" fmla="*/ 0 h 2495550"/>
              <a:gd name="connsiteX0" fmla="*/ 0 w 1779588"/>
              <a:gd name="connsiteY0" fmla="*/ 31750 h 2527300"/>
              <a:gd name="connsiteX1" fmla="*/ 1398588 w 1779588"/>
              <a:gd name="connsiteY1" fmla="*/ 0 h 2527300"/>
              <a:gd name="connsiteX2" fmla="*/ 1779588 w 1779588"/>
              <a:gd name="connsiteY2" fmla="*/ 2355850 h 2527300"/>
              <a:gd name="connsiteX3" fmla="*/ 387350 w 1779588"/>
              <a:gd name="connsiteY3" fmla="*/ 2527300 h 2527300"/>
              <a:gd name="connsiteX4" fmla="*/ 0 w 1779588"/>
              <a:gd name="connsiteY4" fmla="*/ 31750 h 252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88" h="2527300">
                <a:moveTo>
                  <a:pt x="0" y="31750"/>
                </a:moveTo>
                <a:lnTo>
                  <a:pt x="1398588" y="0"/>
                </a:lnTo>
                <a:lnTo>
                  <a:pt x="1779588" y="2355850"/>
                </a:lnTo>
                <a:lnTo>
                  <a:pt x="387350" y="2527300"/>
                </a:lnTo>
                <a:lnTo>
                  <a:pt x="0" y="31750"/>
                </a:lnTo>
                <a:close/>
              </a:path>
            </a:pathLst>
          </a:cu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269313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E40C8B2-A8F7-4B9C-9B21-8DF273E2B2C5}"/>
              </a:ext>
            </a:extLst>
          </p:cNvPr>
          <p:cNvSpPr>
            <a:spLocks noGrp="1"/>
          </p:cNvSpPr>
          <p:nvPr>
            <p:ph type="pic" sz="quarter" idx="10" hasCustomPrompt="1"/>
          </p:nvPr>
        </p:nvSpPr>
        <p:spPr>
          <a:xfrm>
            <a:off x="7160456" y="1659988"/>
            <a:ext cx="5162842" cy="3263704"/>
          </a:xfrm>
          <a:prstGeom prst="rect">
            <a:avLst/>
          </a:prstGeom>
          <a:pattFill prst="pct25">
            <a:fgClr>
              <a:schemeClr val="accent1"/>
            </a:fgClr>
            <a:bgClr>
              <a:schemeClr val="bg1"/>
            </a:bgClr>
          </a:pattFill>
        </p:spPr>
        <p:txBody>
          <a:bodyPr/>
          <a:lstStyle>
            <a:lvl1pPr>
              <a:defRPr/>
            </a:lvl1pPr>
          </a:lstStyle>
          <a:p>
            <a:r>
              <a:rPr lang="en-US" dirty="0"/>
              <a:t>Insert Image</a:t>
            </a:r>
          </a:p>
        </p:txBody>
      </p:sp>
    </p:spTree>
    <p:extLst>
      <p:ext uri="{BB962C8B-B14F-4D97-AF65-F5344CB8AC3E}">
        <p14:creationId xmlns:p14="http://schemas.microsoft.com/office/powerpoint/2010/main" val="2867444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270F8D-F157-434B-79F7-6486B51C4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96" y="-12606"/>
            <a:ext cx="12245396" cy="6858000"/>
          </a:xfrm>
          <a:prstGeom prst="rect">
            <a:avLst/>
          </a:prstGeom>
        </p:spPr>
      </p:pic>
      <p:sp>
        <p:nvSpPr>
          <p:cNvPr id="4" name="Title 3">
            <a:extLst>
              <a:ext uri="{FF2B5EF4-FFF2-40B4-BE49-F238E27FC236}">
                <a16:creationId xmlns:a16="http://schemas.microsoft.com/office/drawing/2014/main" id="{9D6C7F4F-BFFD-4544-8456-F1C2DDE5EA5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1A0224A8-4AAA-2E4E-B2CC-DD71CACD71F3}"/>
              </a:ext>
            </a:extLst>
          </p:cNvPr>
          <p:cNvSpPr>
            <a:spLocks noGrp="1"/>
          </p:cNvSpPr>
          <p:nvPr>
            <p:ph type="body" sz="quarter" idx="10"/>
          </p:nvPr>
        </p:nvSpPr>
        <p:spPr>
          <a:xfrm>
            <a:off x="838200" y="1870075"/>
            <a:ext cx="10607675" cy="4278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2022DEC-8E58-1E43-B887-EE54E197C0AF}"/>
              </a:ext>
            </a:extLst>
          </p:cNvPr>
          <p:cNvSpPr/>
          <p:nvPr userDrawn="1"/>
        </p:nvSpPr>
        <p:spPr>
          <a:xfrm>
            <a:off x="11666892" y="6284640"/>
            <a:ext cx="525108" cy="283669"/>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D7C183A2-D951-7A4B-8A6D-CEFC8D4F7B74}"/>
              </a:ext>
            </a:extLst>
          </p:cNvPr>
          <p:cNvSpPr txBox="1"/>
          <p:nvPr userDrawn="1"/>
        </p:nvSpPr>
        <p:spPr>
          <a:xfrm>
            <a:off x="11666892" y="6303363"/>
            <a:ext cx="412292" cy="246221"/>
          </a:xfrm>
          <a:prstGeom prst="rect">
            <a:avLst/>
          </a:prstGeom>
          <a:noFill/>
        </p:spPr>
        <p:txBody>
          <a:bodyPr wrap="none" rtlCol="0">
            <a:spAutoFit/>
          </a:bodyPr>
          <a:lstStyle/>
          <a:p>
            <a:fld id="{00D8AA79-A4E8-4915-8E27-AA6A4D2853ED}" type="slidenum">
              <a:rPr lang="en-ID" sz="1000" smtClean="0">
                <a:solidFill>
                  <a:schemeClr val="bg1"/>
                </a:solidFill>
                <a:latin typeface="+mj-lt"/>
              </a:rPr>
              <a:pPr/>
              <a:t>‹#›</a:t>
            </a:fld>
            <a:endParaRPr lang="en-ID" sz="1000" dirty="0">
              <a:solidFill>
                <a:schemeClr val="bg1"/>
              </a:solidFill>
              <a:latin typeface="+mj-lt"/>
            </a:endParaRPr>
          </a:p>
        </p:txBody>
      </p:sp>
    </p:spTree>
    <p:extLst>
      <p:ext uri="{BB962C8B-B14F-4D97-AF65-F5344CB8AC3E}">
        <p14:creationId xmlns:p14="http://schemas.microsoft.com/office/powerpoint/2010/main" val="1701173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F2A3164-2025-EF48-8A65-61A7919D436E}"/>
              </a:ext>
            </a:extLst>
          </p:cNvPr>
          <p:cNvSpPr>
            <a:spLocks noGrp="1"/>
          </p:cNvSpPr>
          <p:nvPr>
            <p:ph type="pic" sz="quarter" idx="10"/>
          </p:nvPr>
        </p:nvSpPr>
        <p:spPr>
          <a:xfrm>
            <a:off x="600076" y="346842"/>
            <a:ext cx="10991850" cy="5602014"/>
          </a:xfrm>
          <a:custGeom>
            <a:avLst/>
            <a:gdLst>
              <a:gd name="connsiteX0" fmla="*/ 0 w 10991850"/>
              <a:gd name="connsiteY0" fmla="*/ 0 h 4105275"/>
              <a:gd name="connsiteX1" fmla="*/ 10991850 w 10991850"/>
              <a:gd name="connsiteY1" fmla="*/ 0 h 4105275"/>
              <a:gd name="connsiteX2" fmla="*/ 10991850 w 10991850"/>
              <a:gd name="connsiteY2" fmla="*/ 4105275 h 4105275"/>
              <a:gd name="connsiteX3" fmla="*/ 0 w 10991850"/>
              <a:gd name="connsiteY3" fmla="*/ 4105275 h 4105275"/>
            </a:gdLst>
            <a:ahLst/>
            <a:cxnLst>
              <a:cxn ang="0">
                <a:pos x="connsiteX0" y="connsiteY0"/>
              </a:cxn>
              <a:cxn ang="0">
                <a:pos x="connsiteX1" y="connsiteY1"/>
              </a:cxn>
              <a:cxn ang="0">
                <a:pos x="connsiteX2" y="connsiteY2"/>
              </a:cxn>
              <a:cxn ang="0">
                <a:pos x="connsiteX3" y="connsiteY3"/>
              </a:cxn>
            </a:cxnLst>
            <a:rect l="l" t="t" r="r" b="b"/>
            <a:pathLst>
              <a:path w="10991850" h="4105275">
                <a:moveTo>
                  <a:pt x="0" y="0"/>
                </a:moveTo>
                <a:lnTo>
                  <a:pt x="10991850" y="0"/>
                </a:lnTo>
                <a:lnTo>
                  <a:pt x="10991850" y="4105275"/>
                </a:lnTo>
                <a:lnTo>
                  <a:pt x="0" y="4105275"/>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499103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F2FF4A-3D27-4E65-9FB5-981E9D2A9841}"/>
              </a:ext>
            </a:extLst>
          </p:cNvPr>
          <p:cNvSpPr>
            <a:spLocks noGrp="1"/>
          </p:cNvSpPr>
          <p:nvPr>
            <p:ph type="pic" sz="quarter" idx="10"/>
          </p:nvPr>
        </p:nvSpPr>
        <p:spPr>
          <a:xfrm>
            <a:off x="600076" y="561976"/>
            <a:ext cx="10991850" cy="4105275"/>
          </a:xfrm>
          <a:custGeom>
            <a:avLst/>
            <a:gdLst>
              <a:gd name="connsiteX0" fmla="*/ 0 w 10991850"/>
              <a:gd name="connsiteY0" fmla="*/ 0 h 4105275"/>
              <a:gd name="connsiteX1" fmla="*/ 10991850 w 10991850"/>
              <a:gd name="connsiteY1" fmla="*/ 0 h 4105275"/>
              <a:gd name="connsiteX2" fmla="*/ 10991850 w 10991850"/>
              <a:gd name="connsiteY2" fmla="*/ 4105275 h 4105275"/>
              <a:gd name="connsiteX3" fmla="*/ 0 w 10991850"/>
              <a:gd name="connsiteY3" fmla="*/ 4105275 h 4105275"/>
            </a:gdLst>
            <a:ahLst/>
            <a:cxnLst>
              <a:cxn ang="0">
                <a:pos x="connsiteX0" y="connsiteY0"/>
              </a:cxn>
              <a:cxn ang="0">
                <a:pos x="connsiteX1" y="connsiteY1"/>
              </a:cxn>
              <a:cxn ang="0">
                <a:pos x="connsiteX2" y="connsiteY2"/>
              </a:cxn>
              <a:cxn ang="0">
                <a:pos x="connsiteX3" y="connsiteY3"/>
              </a:cxn>
            </a:cxnLst>
            <a:rect l="l" t="t" r="r" b="b"/>
            <a:pathLst>
              <a:path w="10991850" h="4105275">
                <a:moveTo>
                  <a:pt x="0" y="0"/>
                </a:moveTo>
                <a:lnTo>
                  <a:pt x="10991850" y="0"/>
                </a:lnTo>
                <a:lnTo>
                  <a:pt x="10991850" y="4105275"/>
                </a:lnTo>
                <a:lnTo>
                  <a:pt x="0" y="4105275"/>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818219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5CF31A1-4E78-4F57-95B7-D6FE878A108D}"/>
              </a:ext>
            </a:extLst>
          </p:cNvPr>
          <p:cNvSpPr>
            <a:spLocks noGrp="1"/>
          </p:cNvSpPr>
          <p:nvPr>
            <p:ph type="pic" sz="quarter" idx="10"/>
          </p:nvPr>
        </p:nvSpPr>
        <p:spPr>
          <a:xfrm>
            <a:off x="6496050" y="-1"/>
            <a:ext cx="4857750" cy="5553076"/>
          </a:xfrm>
          <a:custGeom>
            <a:avLst/>
            <a:gdLst>
              <a:gd name="connsiteX0" fmla="*/ 0 w 4857750"/>
              <a:gd name="connsiteY0" fmla="*/ 0 h 5553076"/>
              <a:gd name="connsiteX1" fmla="*/ 4857750 w 4857750"/>
              <a:gd name="connsiteY1" fmla="*/ 0 h 5553076"/>
              <a:gd name="connsiteX2" fmla="*/ 4857750 w 4857750"/>
              <a:gd name="connsiteY2" fmla="*/ 5553076 h 5553076"/>
              <a:gd name="connsiteX3" fmla="*/ 0 w 4857750"/>
              <a:gd name="connsiteY3" fmla="*/ 5553076 h 5553076"/>
            </a:gdLst>
            <a:ahLst/>
            <a:cxnLst>
              <a:cxn ang="0">
                <a:pos x="connsiteX0" y="connsiteY0"/>
              </a:cxn>
              <a:cxn ang="0">
                <a:pos x="connsiteX1" y="connsiteY1"/>
              </a:cxn>
              <a:cxn ang="0">
                <a:pos x="connsiteX2" y="connsiteY2"/>
              </a:cxn>
              <a:cxn ang="0">
                <a:pos x="connsiteX3" y="connsiteY3"/>
              </a:cxn>
            </a:cxnLst>
            <a:rect l="l" t="t" r="r" b="b"/>
            <a:pathLst>
              <a:path w="4857750" h="5553076">
                <a:moveTo>
                  <a:pt x="0" y="0"/>
                </a:moveTo>
                <a:lnTo>
                  <a:pt x="4857750" y="0"/>
                </a:lnTo>
                <a:lnTo>
                  <a:pt x="4857750" y="5553076"/>
                </a:lnTo>
                <a:lnTo>
                  <a:pt x="0" y="5553076"/>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4175004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DC158D-6D67-4D5C-B64B-03869109C556}"/>
              </a:ext>
            </a:extLst>
          </p:cNvPr>
          <p:cNvSpPr>
            <a:spLocks noGrp="1"/>
          </p:cNvSpPr>
          <p:nvPr>
            <p:ph type="pic" sz="quarter" idx="11"/>
          </p:nvPr>
        </p:nvSpPr>
        <p:spPr>
          <a:xfrm>
            <a:off x="838201" y="-1"/>
            <a:ext cx="4857750" cy="5553076"/>
          </a:xfrm>
          <a:custGeom>
            <a:avLst/>
            <a:gdLst>
              <a:gd name="connsiteX0" fmla="*/ 0 w 4857750"/>
              <a:gd name="connsiteY0" fmla="*/ 0 h 5553076"/>
              <a:gd name="connsiteX1" fmla="*/ 4857750 w 4857750"/>
              <a:gd name="connsiteY1" fmla="*/ 0 h 5553076"/>
              <a:gd name="connsiteX2" fmla="*/ 4857750 w 4857750"/>
              <a:gd name="connsiteY2" fmla="*/ 5553076 h 5553076"/>
              <a:gd name="connsiteX3" fmla="*/ 0 w 4857750"/>
              <a:gd name="connsiteY3" fmla="*/ 5553076 h 5553076"/>
            </a:gdLst>
            <a:ahLst/>
            <a:cxnLst>
              <a:cxn ang="0">
                <a:pos x="connsiteX0" y="connsiteY0"/>
              </a:cxn>
              <a:cxn ang="0">
                <a:pos x="connsiteX1" y="connsiteY1"/>
              </a:cxn>
              <a:cxn ang="0">
                <a:pos x="connsiteX2" y="connsiteY2"/>
              </a:cxn>
              <a:cxn ang="0">
                <a:pos x="connsiteX3" y="connsiteY3"/>
              </a:cxn>
            </a:cxnLst>
            <a:rect l="l" t="t" r="r" b="b"/>
            <a:pathLst>
              <a:path w="4857750" h="5553076">
                <a:moveTo>
                  <a:pt x="0" y="0"/>
                </a:moveTo>
                <a:lnTo>
                  <a:pt x="4857750" y="0"/>
                </a:lnTo>
                <a:lnTo>
                  <a:pt x="4857750" y="5553076"/>
                </a:lnTo>
                <a:lnTo>
                  <a:pt x="0" y="5553076"/>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4067061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8_Title Slide">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EC4483C-DFFB-54F3-A9EA-DD57145B3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8E8260-CFF4-3A45-93C7-EA79C7AFE6FE}"/>
              </a:ext>
            </a:extLst>
          </p:cNvPr>
          <p:cNvSpPr>
            <a:spLocks noGrp="1"/>
          </p:cNvSpPr>
          <p:nvPr>
            <p:ph type="title"/>
          </p:nvPr>
        </p:nvSpPr>
        <p:spPr>
          <a:xfrm>
            <a:off x="5087056" y="4776348"/>
            <a:ext cx="5580992" cy="1650125"/>
          </a:xfrm>
        </p:spPr>
        <p:txBody>
          <a:bodyPr/>
          <a:lstStyle>
            <a:lvl1pPr algn="l">
              <a:defRPr>
                <a:solidFill>
                  <a:srgbClr val="F4EDE3"/>
                </a:solidFill>
              </a:defRPr>
            </a:lvl1pPr>
          </a:lstStyle>
          <a:p>
            <a:r>
              <a:rPr lang="en-US" dirty="0"/>
              <a:t>Click to edit Master title style</a:t>
            </a:r>
          </a:p>
        </p:txBody>
      </p:sp>
    </p:spTree>
    <p:extLst>
      <p:ext uri="{BB962C8B-B14F-4D97-AF65-F5344CB8AC3E}">
        <p14:creationId xmlns:p14="http://schemas.microsoft.com/office/powerpoint/2010/main" val="3033451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73836E-A040-476F-AA1F-2505EF6BF054}"/>
              </a:ext>
            </a:extLst>
          </p:cNvPr>
          <p:cNvSpPr>
            <a:spLocks noGrp="1"/>
          </p:cNvSpPr>
          <p:nvPr>
            <p:ph type="pic" sz="quarter" idx="11"/>
          </p:nvPr>
        </p:nvSpPr>
        <p:spPr>
          <a:xfrm>
            <a:off x="4514851" y="1247775"/>
            <a:ext cx="7677150" cy="4362450"/>
          </a:xfrm>
          <a:custGeom>
            <a:avLst/>
            <a:gdLst>
              <a:gd name="connsiteX0" fmla="*/ 0 w 7677150"/>
              <a:gd name="connsiteY0" fmla="*/ 0 h 4362450"/>
              <a:gd name="connsiteX1" fmla="*/ 7677150 w 7677150"/>
              <a:gd name="connsiteY1" fmla="*/ 0 h 4362450"/>
              <a:gd name="connsiteX2" fmla="*/ 7677150 w 7677150"/>
              <a:gd name="connsiteY2" fmla="*/ 4362450 h 4362450"/>
              <a:gd name="connsiteX3" fmla="*/ 0 w 7677150"/>
              <a:gd name="connsiteY3" fmla="*/ 4362450 h 4362450"/>
            </a:gdLst>
            <a:ahLst/>
            <a:cxnLst>
              <a:cxn ang="0">
                <a:pos x="connsiteX0" y="connsiteY0"/>
              </a:cxn>
              <a:cxn ang="0">
                <a:pos x="connsiteX1" y="connsiteY1"/>
              </a:cxn>
              <a:cxn ang="0">
                <a:pos x="connsiteX2" y="connsiteY2"/>
              </a:cxn>
              <a:cxn ang="0">
                <a:pos x="connsiteX3" y="connsiteY3"/>
              </a:cxn>
            </a:cxnLst>
            <a:rect l="l" t="t" r="r" b="b"/>
            <a:pathLst>
              <a:path w="7677150" h="4362450">
                <a:moveTo>
                  <a:pt x="0" y="0"/>
                </a:moveTo>
                <a:lnTo>
                  <a:pt x="7677150" y="0"/>
                </a:lnTo>
                <a:lnTo>
                  <a:pt x="7677150" y="4362450"/>
                </a:lnTo>
                <a:lnTo>
                  <a:pt x="0" y="436245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4247490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73836E-A040-476F-AA1F-2505EF6BF054}"/>
              </a:ext>
            </a:extLst>
          </p:cNvPr>
          <p:cNvSpPr>
            <a:spLocks noGrp="1"/>
          </p:cNvSpPr>
          <p:nvPr>
            <p:ph type="pic" sz="quarter" idx="11"/>
          </p:nvPr>
        </p:nvSpPr>
        <p:spPr>
          <a:xfrm>
            <a:off x="0" y="1247775"/>
            <a:ext cx="7677150" cy="4362450"/>
          </a:xfrm>
          <a:custGeom>
            <a:avLst/>
            <a:gdLst>
              <a:gd name="connsiteX0" fmla="*/ 0 w 7677150"/>
              <a:gd name="connsiteY0" fmla="*/ 0 h 4362450"/>
              <a:gd name="connsiteX1" fmla="*/ 7677150 w 7677150"/>
              <a:gd name="connsiteY1" fmla="*/ 0 h 4362450"/>
              <a:gd name="connsiteX2" fmla="*/ 7677150 w 7677150"/>
              <a:gd name="connsiteY2" fmla="*/ 4362450 h 4362450"/>
              <a:gd name="connsiteX3" fmla="*/ 0 w 7677150"/>
              <a:gd name="connsiteY3" fmla="*/ 4362450 h 4362450"/>
            </a:gdLst>
            <a:ahLst/>
            <a:cxnLst>
              <a:cxn ang="0">
                <a:pos x="connsiteX0" y="connsiteY0"/>
              </a:cxn>
              <a:cxn ang="0">
                <a:pos x="connsiteX1" y="connsiteY1"/>
              </a:cxn>
              <a:cxn ang="0">
                <a:pos x="connsiteX2" y="connsiteY2"/>
              </a:cxn>
              <a:cxn ang="0">
                <a:pos x="connsiteX3" y="connsiteY3"/>
              </a:cxn>
            </a:cxnLst>
            <a:rect l="l" t="t" r="r" b="b"/>
            <a:pathLst>
              <a:path w="7677150" h="4362450">
                <a:moveTo>
                  <a:pt x="0" y="0"/>
                </a:moveTo>
                <a:lnTo>
                  <a:pt x="7677150" y="0"/>
                </a:lnTo>
                <a:lnTo>
                  <a:pt x="7677150" y="4362450"/>
                </a:lnTo>
                <a:lnTo>
                  <a:pt x="0" y="436245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4062176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AFBAFB-BCCE-479B-B8DB-88B3A048733A}"/>
              </a:ext>
            </a:extLst>
          </p:cNvPr>
          <p:cNvSpPr>
            <a:spLocks noGrp="1"/>
          </p:cNvSpPr>
          <p:nvPr>
            <p:ph type="pic" sz="quarter" idx="11"/>
          </p:nvPr>
        </p:nvSpPr>
        <p:spPr>
          <a:xfrm>
            <a:off x="2" y="774699"/>
            <a:ext cx="12191999" cy="5308602"/>
          </a:xfrm>
          <a:custGeom>
            <a:avLst/>
            <a:gdLst>
              <a:gd name="connsiteX0" fmla="*/ 0 w 12191999"/>
              <a:gd name="connsiteY0" fmla="*/ 0 h 5308602"/>
              <a:gd name="connsiteX1" fmla="*/ 12191999 w 12191999"/>
              <a:gd name="connsiteY1" fmla="*/ 0 h 5308602"/>
              <a:gd name="connsiteX2" fmla="*/ 12191999 w 12191999"/>
              <a:gd name="connsiteY2" fmla="*/ 5308602 h 5308602"/>
              <a:gd name="connsiteX3" fmla="*/ 0 w 12191999"/>
              <a:gd name="connsiteY3" fmla="*/ 5308602 h 5308602"/>
            </a:gdLst>
            <a:ahLst/>
            <a:cxnLst>
              <a:cxn ang="0">
                <a:pos x="connsiteX0" y="connsiteY0"/>
              </a:cxn>
              <a:cxn ang="0">
                <a:pos x="connsiteX1" y="connsiteY1"/>
              </a:cxn>
              <a:cxn ang="0">
                <a:pos x="connsiteX2" y="connsiteY2"/>
              </a:cxn>
              <a:cxn ang="0">
                <a:pos x="connsiteX3" y="connsiteY3"/>
              </a:cxn>
            </a:cxnLst>
            <a:rect l="l" t="t" r="r" b="b"/>
            <a:pathLst>
              <a:path w="12191999" h="5308602">
                <a:moveTo>
                  <a:pt x="0" y="0"/>
                </a:moveTo>
                <a:lnTo>
                  <a:pt x="12191999" y="0"/>
                </a:lnTo>
                <a:lnTo>
                  <a:pt x="12191999" y="5308602"/>
                </a:lnTo>
                <a:lnTo>
                  <a:pt x="0" y="5308602"/>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192449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6C2920-10F6-4C79-9F14-18CFF4693E0C}"/>
              </a:ext>
            </a:extLst>
          </p:cNvPr>
          <p:cNvSpPr>
            <a:spLocks noGrp="1"/>
          </p:cNvSpPr>
          <p:nvPr>
            <p:ph type="pic" sz="quarter" idx="11"/>
          </p:nvPr>
        </p:nvSpPr>
        <p:spPr>
          <a:xfrm>
            <a:off x="6096000" y="1219200"/>
            <a:ext cx="4752975" cy="4419600"/>
          </a:xfrm>
          <a:custGeom>
            <a:avLst/>
            <a:gdLst>
              <a:gd name="connsiteX0" fmla="*/ 0 w 4752975"/>
              <a:gd name="connsiteY0" fmla="*/ 0 h 4419600"/>
              <a:gd name="connsiteX1" fmla="*/ 4752975 w 4752975"/>
              <a:gd name="connsiteY1" fmla="*/ 0 h 4419600"/>
              <a:gd name="connsiteX2" fmla="*/ 4752975 w 4752975"/>
              <a:gd name="connsiteY2" fmla="*/ 4419600 h 4419600"/>
              <a:gd name="connsiteX3" fmla="*/ 0 w 4752975"/>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4752975" h="4419600">
                <a:moveTo>
                  <a:pt x="0" y="0"/>
                </a:moveTo>
                <a:lnTo>
                  <a:pt x="4752975" y="0"/>
                </a:lnTo>
                <a:lnTo>
                  <a:pt x="4752975" y="4419600"/>
                </a:lnTo>
                <a:lnTo>
                  <a:pt x="0" y="44196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2594509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C69967-64CE-400A-9E34-DCBC625211AC}"/>
              </a:ext>
            </a:extLst>
          </p:cNvPr>
          <p:cNvSpPr>
            <a:spLocks noGrp="1"/>
          </p:cNvSpPr>
          <p:nvPr>
            <p:ph type="pic" sz="quarter" idx="12"/>
          </p:nvPr>
        </p:nvSpPr>
        <p:spPr>
          <a:xfrm>
            <a:off x="1343025" y="1219200"/>
            <a:ext cx="4752975" cy="4419600"/>
          </a:xfrm>
          <a:custGeom>
            <a:avLst/>
            <a:gdLst>
              <a:gd name="connsiteX0" fmla="*/ 0 w 4752975"/>
              <a:gd name="connsiteY0" fmla="*/ 0 h 4419600"/>
              <a:gd name="connsiteX1" fmla="*/ 4752975 w 4752975"/>
              <a:gd name="connsiteY1" fmla="*/ 0 h 4419600"/>
              <a:gd name="connsiteX2" fmla="*/ 4752975 w 4752975"/>
              <a:gd name="connsiteY2" fmla="*/ 4419600 h 4419600"/>
              <a:gd name="connsiteX3" fmla="*/ 0 w 4752975"/>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4752975" h="4419600">
                <a:moveTo>
                  <a:pt x="0" y="0"/>
                </a:moveTo>
                <a:lnTo>
                  <a:pt x="4752975" y="0"/>
                </a:lnTo>
                <a:lnTo>
                  <a:pt x="4752975" y="4419600"/>
                </a:lnTo>
                <a:lnTo>
                  <a:pt x="0" y="44196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3585858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0CB249-77C2-431A-9A1B-595F6FC1E8E0}"/>
              </a:ext>
            </a:extLst>
          </p:cNvPr>
          <p:cNvSpPr>
            <a:spLocks noGrp="1"/>
          </p:cNvSpPr>
          <p:nvPr>
            <p:ph type="pic" sz="quarter" idx="11"/>
          </p:nvPr>
        </p:nvSpPr>
        <p:spPr>
          <a:xfrm>
            <a:off x="1752600" y="704851"/>
            <a:ext cx="10439400" cy="5448300"/>
          </a:xfrm>
          <a:custGeom>
            <a:avLst/>
            <a:gdLst>
              <a:gd name="connsiteX0" fmla="*/ 0 w 10439400"/>
              <a:gd name="connsiteY0" fmla="*/ 0 h 5448300"/>
              <a:gd name="connsiteX1" fmla="*/ 10439400 w 10439400"/>
              <a:gd name="connsiteY1" fmla="*/ 0 h 5448300"/>
              <a:gd name="connsiteX2" fmla="*/ 10439400 w 10439400"/>
              <a:gd name="connsiteY2" fmla="*/ 5448300 h 5448300"/>
              <a:gd name="connsiteX3" fmla="*/ 0 w 10439400"/>
              <a:gd name="connsiteY3" fmla="*/ 5448300 h 5448300"/>
            </a:gdLst>
            <a:ahLst/>
            <a:cxnLst>
              <a:cxn ang="0">
                <a:pos x="connsiteX0" y="connsiteY0"/>
              </a:cxn>
              <a:cxn ang="0">
                <a:pos x="connsiteX1" y="connsiteY1"/>
              </a:cxn>
              <a:cxn ang="0">
                <a:pos x="connsiteX2" y="connsiteY2"/>
              </a:cxn>
              <a:cxn ang="0">
                <a:pos x="connsiteX3" y="connsiteY3"/>
              </a:cxn>
            </a:cxnLst>
            <a:rect l="l" t="t" r="r" b="b"/>
            <a:pathLst>
              <a:path w="10439400" h="5448300">
                <a:moveTo>
                  <a:pt x="0" y="0"/>
                </a:moveTo>
                <a:lnTo>
                  <a:pt x="10439400" y="0"/>
                </a:lnTo>
                <a:lnTo>
                  <a:pt x="10439400" y="5448300"/>
                </a:lnTo>
                <a:lnTo>
                  <a:pt x="0" y="54483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4195659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0CB249-77C2-431A-9A1B-595F6FC1E8E0}"/>
              </a:ext>
            </a:extLst>
          </p:cNvPr>
          <p:cNvSpPr>
            <a:spLocks noGrp="1"/>
          </p:cNvSpPr>
          <p:nvPr>
            <p:ph type="pic" sz="quarter" idx="11"/>
          </p:nvPr>
        </p:nvSpPr>
        <p:spPr>
          <a:xfrm>
            <a:off x="0" y="704851"/>
            <a:ext cx="10439400" cy="5448300"/>
          </a:xfrm>
          <a:custGeom>
            <a:avLst/>
            <a:gdLst>
              <a:gd name="connsiteX0" fmla="*/ 0 w 10439400"/>
              <a:gd name="connsiteY0" fmla="*/ 0 h 5448300"/>
              <a:gd name="connsiteX1" fmla="*/ 10439400 w 10439400"/>
              <a:gd name="connsiteY1" fmla="*/ 0 h 5448300"/>
              <a:gd name="connsiteX2" fmla="*/ 10439400 w 10439400"/>
              <a:gd name="connsiteY2" fmla="*/ 5448300 h 5448300"/>
              <a:gd name="connsiteX3" fmla="*/ 0 w 10439400"/>
              <a:gd name="connsiteY3" fmla="*/ 5448300 h 5448300"/>
            </a:gdLst>
            <a:ahLst/>
            <a:cxnLst>
              <a:cxn ang="0">
                <a:pos x="connsiteX0" y="connsiteY0"/>
              </a:cxn>
              <a:cxn ang="0">
                <a:pos x="connsiteX1" y="connsiteY1"/>
              </a:cxn>
              <a:cxn ang="0">
                <a:pos x="connsiteX2" y="connsiteY2"/>
              </a:cxn>
              <a:cxn ang="0">
                <a:pos x="connsiteX3" y="connsiteY3"/>
              </a:cxn>
            </a:cxnLst>
            <a:rect l="l" t="t" r="r" b="b"/>
            <a:pathLst>
              <a:path w="10439400" h="5448300">
                <a:moveTo>
                  <a:pt x="0" y="0"/>
                </a:moveTo>
                <a:lnTo>
                  <a:pt x="10439400" y="0"/>
                </a:lnTo>
                <a:lnTo>
                  <a:pt x="10439400" y="5448300"/>
                </a:lnTo>
                <a:lnTo>
                  <a:pt x="0" y="54483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584283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29D3D7-A786-4A0D-AC1F-66F43F67D38F}"/>
              </a:ext>
            </a:extLst>
          </p:cNvPr>
          <p:cNvSpPr>
            <a:spLocks noGrp="1"/>
          </p:cNvSpPr>
          <p:nvPr>
            <p:ph type="pic" sz="quarter" idx="10"/>
          </p:nvPr>
        </p:nvSpPr>
        <p:spPr>
          <a:xfrm>
            <a:off x="3641725" y="1878013"/>
            <a:ext cx="1779588" cy="2527300"/>
          </a:xfrm>
          <a:custGeom>
            <a:avLst/>
            <a:gdLst>
              <a:gd name="connsiteX0" fmla="*/ 0 w 1436688"/>
              <a:gd name="connsiteY0" fmla="*/ 0 h 2178050"/>
              <a:gd name="connsiteX1" fmla="*/ 1436688 w 1436688"/>
              <a:gd name="connsiteY1" fmla="*/ 0 h 2178050"/>
              <a:gd name="connsiteX2" fmla="*/ 1436688 w 1436688"/>
              <a:gd name="connsiteY2" fmla="*/ 2178050 h 2178050"/>
              <a:gd name="connsiteX3" fmla="*/ 0 w 1436688"/>
              <a:gd name="connsiteY3" fmla="*/ 2178050 h 2178050"/>
              <a:gd name="connsiteX4" fmla="*/ 0 w 1436688"/>
              <a:gd name="connsiteY4" fmla="*/ 0 h 2178050"/>
              <a:gd name="connsiteX0" fmla="*/ 0 w 1646238"/>
              <a:gd name="connsiteY0" fmla="*/ 0 h 2241550"/>
              <a:gd name="connsiteX1" fmla="*/ 1646238 w 1646238"/>
              <a:gd name="connsiteY1" fmla="*/ 63500 h 2241550"/>
              <a:gd name="connsiteX2" fmla="*/ 1646238 w 1646238"/>
              <a:gd name="connsiteY2" fmla="*/ 2241550 h 2241550"/>
              <a:gd name="connsiteX3" fmla="*/ 209550 w 1646238"/>
              <a:gd name="connsiteY3" fmla="*/ 2241550 h 2241550"/>
              <a:gd name="connsiteX4" fmla="*/ 0 w 1646238"/>
              <a:gd name="connsiteY4" fmla="*/ 0 h 2241550"/>
              <a:gd name="connsiteX0" fmla="*/ 0 w 1646238"/>
              <a:gd name="connsiteY0" fmla="*/ 0 h 2495550"/>
              <a:gd name="connsiteX1" fmla="*/ 1646238 w 1646238"/>
              <a:gd name="connsiteY1" fmla="*/ 63500 h 2495550"/>
              <a:gd name="connsiteX2" fmla="*/ 1646238 w 1646238"/>
              <a:gd name="connsiteY2" fmla="*/ 2241550 h 2495550"/>
              <a:gd name="connsiteX3" fmla="*/ 387350 w 1646238"/>
              <a:gd name="connsiteY3" fmla="*/ 2495550 h 2495550"/>
              <a:gd name="connsiteX4" fmla="*/ 0 w 1646238"/>
              <a:gd name="connsiteY4" fmla="*/ 0 h 2495550"/>
              <a:gd name="connsiteX0" fmla="*/ 0 w 1779588"/>
              <a:gd name="connsiteY0" fmla="*/ 0 h 2495550"/>
              <a:gd name="connsiteX1" fmla="*/ 1646238 w 1779588"/>
              <a:gd name="connsiteY1" fmla="*/ 63500 h 2495550"/>
              <a:gd name="connsiteX2" fmla="*/ 1779588 w 1779588"/>
              <a:gd name="connsiteY2" fmla="*/ 2324100 h 2495550"/>
              <a:gd name="connsiteX3" fmla="*/ 387350 w 1779588"/>
              <a:gd name="connsiteY3" fmla="*/ 2495550 h 2495550"/>
              <a:gd name="connsiteX4" fmla="*/ 0 w 1779588"/>
              <a:gd name="connsiteY4" fmla="*/ 0 h 2495550"/>
              <a:gd name="connsiteX0" fmla="*/ 0 w 1779588"/>
              <a:gd name="connsiteY0" fmla="*/ 31750 h 2527300"/>
              <a:gd name="connsiteX1" fmla="*/ 1398588 w 1779588"/>
              <a:gd name="connsiteY1" fmla="*/ 0 h 2527300"/>
              <a:gd name="connsiteX2" fmla="*/ 1779588 w 1779588"/>
              <a:gd name="connsiteY2" fmla="*/ 2355850 h 2527300"/>
              <a:gd name="connsiteX3" fmla="*/ 387350 w 1779588"/>
              <a:gd name="connsiteY3" fmla="*/ 2527300 h 2527300"/>
              <a:gd name="connsiteX4" fmla="*/ 0 w 1779588"/>
              <a:gd name="connsiteY4" fmla="*/ 31750 h 252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88" h="2527300">
                <a:moveTo>
                  <a:pt x="0" y="31750"/>
                </a:moveTo>
                <a:lnTo>
                  <a:pt x="1398588" y="0"/>
                </a:lnTo>
                <a:lnTo>
                  <a:pt x="1779588" y="2355850"/>
                </a:lnTo>
                <a:lnTo>
                  <a:pt x="387350" y="2527300"/>
                </a:lnTo>
                <a:lnTo>
                  <a:pt x="0" y="31750"/>
                </a:lnTo>
                <a:close/>
              </a:path>
            </a:pathLst>
          </a:cu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478983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E40C8B2-A8F7-4B9C-9B21-8DF273E2B2C5}"/>
              </a:ext>
            </a:extLst>
          </p:cNvPr>
          <p:cNvSpPr>
            <a:spLocks noGrp="1"/>
          </p:cNvSpPr>
          <p:nvPr>
            <p:ph type="pic" sz="quarter" idx="10" hasCustomPrompt="1"/>
          </p:nvPr>
        </p:nvSpPr>
        <p:spPr>
          <a:xfrm>
            <a:off x="7160456" y="1659988"/>
            <a:ext cx="5162842" cy="3263704"/>
          </a:xfrm>
          <a:prstGeom prst="rect">
            <a:avLst/>
          </a:prstGeom>
          <a:pattFill prst="pct25">
            <a:fgClr>
              <a:schemeClr val="accent1"/>
            </a:fgClr>
            <a:bgClr>
              <a:schemeClr val="bg1"/>
            </a:bgClr>
          </a:pattFill>
        </p:spPr>
        <p:txBody>
          <a:bodyPr/>
          <a:lstStyle>
            <a:lvl1pPr>
              <a:defRPr/>
            </a:lvl1pPr>
          </a:lstStyle>
          <a:p>
            <a:r>
              <a:rPr lang="en-US" dirty="0"/>
              <a:t>Insert Image</a:t>
            </a:r>
          </a:p>
        </p:txBody>
      </p:sp>
    </p:spTree>
    <p:extLst>
      <p:ext uri="{BB962C8B-B14F-4D97-AF65-F5344CB8AC3E}">
        <p14:creationId xmlns:p14="http://schemas.microsoft.com/office/powerpoint/2010/main" val="278700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270F8D-F157-434B-79F7-6486B51C4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96" y="-12606"/>
            <a:ext cx="12245396" cy="6858000"/>
          </a:xfrm>
          <a:prstGeom prst="rect">
            <a:avLst/>
          </a:prstGeom>
        </p:spPr>
      </p:pic>
      <p:sp>
        <p:nvSpPr>
          <p:cNvPr id="4" name="Title 3">
            <a:extLst>
              <a:ext uri="{FF2B5EF4-FFF2-40B4-BE49-F238E27FC236}">
                <a16:creationId xmlns:a16="http://schemas.microsoft.com/office/drawing/2014/main" id="{9D6C7F4F-BFFD-4544-8456-F1C2DDE5EA5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1A0224A8-4AAA-2E4E-B2CC-DD71CACD71F3}"/>
              </a:ext>
            </a:extLst>
          </p:cNvPr>
          <p:cNvSpPr>
            <a:spLocks noGrp="1"/>
          </p:cNvSpPr>
          <p:nvPr>
            <p:ph type="body" sz="quarter" idx="10"/>
          </p:nvPr>
        </p:nvSpPr>
        <p:spPr>
          <a:xfrm>
            <a:off x="838200" y="1870075"/>
            <a:ext cx="10607675" cy="4278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2022DEC-8E58-1E43-B887-EE54E197C0AF}"/>
              </a:ext>
            </a:extLst>
          </p:cNvPr>
          <p:cNvSpPr/>
          <p:nvPr userDrawn="1"/>
        </p:nvSpPr>
        <p:spPr>
          <a:xfrm>
            <a:off x="11666892" y="6284640"/>
            <a:ext cx="525108" cy="283669"/>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D7C183A2-D951-7A4B-8A6D-CEFC8D4F7B74}"/>
              </a:ext>
            </a:extLst>
          </p:cNvPr>
          <p:cNvSpPr txBox="1"/>
          <p:nvPr userDrawn="1"/>
        </p:nvSpPr>
        <p:spPr>
          <a:xfrm>
            <a:off x="11666892" y="6303363"/>
            <a:ext cx="412292" cy="246221"/>
          </a:xfrm>
          <a:prstGeom prst="rect">
            <a:avLst/>
          </a:prstGeom>
          <a:noFill/>
        </p:spPr>
        <p:txBody>
          <a:bodyPr wrap="none" rtlCol="0">
            <a:spAutoFit/>
          </a:bodyPr>
          <a:lstStyle/>
          <a:p>
            <a:fld id="{00D8AA79-A4E8-4915-8E27-AA6A4D2853ED}" type="slidenum">
              <a:rPr lang="en-ID" sz="1000" smtClean="0">
                <a:solidFill>
                  <a:schemeClr val="bg1"/>
                </a:solidFill>
                <a:latin typeface="+mj-lt"/>
              </a:rPr>
              <a:pPr/>
              <a:t>‹#›</a:t>
            </a:fld>
            <a:endParaRPr lang="en-ID" sz="1000" dirty="0">
              <a:solidFill>
                <a:schemeClr val="bg1"/>
              </a:solidFill>
              <a:latin typeface="+mj-lt"/>
            </a:endParaRPr>
          </a:p>
        </p:txBody>
      </p:sp>
    </p:spTree>
    <p:extLst>
      <p:ext uri="{BB962C8B-B14F-4D97-AF65-F5344CB8AC3E}">
        <p14:creationId xmlns:p14="http://schemas.microsoft.com/office/powerpoint/2010/main" val="2005539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F2A3164-2025-EF48-8A65-61A7919D436E}"/>
              </a:ext>
            </a:extLst>
          </p:cNvPr>
          <p:cNvSpPr>
            <a:spLocks noGrp="1"/>
          </p:cNvSpPr>
          <p:nvPr>
            <p:ph type="pic" sz="quarter" idx="10"/>
          </p:nvPr>
        </p:nvSpPr>
        <p:spPr>
          <a:xfrm>
            <a:off x="600076" y="346842"/>
            <a:ext cx="10991850" cy="5602014"/>
          </a:xfrm>
          <a:custGeom>
            <a:avLst/>
            <a:gdLst>
              <a:gd name="connsiteX0" fmla="*/ 0 w 10991850"/>
              <a:gd name="connsiteY0" fmla="*/ 0 h 4105275"/>
              <a:gd name="connsiteX1" fmla="*/ 10991850 w 10991850"/>
              <a:gd name="connsiteY1" fmla="*/ 0 h 4105275"/>
              <a:gd name="connsiteX2" fmla="*/ 10991850 w 10991850"/>
              <a:gd name="connsiteY2" fmla="*/ 4105275 h 4105275"/>
              <a:gd name="connsiteX3" fmla="*/ 0 w 10991850"/>
              <a:gd name="connsiteY3" fmla="*/ 4105275 h 4105275"/>
            </a:gdLst>
            <a:ahLst/>
            <a:cxnLst>
              <a:cxn ang="0">
                <a:pos x="connsiteX0" y="connsiteY0"/>
              </a:cxn>
              <a:cxn ang="0">
                <a:pos x="connsiteX1" y="connsiteY1"/>
              </a:cxn>
              <a:cxn ang="0">
                <a:pos x="connsiteX2" y="connsiteY2"/>
              </a:cxn>
              <a:cxn ang="0">
                <a:pos x="connsiteX3" y="connsiteY3"/>
              </a:cxn>
            </a:cxnLst>
            <a:rect l="l" t="t" r="r" b="b"/>
            <a:pathLst>
              <a:path w="10991850" h="4105275">
                <a:moveTo>
                  <a:pt x="0" y="0"/>
                </a:moveTo>
                <a:lnTo>
                  <a:pt x="10991850" y="0"/>
                </a:lnTo>
                <a:lnTo>
                  <a:pt x="10991850" y="4105275"/>
                </a:lnTo>
                <a:lnTo>
                  <a:pt x="0" y="4105275"/>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98661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F2FF4A-3D27-4E65-9FB5-981E9D2A9841}"/>
              </a:ext>
            </a:extLst>
          </p:cNvPr>
          <p:cNvSpPr>
            <a:spLocks noGrp="1"/>
          </p:cNvSpPr>
          <p:nvPr>
            <p:ph type="pic" sz="quarter" idx="10"/>
          </p:nvPr>
        </p:nvSpPr>
        <p:spPr>
          <a:xfrm>
            <a:off x="600076" y="561976"/>
            <a:ext cx="10991850" cy="4105275"/>
          </a:xfrm>
          <a:custGeom>
            <a:avLst/>
            <a:gdLst>
              <a:gd name="connsiteX0" fmla="*/ 0 w 10991850"/>
              <a:gd name="connsiteY0" fmla="*/ 0 h 4105275"/>
              <a:gd name="connsiteX1" fmla="*/ 10991850 w 10991850"/>
              <a:gd name="connsiteY1" fmla="*/ 0 h 4105275"/>
              <a:gd name="connsiteX2" fmla="*/ 10991850 w 10991850"/>
              <a:gd name="connsiteY2" fmla="*/ 4105275 h 4105275"/>
              <a:gd name="connsiteX3" fmla="*/ 0 w 10991850"/>
              <a:gd name="connsiteY3" fmla="*/ 4105275 h 4105275"/>
            </a:gdLst>
            <a:ahLst/>
            <a:cxnLst>
              <a:cxn ang="0">
                <a:pos x="connsiteX0" y="connsiteY0"/>
              </a:cxn>
              <a:cxn ang="0">
                <a:pos x="connsiteX1" y="connsiteY1"/>
              </a:cxn>
              <a:cxn ang="0">
                <a:pos x="connsiteX2" y="connsiteY2"/>
              </a:cxn>
              <a:cxn ang="0">
                <a:pos x="connsiteX3" y="connsiteY3"/>
              </a:cxn>
            </a:cxnLst>
            <a:rect l="l" t="t" r="r" b="b"/>
            <a:pathLst>
              <a:path w="10991850" h="4105275">
                <a:moveTo>
                  <a:pt x="0" y="0"/>
                </a:moveTo>
                <a:lnTo>
                  <a:pt x="10991850" y="0"/>
                </a:lnTo>
                <a:lnTo>
                  <a:pt x="10991850" y="4105275"/>
                </a:lnTo>
                <a:lnTo>
                  <a:pt x="0" y="4105275"/>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853003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5CF31A1-4E78-4F57-95B7-D6FE878A108D}"/>
              </a:ext>
            </a:extLst>
          </p:cNvPr>
          <p:cNvSpPr>
            <a:spLocks noGrp="1"/>
          </p:cNvSpPr>
          <p:nvPr>
            <p:ph type="pic" sz="quarter" idx="10"/>
          </p:nvPr>
        </p:nvSpPr>
        <p:spPr>
          <a:xfrm>
            <a:off x="6496050" y="-1"/>
            <a:ext cx="4857750" cy="5553076"/>
          </a:xfrm>
          <a:custGeom>
            <a:avLst/>
            <a:gdLst>
              <a:gd name="connsiteX0" fmla="*/ 0 w 4857750"/>
              <a:gd name="connsiteY0" fmla="*/ 0 h 5553076"/>
              <a:gd name="connsiteX1" fmla="*/ 4857750 w 4857750"/>
              <a:gd name="connsiteY1" fmla="*/ 0 h 5553076"/>
              <a:gd name="connsiteX2" fmla="*/ 4857750 w 4857750"/>
              <a:gd name="connsiteY2" fmla="*/ 5553076 h 5553076"/>
              <a:gd name="connsiteX3" fmla="*/ 0 w 4857750"/>
              <a:gd name="connsiteY3" fmla="*/ 5553076 h 5553076"/>
            </a:gdLst>
            <a:ahLst/>
            <a:cxnLst>
              <a:cxn ang="0">
                <a:pos x="connsiteX0" y="connsiteY0"/>
              </a:cxn>
              <a:cxn ang="0">
                <a:pos x="connsiteX1" y="connsiteY1"/>
              </a:cxn>
              <a:cxn ang="0">
                <a:pos x="connsiteX2" y="connsiteY2"/>
              </a:cxn>
              <a:cxn ang="0">
                <a:pos x="connsiteX3" y="connsiteY3"/>
              </a:cxn>
            </a:cxnLst>
            <a:rect l="l" t="t" r="r" b="b"/>
            <a:pathLst>
              <a:path w="4857750" h="5553076">
                <a:moveTo>
                  <a:pt x="0" y="0"/>
                </a:moveTo>
                <a:lnTo>
                  <a:pt x="4857750" y="0"/>
                </a:lnTo>
                <a:lnTo>
                  <a:pt x="4857750" y="5553076"/>
                </a:lnTo>
                <a:lnTo>
                  <a:pt x="0" y="5553076"/>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259601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DC158D-6D67-4D5C-B64B-03869109C556}"/>
              </a:ext>
            </a:extLst>
          </p:cNvPr>
          <p:cNvSpPr>
            <a:spLocks noGrp="1"/>
          </p:cNvSpPr>
          <p:nvPr>
            <p:ph type="pic" sz="quarter" idx="11"/>
          </p:nvPr>
        </p:nvSpPr>
        <p:spPr>
          <a:xfrm>
            <a:off x="838201" y="-1"/>
            <a:ext cx="4857750" cy="5553076"/>
          </a:xfrm>
          <a:custGeom>
            <a:avLst/>
            <a:gdLst>
              <a:gd name="connsiteX0" fmla="*/ 0 w 4857750"/>
              <a:gd name="connsiteY0" fmla="*/ 0 h 5553076"/>
              <a:gd name="connsiteX1" fmla="*/ 4857750 w 4857750"/>
              <a:gd name="connsiteY1" fmla="*/ 0 h 5553076"/>
              <a:gd name="connsiteX2" fmla="*/ 4857750 w 4857750"/>
              <a:gd name="connsiteY2" fmla="*/ 5553076 h 5553076"/>
              <a:gd name="connsiteX3" fmla="*/ 0 w 4857750"/>
              <a:gd name="connsiteY3" fmla="*/ 5553076 h 5553076"/>
            </a:gdLst>
            <a:ahLst/>
            <a:cxnLst>
              <a:cxn ang="0">
                <a:pos x="connsiteX0" y="connsiteY0"/>
              </a:cxn>
              <a:cxn ang="0">
                <a:pos x="connsiteX1" y="connsiteY1"/>
              </a:cxn>
              <a:cxn ang="0">
                <a:pos x="connsiteX2" y="connsiteY2"/>
              </a:cxn>
              <a:cxn ang="0">
                <a:pos x="connsiteX3" y="connsiteY3"/>
              </a:cxn>
            </a:cxnLst>
            <a:rect l="l" t="t" r="r" b="b"/>
            <a:pathLst>
              <a:path w="4857750" h="5553076">
                <a:moveTo>
                  <a:pt x="0" y="0"/>
                </a:moveTo>
                <a:lnTo>
                  <a:pt x="4857750" y="0"/>
                </a:lnTo>
                <a:lnTo>
                  <a:pt x="4857750" y="5553076"/>
                </a:lnTo>
                <a:lnTo>
                  <a:pt x="0" y="5553076"/>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2343036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7.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DE3"/>
        </a:solidFill>
        <a:effectLst/>
      </p:bgPr>
    </p:bg>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BCFF7A24-32D3-4EB6-71C6-2C5C1CEB7A1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68F1AF9-463E-4C04-9139-38E125473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C10392C0-E1F9-4EA6-A381-37A27F7D1C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9" name="Rectangle 8">
            <a:extLst>
              <a:ext uri="{FF2B5EF4-FFF2-40B4-BE49-F238E27FC236}">
                <a16:creationId xmlns:a16="http://schemas.microsoft.com/office/drawing/2014/main" id="{99F8E036-A283-48F9-8456-2FFD4C168234}"/>
              </a:ext>
            </a:extLst>
          </p:cNvPr>
          <p:cNvSpPr/>
          <p:nvPr userDrawn="1"/>
        </p:nvSpPr>
        <p:spPr>
          <a:xfrm>
            <a:off x="11666892" y="6284640"/>
            <a:ext cx="525108" cy="283669"/>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97EC90F1-ECA1-4F35-A48F-D9B2E499B519}"/>
              </a:ext>
            </a:extLst>
          </p:cNvPr>
          <p:cNvSpPr txBox="1"/>
          <p:nvPr userDrawn="1"/>
        </p:nvSpPr>
        <p:spPr>
          <a:xfrm>
            <a:off x="11666892" y="6303363"/>
            <a:ext cx="412292" cy="246221"/>
          </a:xfrm>
          <a:prstGeom prst="rect">
            <a:avLst/>
          </a:prstGeom>
          <a:noFill/>
        </p:spPr>
        <p:txBody>
          <a:bodyPr wrap="none" rtlCol="0">
            <a:spAutoFit/>
          </a:bodyPr>
          <a:lstStyle/>
          <a:p>
            <a:fld id="{00D8AA79-A4E8-4915-8E27-AA6A4D2853ED}" type="slidenum">
              <a:rPr lang="en-ID" sz="1000" smtClean="0">
                <a:solidFill>
                  <a:schemeClr val="bg1"/>
                </a:solidFill>
                <a:latin typeface="+mj-lt"/>
              </a:rPr>
              <a:pPr/>
              <a:t>‹#›</a:t>
            </a:fld>
            <a:endParaRPr lang="en-ID" sz="1000" dirty="0">
              <a:solidFill>
                <a:schemeClr val="bg1"/>
              </a:solidFill>
              <a:latin typeface="+mj-lt"/>
            </a:endParaRPr>
          </a:p>
        </p:txBody>
      </p:sp>
    </p:spTree>
    <p:extLst>
      <p:ext uri="{BB962C8B-B14F-4D97-AF65-F5344CB8AC3E}">
        <p14:creationId xmlns:p14="http://schemas.microsoft.com/office/powerpoint/2010/main" val="30187527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705" r:id="rId19"/>
    <p:sldLayoutId id="2147483707" r:id="rId20"/>
    <p:sldLayoutId id="2147483708" r:id="rId21"/>
  </p:sldLayoutIdLst>
  <p:txStyles>
    <p:titleStyle>
      <a:lvl1pPr algn="l" defTabSz="914400" rtl="0" eaLnBrk="1" latinLnBrk="0" hangingPunct="1">
        <a:lnSpc>
          <a:spcPct val="90000"/>
        </a:lnSpc>
        <a:spcBef>
          <a:spcPct val="0"/>
        </a:spcBef>
        <a:buNone/>
        <a:defRPr sz="4400" b="0" i="0" kern="1200">
          <a:solidFill>
            <a:schemeClr val="tx1"/>
          </a:solidFill>
          <a:latin typeface="+mj-lt"/>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EDE3"/>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E5E84A7-A92A-DE73-9E7A-969600A67F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1"/>
            <a:ext cx="12192000" cy="6977705"/>
          </a:xfrm>
          <a:prstGeom prst="rect">
            <a:avLst/>
          </a:prstGeom>
        </p:spPr>
      </p:pic>
      <p:sp>
        <p:nvSpPr>
          <p:cNvPr id="2" name="Title Placeholder 1">
            <a:extLst>
              <a:ext uri="{FF2B5EF4-FFF2-40B4-BE49-F238E27FC236}">
                <a16:creationId xmlns:a16="http://schemas.microsoft.com/office/drawing/2014/main" id="{E68F1AF9-463E-4C04-9139-38E125473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C10392C0-E1F9-4EA6-A381-37A27F7D1C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9" name="Rectangle 8">
            <a:extLst>
              <a:ext uri="{FF2B5EF4-FFF2-40B4-BE49-F238E27FC236}">
                <a16:creationId xmlns:a16="http://schemas.microsoft.com/office/drawing/2014/main" id="{99F8E036-A283-48F9-8456-2FFD4C168234}"/>
              </a:ext>
            </a:extLst>
          </p:cNvPr>
          <p:cNvSpPr/>
          <p:nvPr userDrawn="1"/>
        </p:nvSpPr>
        <p:spPr>
          <a:xfrm>
            <a:off x="11666892" y="6284640"/>
            <a:ext cx="525108" cy="283669"/>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97EC90F1-ECA1-4F35-A48F-D9B2E499B519}"/>
              </a:ext>
            </a:extLst>
          </p:cNvPr>
          <p:cNvSpPr txBox="1"/>
          <p:nvPr userDrawn="1"/>
        </p:nvSpPr>
        <p:spPr>
          <a:xfrm>
            <a:off x="11666892" y="6303363"/>
            <a:ext cx="412292" cy="246221"/>
          </a:xfrm>
          <a:prstGeom prst="rect">
            <a:avLst/>
          </a:prstGeom>
          <a:noFill/>
        </p:spPr>
        <p:txBody>
          <a:bodyPr wrap="none" rtlCol="0">
            <a:spAutoFit/>
          </a:bodyPr>
          <a:lstStyle/>
          <a:p>
            <a:fld id="{00D8AA79-A4E8-4915-8E27-AA6A4D2853ED}" type="slidenum">
              <a:rPr lang="en-ID" sz="1000" smtClean="0">
                <a:solidFill>
                  <a:schemeClr val="bg1"/>
                </a:solidFill>
                <a:latin typeface="+mj-lt"/>
              </a:rPr>
              <a:pPr/>
              <a:t>‹#›</a:t>
            </a:fld>
            <a:endParaRPr lang="en-ID" sz="1000" dirty="0">
              <a:solidFill>
                <a:schemeClr val="bg1"/>
              </a:solidFill>
              <a:latin typeface="+mj-lt"/>
            </a:endParaRPr>
          </a:p>
        </p:txBody>
      </p:sp>
    </p:spTree>
    <p:extLst>
      <p:ext uri="{BB962C8B-B14F-4D97-AF65-F5344CB8AC3E}">
        <p14:creationId xmlns:p14="http://schemas.microsoft.com/office/powerpoint/2010/main" val="42497546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914400" rtl="0" eaLnBrk="1" latinLnBrk="0" hangingPunct="1">
        <a:lnSpc>
          <a:spcPct val="90000"/>
        </a:lnSpc>
        <a:spcBef>
          <a:spcPct val="0"/>
        </a:spcBef>
        <a:buNone/>
        <a:defRPr sz="4400" b="0" i="0" kern="1200">
          <a:solidFill>
            <a:schemeClr val="tx1"/>
          </a:solidFill>
          <a:latin typeface="+mj-lt"/>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4EDE3"/>
        </a:solid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7F79262C-DEBB-9545-ECAF-275C25F213E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68F1AF9-463E-4C04-9139-38E125473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C10392C0-E1F9-4EA6-A381-37A27F7D1C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9" name="Rectangle 8">
            <a:extLst>
              <a:ext uri="{FF2B5EF4-FFF2-40B4-BE49-F238E27FC236}">
                <a16:creationId xmlns:a16="http://schemas.microsoft.com/office/drawing/2014/main" id="{99F8E036-A283-48F9-8456-2FFD4C168234}"/>
              </a:ext>
            </a:extLst>
          </p:cNvPr>
          <p:cNvSpPr/>
          <p:nvPr userDrawn="1"/>
        </p:nvSpPr>
        <p:spPr>
          <a:xfrm>
            <a:off x="0" y="6338428"/>
            <a:ext cx="525108" cy="283669"/>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97EC90F1-ECA1-4F35-A48F-D9B2E499B519}"/>
              </a:ext>
            </a:extLst>
          </p:cNvPr>
          <p:cNvSpPr txBox="1"/>
          <p:nvPr userDrawn="1"/>
        </p:nvSpPr>
        <p:spPr>
          <a:xfrm>
            <a:off x="166606" y="6357151"/>
            <a:ext cx="412292" cy="246221"/>
          </a:xfrm>
          <a:prstGeom prst="rect">
            <a:avLst/>
          </a:prstGeom>
          <a:noFill/>
        </p:spPr>
        <p:txBody>
          <a:bodyPr wrap="square" rtlCol="0">
            <a:spAutoFit/>
          </a:bodyPr>
          <a:lstStyle/>
          <a:p>
            <a:fld id="{00D8AA79-A4E8-4915-8E27-AA6A4D2853ED}" type="slidenum">
              <a:rPr lang="en-ID" sz="1000" smtClean="0">
                <a:solidFill>
                  <a:schemeClr val="bg1"/>
                </a:solidFill>
                <a:latin typeface="+mj-lt"/>
              </a:rPr>
              <a:pPr/>
              <a:t>‹#›</a:t>
            </a:fld>
            <a:endParaRPr lang="en-ID" sz="1000" dirty="0">
              <a:solidFill>
                <a:schemeClr val="bg1"/>
              </a:solidFill>
              <a:latin typeface="+mj-lt"/>
            </a:endParaRPr>
          </a:p>
        </p:txBody>
      </p:sp>
    </p:spTree>
    <p:extLst>
      <p:ext uri="{BB962C8B-B14F-4D97-AF65-F5344CB8AC3E}">
        <p14:creationId xmlns:p14="http://schemas.microsoft.com/office/powerpoint/2010/main" val="14810253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txStyles>
    <p:titleStyle>
      <a:lvl1pPr algn="l" defTabSz="914400" rtl="0" eaLnBrk="1" latinLnBrk="0" hangingPunct="1">
        <a:lnSpc>
          <a:spcPct val="90000"/>
        </a:lnSpc>
        <a:spcBef>
          <a:spcPct val="0"/>
        </a:spcBef>
        <a:buNone/>
        <a:defRPr sz="4400" b="0" i="0" kern="1200">
          <a:solidFill>
            <a:schemeClr val="tx1"/>
          </a:solidFill>
          <a:latin typeface="+mj-lt"/>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https://wrcwebsite.azurewebsites.net/wp-content/uploads/mdocs/TT931-2-23%20final%20web.pdf" TargetMode="External"/><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s://www.ceckh.agric.za/" TargetMode="External"/><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52B6-7C4C-BE44-CBD6-A695C18811B8}"/>
              </a:ext>
            </a:extLst>
          </p:cNvPr>
          <p:cNvSpPr>
            <a:spLocks noGrp="1"/>
          </p:cNvSpPr>
          <p:nvPr>
            <p:ph type="title"/>
          </p:nvPr>
        </p:nvSpPr>
        <p:spPr>
          <a:xfrm>
            <a:off x="5709920" y="3281104"/>
            <a:ext cx="6130958" cy="1650125"/>
          </a:xfrm>
        </p:spPr>
        <p:txBody>
          <a:bodyPr>
            <a:normAutofit fontScale="90000"/>
          </a:bodyPr>
          <a:lstStyle/>
          <a:p>
            <a:r>
              <a:rPr lang="en-US" b="1" dirty="0"/>
              <a:t>Managing water quality and contaminants of  emerging concern</a:t>
            </a:r>
            <a:br>
              <a:rPr lang="en-US" b="1" dirty="0"/>
            </a:br>
            <a:br>
              <a:rPr lang="en-US" b="1" dirty="0"/>
            </a:br>
            <a:r>
              <a:rPr lang="en-US" sz="2200" b="1" dirty="0"/>
              <a:t>Eunice Ubomba-Jaswa &amp; Nonhlanhla Kalebaila </a:t>
            </a:r>
            <a:br>
              <a:rPr lang="en-US" dirty="0"/>
            </a:br>
            <a:br>
              <a:rPr lang="en-US" dirty="0"/>
            </a:br>
            <a:endParaRPr lang="en-ZA" sz="2000" dirty="0">
              <a:solidFill>
                <a:srgbClr val="FF0000"/>
              </a:solidFill>
            </a:endParaRPr>
          </a:p>
        </p:txBody>
      </p:sp>
      <p:pic>
        <p:nvPicPr>
          <p:cNvPr id="4" name="Picture 3">
            <a:extLst>
              <a:ext uri="{FF2B5EF4-FFF2-40B4-BE49-F238E27FC236}">
                <a16:creationId xmlns:a16="http://schemas.microsoft.com/office/drawing/2014/main" id="{D54CD037-C061-9EAA-C427-22B8284AB77B}"/>
              </a:ext>
            </a:extLst>
          </p:cNvPr>
          <p:cNvPicPr>
            <a:picLocks noChangeAspect="1"/>
          </p:cNvPicPr>
          <p:nvPr/>
        </p:nvPicPr>
        <p:blipFill>
          <a:blip r:embed="rId2"/>
          <a:stretch>
            <a:fillRect/>
          </a:stretch>
        </p:blipFill>
        <p:spPr>
          <a:xfrm>
            <a:off x="6654800" y="5262880"/>
            <a:ext cx="3200400" cy="1332972"/>
          </a:xfrm>
          <a:prstGeom prst="rect">
            <a:avLst/>
          </a:prstGeom>
        </p:spPr>
      </p:pic>
    </p:spTree>
    <p:extLst>
      <p:ext uri="{BB962C8B-B14F-4D97-AF65-F5344CB8AC3E}">
        <p14:creationId xmlns:p14="http://schemas.microsoft.com/office/powerpoint/2010/main" val="2317355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682761-F05D-CDDB-5BB5-A746B34D9201}"/>
              </a:ext>
            </a:extLst>
          </p:cNvPr>
          <p:cNvSpPr>
            <a:spLocks noGrp="1"/>
          </p:cNvSpPr>
          <p:nvPr>
            <p:ph type="title"/>
          </p:nvPr>
        </p:nvSpPr>
        <p:spPr>
          <a:xfrm>
            <a:off x="740664" y="1041781"/>
            <a:ext cx="4745736" cy="1043051"/>
          </a:xfrm>
        </p:spPr>
        <p:txBody>
          <a:bodyPr>
            <a:normAutofit fontScale="90000"/>
          </a:bodyPr>
          <a:lstStyle/>
          <a:p>
            <a:pPr algn="ctr"/>
            <a:r>
              <a:rPr lang="en-ZA" sz="4000" b="1" dirty="0">
                <a:solidFill>
                  <a:schemeClr val="accent1">
                    <a:lumMod val="50000"/>
                  </a:schemeClr>
                </a:solidFill>
              </a:rPr>
              <a:t>Water quality status</a:t>
            </a:r>
          </a:p>
        </p:txBody>
      </p:sp>
      <p:pic>
        <p:nvPicPr>
          <p:cNvPr id="5" name="Picture 4">
            <a:extLst>
              <a:ext uri="{FF2B5EF4-FFF2-40B4-BE49-F238E27FC236}">
                <a16:creationId xmlns:a16="http://schemas.microsoft.com/office/drawing/2014/main" id="{AF384352-009D-B87B-4905-8E2AB6E6DB24}"/>
              </a:ext>
            </a:extLst>
          </p:cNvPr>
          <p:cNvPicPr>
            <a:picLocks noChangeAspect="1"/>
          </p:cNvPicPr>
          <p:nvPr/>
        </p:nvPicPr>
        <p:blipFill>
          <a:blip r:embed="rId3"/>
          <a:stretch>
            <a:fillRect/>
          </a:stretch>
        </p:blipFill>
        <p:spPr>
          <a:xfrm>
            <a:off x="5715000" y="0"/>
            <a:ext cx="6476999" cy="3428999"/>
          </a:xfrm>
          <a:prstGeom prst="rect">
            <a:avLst/>
          </a:prstGeom>
          <a:ln>
            <a:solidFill>
              <a:schemeClr val="tx1"/>
            </a:solidFill>
          </a:ln>
        </p:spPr>
      </p:pic>
      <p:pic>
        <p:nvPicPr>
          <p:cNvPr id="7" name="Picture 6">
            <a:extLst>
              <a:ext uri="{FF2B5EF4-FFF2-40B4-BE49-F238E27FC236}">
                <a16:creationId xmlns:a16="http://schemas.microsoft.com/office/drawing/2014/main" id="{9D720F3C-71AD-AA89-1AC9-B9CF197A574B}"/>
              </a:ext>
            </a:extLst>
          </p:cNvPr>
          <p:cNvPicPr>
            <a:picLocks noChangeAspect="1"/>
          </p:cNvPicPr>
          <p:nvPr/>
        </p:nvPicPr>
        <p:blipFill>
          <a:blip r:embed="rId4"/>
          <a:srcRect l="427" r="278"/>
          <a:stretch/>
        </p:blipFill>
        <p:spPr>
          <a:xfrm>
            <a:off x="0" y="3429000"/>
            <a:ext cx="12192000" cy="3429000"/>
          </a:xfrm>
          <a:prstGeom prst="rect">
            <a:avLst/>
          </a:prstGeom>
          <a:ln>
            <a:solidFill>
              <a:schemeClr val="tx1"/>
            </a:solidFill>
          </a:ln>
        </p:spPr>
      </p:pic>
    </p:spTree>
    <p:extLst>
      <p:ext uri="{BB962C8B-B14F-4D97-AF65-F5344CB8AC3E}">
        <p14:creationId xmlns:p14="http://schemas.microsoft.com/office/powerpoint/2010/main" val="135091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4A56-809D-2F05-57FC-A27D4B471830}"/>
              </a:ext>
            </a:extLst>
          </p:cNvPr>
          <p:cNvSpPr>
            <a:spLocks noGrp="1"/>
          </p:cNvSpPr>
          <p:nvPr>
            <p:ph type="title"/>
          </p:nvPr>
        </p:nvSpPr>
        <p:spPr>
          <a:xfrm>
            <a:off x="237744" y="0"/>
            <a:ext cx="11801856" cy="1325563"/>
          </a:xfrm>
        </p:spPr>
        <p:txBody>
          <a:bodyPr>
            <a:normAutofit/>
          </a:bodyPr>
          <a:lstStyle/>
          <a:p>
            <a:pPr algn="ctr"/>
            <a:r>
              <a:rPr lang="en-ZA" sz="3200" b="1" dirty="0">
                <a:solidFill>
                  <a:schemeClr val="accent1">
                    <a:lumMod val="50000"/>
                  </a:schemeClr>
                </a:solidFill>
              </a:rPr>
              <a:t>Barriers to effective water resources quality management</a:t>
            </a:r>
          </a:p>
        </p:txBody>
      </p:sp>
      <p:sp>
        <p:nvSpPr>
          <p:cNvPr id="4" name="TextBox 3">
            <a:extLst>
              <a:ext uri="{FF2B5EF4-FFF2-40B4-BE49-F238E27FC236}">
                <a16:creationId xmlns:a16="http://schemas.microsoft.com/office/drawing/2014/main" id="{9875F101-A640-6788-4E24-7C93DAD7AB6B}"/>
              </a:ext>
            </a:extLst>
          </p:cNvPr>
          <p:cNvSpPr txBox="1"/>
          <p:nvPr/>
        </p:nvSpPr>
        <p:spPr>
          <a:xfrm>
            <a:off x="435102" y="1210925"/>
            <a:ext cx="11016234" cy="4462760"/>
          </a:xfrm>
          <a:prstGeom prst="rect">
            <a:avLst/>
          </a:prstGeom>
          <a:noFill/>
        </p:spPr>
        <p:txBody>
          <a:bodyPr wrap="square">
            <a:spAutoFit/>
          </a:bodyPr>
          <a:lstStyle/>
          <a:p>
            <a:pPr marL="342900" indent="-342900" algn="just">
              <a:buFont typeface="Arial" panose="020B0604020202020204" pitchFamily="34" charset="0"/>
              <a:buChar char="•"/>
            </a:pPr>
            <a:r>
              <a:rPr lang="en-US" sz="2200" dirty="0">
                <a:solidFill>
                  <a:schemeClr val="accent1">
                    <a:lumMod val="50000"/>
                  </a:schemeClr>
                </a:solidFill>
              </a:rPr>
              <a:t>Current monitoring networks are inadequate and do not necessarily cover the full extent of the catchment as is needed – a surface water monitoring network will need to be in place to ensure accurate up to date data at specific reaches within the rivers. </a:t>
            </a:r>
          </a:p>
          <a:p>
            <a:pPr marL="342900" indent="-342900" algn="just">
              <a:buFont typeface="Arial" panose="020B0604020202020204" pitchFamily="34" charset="0"/>
              <a:buChar char="•"/>
            </a:pPr>
            <a:endParaRPr lang="en-US" sz="800" dirty="0">
              <a:solidFill>
                <a:schemeClr val="accent1">
                  <a:lumMod val="50000"/>
                </a:schemeClr>
              </a:solidFill>
            </a:endParaRPr>
          </a:p>
          <a:p>
            <a:pPr marL="342900" indent="-342900" algn="just">
              <a:buFont typeface="Arial" panose="020B0604020202020204" pitchFamily="34" charset="0"/>
              <a:buChar char="•"/>
            </a:pPr>
            <a:r>
              <a:rPr lang="en-US" sz="2200" dirty="0">
                <a:solidFill>
                  <a:schemeClr val="accent1">
                    <a:lumMod val="50000"/>
                  </a:schemeClr>
                </a:solidFill>
              </a:rPr>
              <a:t>Non-point (diffuse) sources – upstream and downstream monitoring is essential.</a:t>
            </a:r>
          </a:p>
          <a:p>
            <a:pPr marL="171450" indent="-171450" algn="just">
              <a:buFont typeface="Arial" panose="020B0604020202020204" pitchFamily="34" charset="0"/>
              <a:buChar char="•"/>
            </a:pPr>
            <a:endParaRPr lang="en-US" sz="800" dirty="0">
              <a:solidFill>
                <a:schemeClr val="accent1">
                  <a:lumMod val="50000"/>
                </a:schemeClr>
              </a:solidFill>
            </a:endParaRPr>
          </a:p>
          <a:p>
            <a:pPr marL="342900" indent="-342900" algn="just">
              <a:buFont typeface="Arial" panose="020B0604020202020204" pitchFamily="34" charset="0"/>
              <a:buChar char="•"/>
            </a:pPr>
            <a:r>
              <a:rPr lang="en-US" sz="2200" dirty="0">
                <a:solidFill>
                  <a:schemeClr val="accent1">
                    <a:lumMod val="50000"/>
                  </a:schemeClr>
                </a:solidFill>
              </a:rPr>
              <a:t>Fully functional water quality monitoring programmes and flow measuring weirs that are working are essential as water quality and flow data is inadequate </a:t>
            </a:r>
          </a:p>
          <a:p>
            <a:pPr marL="342900" indent="-342900" algn="just">
              <a:buFont typeface="Arial" panose="020B0604020202020204" pitchFamily="34" charset="0"/>
              <a:buChar char="•"/>
            </a:pPr>
            <a:endParaRPr lang="en-US" sz="800" dirty="0">
              <a:solidFill>
                <a:schemeClr val="accent1">
                  <a:lumMod val="50000"/>
                </a:schemeClr>
              </a:solidFill>
            </a:endParaRPr>
          </a:p>
          <a:p>
            <a:pPr marL="171450" indent="-171450" algn="just">
              <a:buFont typeface="Arial" panose="020B0604020202020204" pitchFamily="34" charset="0"/>
              <a:buChar char="•"/>
            </a:pPr>
            <a:endParaRPr lang="en-US" sz="800" dirty="0">
              <a:solidFill>
                <a:schemeClr val="accent1">
                  <a:lumMod val="50000"/>
                </a:schemeClr>
              </a:solidFill>
            </a:endParaRPr>
          </a:p>
          <a:p>
            <a:pPr marL="342900" indent="-342900" algn="just">
              <a:buFont typeface="Arial" panose="020B0604020202020204" pitchFamily="34" charset="0"/>
              <a:buChar char="•"/>
            </a:pPr>
            <a:r>
              <a:rPr lang="en-US" sz="2200" dirty="0">
                <a:solidFill>
                  <a:schemeClr val="accent1">
                    <a:lumMod val="50000"/>
                  </a:schemeClr>
                </a:solidFill>
              </a:rPr>
              <a:t>The water use and authorisation and management system (WARMS) should be updated to include the functionality for users to upload water quality data, and potentially also volume data.</a:t>
            </a:r>
          </a:p>
          <a:p>
            <a:pPr marL="171450" indent="-171450" algn="just">
              <a:buFont typeface="Arial" panose="020B0604020202020204" pitchFamily="34" charset="0"/>
              <a:buChar char="•"/>
            </a:pPr>
            <a:endParaRPr lang="en-US" sz="800" dirty="0">
              <a:solidFill>
                <a:schemeClr val="accent1">
                  <a:lumMod val="50000"/>
                </a:schemeClr>
              </a:solidFill>
            </a:endParaRPr>
          </a:p>
          <a:p>
            <a:pPr marL="342900" indent="-342900" algn="just">
              <a:buFont typeface="Arial" panose="020B0604020202020204" pitchFamily="34" charset="0"/>
              <a:buChar char="•"/>
            </a:pPr>
            <a:r>
              <a:rPr lang="en-US" sz="2200" dirty="0">
                <a:solidFill>
                  <a:schemeClr val="accent1">
                    <a:lumMod val="50000"/>
                  </a:schemeClr>
                </a:solidFill>
              </a:rPr>
              <a:t>Compliance and enforcement of water use conditions and waste discharge standards related to current authorised water uses needs to be strengthened</a:t>
            </a:r>
            <a:r>
              <a:rPr lang="en-US" sz="2400" dirty="0">
                <a:solidFill>
                  <a:schemeClr val="accent1">
                    <a:lumMod val="50000"/>
                  </a:schemeClr>
                </a:solidFill>
              </a:rPr>
              <a:t>. </a:t>
            </a:r>
            <a:endParaRPr lang="en-ZA" sz="2400" dirty="0">
              <a:solidFill>
                <a:schemeClr val="accent1">
                  <a:lumMod val="50000"/>
                </a:schemeClr>
              </a:solidFill>
            </a:endParaRPr>
          </a:p>
        </p:txBody>
      </p:sp>
    </p:spTree>
    <p:extLst>
      <p:ext uri="{BB962C8B-B14F-4D97-AF65-F5344CB8AC3E}">
        <p14:creationId xmlns:p14="http://schemas.microsoft.com/office/powerpoint/2010/main" val="157776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D6CF-9211-0028-5F72-10DD2E625944}"/>
              </a:ext>
            </a:extLst>
          </p:cNvPr>
          <p:cNvSpPr>
            <a:spLocks noGrp="1"/>
          </p:cNvSpPr>
          <p:nvPr>
            <p:ph type="title"/>
          </p:nvPr>
        </p:nvSpPr>
        <p:spPr>
          <a:xfrm>
            <a:off x="233680" y="18256"/>
            <a:ext cx="11887200" cy="1154280"/>
          </a:xfrm>
        </p:spPr>
        <p:txBody>
          <a:bodyPr>
            <a:normAutofit/>
          </a:bodyPr>
          <a:lstStyle/>
          <a:p>
            <a:r>
              <a:rPr lang="en-US" sz="4000" b="1" i="0" u="none" strike="noStrike" baseline="0" dirty="0">
                <a:solidFill>
                  <a:schemeClr val="accent1">
                    <a:lumMod val="75000"/>
                  </a:schemeClr>
                </a:solidFill>
              </a:rPr>
              <a:t>The shifting nature of water quality challenges</a:t>
            </a:r>
            <a:endParaRPr lang="en-ZA" sz="4000" b="1" dirty="0">
              <a:solidFill>
                <a:schemeClr val="accent1">
                  <a:lumMod val="75000"/>
                </a:schemeClr>
              </a:solidFill>
            </a:endParaRPr>
          </a:p>
        </p:txBody>
      </p:sp>
      <p:pic>
        <p:nvPicPr>
          <p:cNvPr id="6" name="Picture 5">
            <a:extLst>
              <a:ext uri="{FF2B5EF4-FFF2-40B4-BE49-F238E27FC236}">
                <a16:creationId xmlns:a16="http://schemas.microsoft.com/office/drawing/2014/main" id="{629D3E85-D94B-B1FA-2133-488C25673D64}"/>
              </a:ext>
            </a:extLst>
          </p:cNvPr>
          <p:cNvPicPr>
            <a:picLocks noChangeAspect="1"/>
          </p:cNvPicPr>
          <p:nvPr/>
        </p:nvPicPr>
        <p:blipFill>
          <a:blip r:embed="rId2"/>
          <a:stretch>
            <a:fillRect/>
          </a:stretch>
        </p:blipFill>
        <p:spPr>
          <a:xfrm>
            <a:off x="1432193" y="1172535"/>
            <a:ext cx="9327614" cy="4101029"/>
          </a:xfrm>
          <a:prstGeom prst="rect">
            <a:avLst/>
          </a:prstGeom>
          <a:ln>
            <a:solidFill>
              <a:schemeClr val="tx1"/>
            </a:solidFill>
          </a:ln>
        </p:spPr>
      </p:pic>
      <p:sp>
        <p:nvSpPr>
          <p:cNvPr id="10" name="TextBox 9">
            <a:extLst>
              <a:ext uri="{FF2B5EF4-FFF2-40B4-BE49-F238E27FC236}">
                <a16:creationId xmlns:a16="http://schemas.microsoft.com/office/drawing/2014/main" id="{5D261DDA-DD9E-B28F-3904-53D7E0FF6CAC}"/>
              </a:ext>
            </a:extLst>
          </p:cNvPr>
          <p:cNvSpPr txBox="1"/>
          <p:nvPr/>
        </p:nvSpPr>
        <p:spPr>
          <a:xfrm>
            <a:off x="1228381" y="5458229"/>
            <a:ext cx="10267719" cy="369332"/>
          </a:xfrm>
          <a:prstGeom prst="rect">
            <a:avLst/>
          </a:prstGeom>
          <a:noFill/>
        </p:spPr>
        <p:txBody>
          <a:bodyPr wrap="square" rtlCol="0">
            <a:spAutoFit/>
          </a:bodyPr>
          <a:lstStyle/>
          <a:p>
            <a:r>
              <a:rPr lang="en-ZA" b="1" dirty="0">
                <a:solidFill>
                  <a:schemeClr val="accent1">
                    <a:lumMod val="75000"/>
                  </a:schemeClr>
                </a:solidFill>
              </a:rPr>
              <a:t>Legacy water quality challenges                                      Emerging substances (of concern)</a:t>
            </a:r>
          </a:p>
        </p:txBody>
      </p:sp>
      <p:cxnSp>
        <p:nvCxnSpPr>
          <p:cNvPr id="12" name="Straight Arrow Connector 11">
            <a:extLst>
              <a:ext uri="{FF2B5EF4-FFF2-40B4-BE49-F238E27FC236}">
                <a16:creationId xmlns:a16="http://schemas.microsoft.com/office/drawing/2014/main" id="{E9D120FE-4F04-F77D-E6B1-5DA00528CA2C}"/>
              </a:ext>
            </a:extLst>
          </p:cNvPr>
          <p:cNvCxnSpPr>
            <a:cxnSpLocks/>
          </p:cNvCxnSpPr>
          <p:nvPr/>
        </p:nvCxnSpPr>
        <p:spPr>
          <a:xfrm>
            <a:off x="4891489" y="5642895"/>
            <a:ext cx="1861851" cy="0"/>
          </a:xfrm>
          <a:prstGeom prst="straightConnector1">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063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611"/>
          <a:stretch/>
        </p:blipFill>
        <p:spPr bwMode="auto">
          <a:xfrm>
            <a:off x="479376" y="852366"/>
            <a:ext cx="8892480" cy="510311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479376" y="0"/>
            <a:ext cx="11326544" cy="902523"/>
          </a:xfrm>
        </p:spPr>
        <p:txBody>
          <a:bodyPr>
            <a:normAutofit/>
          </a:bodyPr>
          <a:lstStyle/>
          <a:p>
            <a:r>
              <a:rPr lang="en-GB" sz="3600" b="1" dirty="0">
                <a:solidFill>
                  <a:schemeClr val="accent1">
                    <a:lumMod val="50000"/>
                  </a:schemeClr>
                </a:solidFill>
                <a:latin typeface="+mn-lt"/>
              </a:rPr>
              <a:t>Contaminants (substances) of emerging concern</a:t>
            </a:r>
          </a:p>
        </p:txBody>
      </p:sp>
      <p:pic>
        <p:nvPicPr>
          <p:cNvPr id="2" name="Picture 1">
            <a:extLst>
              <a:ext uri="{FF2B5EF4-FFF2-40B4-BE49-F238E27FC236}">
                <a16:creationId xmlns:a16="http://schemas.microsoft.com/office/drawing/2014/main" id="{7F0C20D8-3F27-4FD0-8597-3D9933589AC8}"/>
              </a:ext>
            </a:extLst>
          </p:cNvPr>
          <p:cNvPicPr>
            <a:picLocks noChangeAspect="1"/>
          </p:cNvPicPr>
          <p:nvPr/>
        </p:nvPicPr>
        <p:blipFill>
          <a:blip r:embed="rId3"/>
          <a:stretch>
            <a:fillRect/>
          </a:stretch>
        </p:blipFill>
        <p:spPr>
          <a:xfrm>
            <a:off x="349396" y="3465004"/>
            <a:ext cx="2824993" cy="2584411"/>
          </a:xfrm>
          <a:prstGeom prst="rect">
            <a:avLst/>
          </a:prstGeom>
        </p:spPr>
      </p:pic>
      <p:sp>
        <p:nvSpPr>
          <p:cNvPr id="6" name="TextBox 5">
            <a:extLst>
              <a:ext uri="{FF2B5EF4-FFF2-40B4-BE49-F238E27FC236}">
                <a16:creationId xmlns:a16="http://schemas.microsoft.com/office/drawing/2014/main" id="{59555CD7-6CCA-44CA-A316-656A8424E8C2}"/>
              </a:ext>
            </a:extLst>
          </p:cNvPr>
          <p:cNvSpPr txBox="1"/>
          <p:nvPr/>
        </p:nvSpPr>
        <p:spPr>
          <a:xfrm>
            <a:off x="3081448" y="3428999"/>
            <a:ext cx="2880320" cy="2304256"/>
          </a:xfrm>
          <a:prstGeom prst="rect">
            <a:avLst/>
          </a:prstGeom>
          <a:solidFill>
            <a:schemeClr val="bg1"/>
          </a:solidFill>
        </p:spPr>
        <p:txBody>
          <a:bodyPr wrap="square" rtlCol="0">
            <a:spAutoFit/>
          </a:bodyPr>
          <a:lstStyle/>
          <a:p>
            <a:endParaRPr lang="en-ZA" dirty="0"/>
          </a:p>
        </p:txBody>
      </p:sp>
      <p:sp>
        <p:nvSpPr>
          <p:cNvPr id="7" name="Oval 6">
            <a:extLst>
              <a:ext uri="{FF2B5EF4-FFF2-40B4-BE49-F238E27FC236}">
                <a16:creationId xmlns:a16="http://schemas.microsoft.com/office/drawing/2014/main" id="{43E6C5C2-E4F1-4DCC-B24B-520776570588}"/>
              </a:ext>
            </a:extLst>
          </p:cNvPr>
          <p:cNvSpPr/>
          <p:nvPr/>
        </p:nvSpPr>
        <p:spPr>
          <a:xfrm>
            <a:off x="4264293" y="4324323"/>
            <a:ext cx="1512168" cy="1224136"/>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9" name="Straight Connector 8">
            <a:extLst>
              <a:ext uri="{FF2B5EF4-FFF2-40B4-BE49-F238E27FC236}">
                <a16:creationId xmlns:a16="http://schemas.microsoft.com/office/drawing/2014/main" id="{995C1D58-AEA7-4542-871E-DC7E622A9C17}"/>
              </a:ext>
            </a:extLst>
          </p:cNvPr>
          <p:cNvCxnSpPr>
            <a:cxnSpLocks/>
            <a:endCxn id="7" idx="2"/>
          </p:cNvCxnSpPr>
          <p:nvPr/>
        </p:nvCxnSpPr>
        <p:spPr>
          <a:xfrm>
            <a:off x="2609405" y="4504343"/>
            <a:ext cx="1654888" cy="43204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2CC203-756A-4FB3-B00C-D9FD3DDEBE33}"/>
              </a:ext>
            </a:extLst>
          </p:cNvPr>
          <p:cNvSpPr txBox="1"/>
          <p:nvPr/>
        </p:nvSpPr>
        <p:spPr>
          <a:xfrm>
            <a:off x="4320214" y="4688000"/>
            <a:ext cx="1512168" cy="707886"/>
          </a:xfrm>
          <a:prstGeom prst="rect">
            <a:avLst/>
          </a:prstGeom>
          <a:noFill/>
        </p:spPr>
        <p:txBody>
          <a:bodyPr wrap="square" rtlCol="0">
            <a:spAutoFit/>
          </a:bodyPr>
          <a:lstStyle/>
          <a:p>
            <a:pPr algn="ctr"/>
            <a:r>
              <a:rPr lang="en-ZA" sz="2000" b="1" dirty="0">
                <a:solidFill>
                  <a:schemeClr val="bg1">
                    <a:lumMod val="50000"/>
                  </a:schemeClr>
                </a:solidFill>
                <a:latin typeface="+mn-lt"/>
              </a:rPr>
              <a:t>Microbial origins</a:t>
            </a:r>
          </a:p>
        </p:txBody>
      </p:sp>
      <p:pic>
        <p:nvPicPr>
          <p:cNvPr id="3" name="Picture 2">
            <a:extLst>
              <a:ext uri="{FF2B5EF4-FFF2-40B4-BE49-F238E27FC236}">
                <a16:creationId xmlns:a16="http://schemas.microsoft.com/office/drawing/2014/main" id="{EF536540-6A7A-3C21-BC04-F5C3A918196D}"/>
              </a:ext>
            </a:extLst>
          </p:cNvPr>
          <p:cNvPicPr>
            <a:picLocks noChangeAspect="1"/>
          </p:cNvPicPr>
          <p:nvPr/>
        </p:nvPicPr>
        <p:blipFill>
          <a:blip r:embed="rId4"/>
          <a:stretch>
            <a:fillRect/>
          </a:stretch>
        </p:blipFill>
        <p:spPr>
          <a:xfrm>
            <a:off x="10374316" y="902523"/>
            <a:ext cx="1767175" cy="1363157"/>
          </a:xfrm>
          <a:prstGeom prst="rect">
            <a:avLst/>
          </a:prstGeom>
        </p:spPr>
      </p:pic>
      <p:pic>
        <p:nvPicPr>
          <p:cNvPr id="5" name="Picture 4">
            <a:extLst>
              <a:ext uri="{FF2B5EF4-FFF2-40B4-BE49-F238E27FC236}">
                <a16:creationId xmlns:a16="http://schemas.microsoft.com/office/drawing/2014/main" id="{1821F127-901F-33D4-0C07-92EFD42D9F51}"/>
              </a:ext>
            </a:extLst>
          </p:cNvPr>
          <p:cNvPicPr>
            <a:picLocks noChangeAspect="1"/>
          </p:cNvPicPr>
          <p:nvPr/>
        </p:nvPicPr>
        <p:blipFill>
          <a:blip r:embed="rId5"/>
          <a:stretch>
            <a:fillRect/>
          </a:stretch>
        </p:blipFill>
        <p:spPr>
          <a:xfrm>
            <a:off x="10374316" y="2285231"/>
            <a:ext cx="1767176" cy="1443489"/>
          </a:xfrm>
          <a:prstGeom prst="rect">
            <a:avLst/>
          </a:prstGeom>
        </p:spPr>
      </p:pic>
      <p:pic>
        <p:nvPicPr>
          <p:cNvPr id="8" name="Picture 7">
            <a:extLst>
              <a:ext uri="{FF2B5EF4-FFF2-40B4-BE49-F238E27FC236}">
                <a16:creationId xmlns:a16="http://schemas.microsoft.com/office/drawing/2014/main" id="{FC2252CA-327E-F9D2-77D7-B7FED7ABFEA5}"/>
              </a:ext>
            </a:extLst>
          </p:cNvPr>
          <p:cNvPicPr>
            <a:picLocks noChangeAspect="1"/>
          </p:cNvPicPr>
          <p:nvPr/>
        </p:nvPicPr>
        <p:blipFill>
          <a:blip r:embed="rId6"/>
          <a:stretch>
            <a:fillRect/>
          </a:stretch>
        </p:blipFill>
        <p:spPr>
          <a:xfrm>
            <a:off x="10374316" y="3812352"/>
            <a:ext cx="1817684" cy="1736107"/>
          </a:xfrm>
          <a:prstGeom prst="rect">
            <a:avLst/>
          </a:prstGeom>
        </p:spPr>
      </p:pic>
    </p:spTree>
    <p:extLst>
      <p:ext uri="{BB962C8B-B14F-4D97-AF65-F5344CB8AC3E}">
        <p14:creationId xmlns:p14="http://schemas.microsoft.com/office/powerpoint/2010/main" val="126983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2899-9D98-36D9-C9E9-C946515C7325}"/>
              </a:ext>
            </a:extLst>
          </p:cNvPr>
          <p:cNvSpPr>
            <a:spLocks noGrp="1"/>
          </p:cNvSpPr>
          <p:nvPr>
            <p:ph type="title"/>
          </p:nvPr>
        </p:nvSpPr>
        <p:spPr>
          <a:xfrm>
            <a:off x="116909" y="50620"/>
            <a:ext cx="11356097" cy="1039655"/>
          </a:xfrm>
        </p:spPr>
        <p:txBody>
          <a:bodyPr>
            <a:normAutofit/>
          </a:bodyPr>
          <a:lstStyle/>
          <a:p>
            <a:r>
              <a:rPr lang="en-ZA" sz="4000" b="1" dirty="0">
                <a:solidFill>
                  <a:schemeClr val="accent1">
                    <a:lumMod val="75000"/>
                  </a:schemeClr>
                </a:solidFill>
              </a:rPr>
              <a:t>Entry of </a:t>
            </a:r>
            <a:r>
              <a:rPr lang="en-US" sz="4000" b="1" dirty="0">
                <a:solidFill>
                  <a:schemeClr val="accent1">
                    <a:lumMod val="75000"/>
                  </a:schemeClr>
                </a:solidFill>
              </a:rPr>
              <a:t>CECs into aquatic environments</a:t>
            </a:r>
            <a:endParaRPr lang="en-ZA" sz="4000" b="1" dirty="0">
              <a:solidFill>
                <a:schemeClr val="accent1">
                  <a:lumMod val="75000"/>
                </a:schemeClr>
              </a:solidFill>
            </a:endParaRPr>
          </a:p>
        </p:txBody>
      </p:sp>
      <p:pic>
        <p:nvPicPr>
          <p:cNvPr id="4" name="Picture 3">
            <a:extLst>
              <a:ext uri="{FF2B5EF4-FFF2-40B4-BE49-F238E27FC236}">
                <a16:creationId xmlns:a16="http://schemas.microsoft.com/office/drawing/2014/main" id="{1989D859-BB85-1A15-923A-CFEE28BEAC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3187" y="1045696"/>
            <a:ext cx="4318813" cy="4572000"/>
          </a:xfrm>
          <a:prstGeom prst="rect">
            <a:avLst/>
          </a:prstGeom>
          <a:noFill/>
        </p:spPr>
      </p:pic>
      <p:sp>
        <p:nvSpPr>
          <p:cNvPr id="5" name="Rectangle 1">
            <a:extLst>
              <a:ext uri="{FF2B5EF4-FFF2-40B4-BE49-F238E27FC236}">
                <a16:creationId xmlns:a16="http://schemas.microsoft.com/office/drawing/2014/main" id="{A92FD21B-B379-21C4-9C19-4D2EBFAFB463}"/>
              </a:ext>
            </a:extLst>
          </p:cNvPr>
          <p:cNvSpPr>
            <a:spLocks noGrp="1" noChangeArrowheads="1"/>
          </p:cNvSpPr>
          <p:nvPr>
            <p:ph type="body" sz="quarter" idx="10"/>
          </p:nvPr>
        </p:nvSpPr>
        <p:spPr bwMode="auto">
          <a:xfrm>
            <a:off x="366852" y="973320"/>
            <a:ext cx="7506335" cy="486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fontAlgn="base">
              <a:lnSpc>
                <a:spcPct val="80000"/>
              </a:lnSpc>
              <a:spcAft>
                <a:spcPct val="0"/>
              </a:spcAft>
              <a:buClrTx/>
              <a:buSzTx/>
              <a:buNone/>
              <a:tabLst/>
            </a:pPr>
            <a:r>
              <a:rPr lang="en-US" altLang="en-US" sz="1900" b="1" dirty="0">
                <a:solidFill>
                  <a:schemeClr val="accent1">
                    <a:lumMod val="75000"/>
                  </a:schemeClr>
                </a:solidFill>
              </a:rPr>
              <a:t>Sources of CECs: </a:t>
            </a:r>
          </a:p>
          <a:p>
            <a:pPr fontAlgn="base">
              <a:lnSpc>
                <a:spcPct val="80000"/>
              </a:lnSpc>
              <a:spcAft>
                <a:spcPct val="0"/>
              </a:spcAft>
            </a:pPr>
            <a:r>
              <a:rPr lang="en-US" altLang="en-US" sz="1900" dirty="0">
                <a:solidFill>
                  <a:schemeClr val="accent1">
                    <a:lumMod val="75000"/>
                  </a:schemeClr>
                </a:solidFill>
              </a:rPr>
              <a:t>WWTPs, agriculture, hospitals, animal waste, pharmaceuticals, and aquaculture</a:t>
            </a:r>
          </a:p>
          <a:p>
            <a:pPr marL="0" indent="0" fontAlgn="base">
              <a:lnSpc>
                <a:spcPct val="80000"/>
              </a:lnSpc>
              <a:spcAft>
                <a:spcPct val="0"/>
              </a:spcAft>
              <a:buNone/>
            </a:pPr>
            <a:r>
              <a:rPr lang="en-US" sz="1900" b="1" dirty="0">
                <a:solidFill>
                  <a:schemeClr val="accent1">
                    <a:lumMod val="75000"/>
                  </a:schemeClr>
                </a:solidFill>
              </a:rPr>
              <a:t>Transport Mechanisms:</a:t>
            </a:r>
          </a:p>
          <a:p>
            <a:pPr>
              <a:lnSpc>
                <a:spcPct val="80000"/>
              </a:lnSpc>
            </a:pPr>
            <a:r>
              <a:rPr lang="en-US" sz="1900" b="1" i="1" dirty="0">
                <a:solidFill>
                  <a:schemeClr val="accent1">
                    <a:lumMod val="75000"/>
                  </a:schemeClr>
                </a:solidFill>
              </a:rPr>
              <a:t>Surface Runoff</a:t>
            </a:r>
            <a:r>
              <a:rPr lang="en-US" sz="1900" i="1" dirty="0">
                <a:solidFill>
                  <a:schemeClr val="accent1">
                    <a:lumMod val="75000"/>
                  </a:schemeClr>
                </a:solidFill>
              </a:rPr>
              <a:t>: </a:t>
            </a:r>
            <a:r>
              <a:rPr lang="en-US" sz="1900" dirty="0">
                <a:solidFill>
                  <a:schemeClr val="accent1">
                    <a:lumMod val="75000"/>
                  </a:schemeClr>
                </a:solidFill>
              </a:rPr>
              <a:t>CECs are transported from land to water bodies via surface runoff during rainfall</a:t>
            </a:r>
          </a:p>
          <a:p>
            <a:pPr>
              <a:lnSpc>
                <a:spcPct val="80000"/>
              </a:lnSpc>
            </a:pPr>
            <a:r>
              <a:rPr lang="en-US" sz="1900" b="1" i="1" dirty="0">
                <a:solidFill>
                  <a:schemeClr val="accent1">
                    <a:lumMod val="75000"/>
                  </a:schemeClr>
                </a:solidFill>
              </a:rPr>
              <a:t>Leaching: </a:t>
            </a:r>
            <a:r>
              <a:rPr lang="en-US" sz="1900" dirty="0">
                <a:solidFill>
                  <a:schemeClr val="accent1">
                    <a:lumMod val="75000"/>
                  </a:schemeClr>
                </a:solidFill>
              </a:rPr>
              <a:t>Contaminants migrate from soil through the vadose zone into groundwater through leaching.</a:t>
            </a:r>
          </a:p>
          <a:p>
            <a:pPr>
              <a:lnSpc>
                <a:spcPct val="80000"/>
              </a:lnSpc>
            </a:pPr>
            <a:r>
              <a:rPr lang="en-US" sz="1900" b="1" i="1" dirty="0">
                <a:solidFill>
                  <a:schemeClr val="accent1">
                    <a:lumMod val="75000"/>
                  </a:schemeClr>
                </a:solidFill>
              </a:rPr>
              <a:t>Erosion: </a:t>
            </a:r>
            <a:r>
              <a:rPr lang="en-US" sz="1900" dirty="0">
                <a:solidFill>
                  <a:schemeClr val="accent1">
                    <a:lumMod val="75000"/>
                  </a:schemeClr>
                </a:solidFill>
              </a:rPr>
              <a:t>Soil erosion can carry bound/facilitated CECs into aquatic systems</a:t>
            </a:r>
          </a:p>
          <a:p>
            <a:pPr>
              <a:lnSpc>
                <a:spcPct val="80000"/>
              </a:lnSpc>
            </a:pPr>
            <a:r>
              <a:rPr lang="en-US" sz="1900" b="1" i="1" dirty="0">
                <a:solidFill>
                  <a:schemeClr val="accent1">
                    <a:lumMod val="75000"/>
                  </a:schemeClr>
                </a:solidFill>
              </a:rPr>
              <a:t>Advection and Dispersion</a:t>
            </a:r>
            <a:r>
              <a:rPr lang="en-US" sz="1900" dirty="0">
                <a:solidFill>
                  <a:schemeClr val="accent1">
                    <a:lumMod val="75000"/>
                  </a:schemeClr>
                </a:solidFill>
              </a:rPr>
              <a:t>: CECs move through water bodies by advection (movement with water flow) and dispersion (spreading in different directions)</a:t>
            </a:r>
          </a:p>
          <a:p>
            <a:pPr marL="0" indent="0" fontAlgn="base">
              <a:lnSpc>
                <a:spcPct val="80000"/>
              </a:lnSpc>
              <a:spcAft>
                <a:spcPct val="0"/>
              </a:spcAft>
              <a:buNone/>
            </a:pPr>
            <a:r>
              <a:rPr lang="en-US" sz="1900" b="1" dirty="0">
                <a:solidFill>
                  <a:schemeClr val="accent1">
                    <a:lumMod val="75000"/>
                  </a:schemeClr>
                </a:solidFill>
              </a:rPr>
              <a:t>Global Trends:</a:t>
            </a:r>
          </a:p>
          <a:p>
            <a:pPr>
              <a:lnSpc>
                <a:spcPct val="80000"/>
              </a:lnSpc>
            </a:pPr>
            <a:r>
              <a:rPr lang="en-US" sz="1900" dirty="0">
                <a:solidFill>
                  <a:schemeClr val="accent1">
                    <a:lumMod val="75000"/>
                  </a:schemeClr>
                </a:solidFill>
              </a:rPr>
              <a:t>Inefficiencies: WWTPs globally are often inadequate in removing CECs, leading to widespread environmental contamination</a:t>
            </a:r>
          </a:p>
        </p:txBody>
      </p:sp>
      <p:sp>
        <p:nvSpPr>
          <p:cNvPr id="7" name="TextBox 6">
            <a:extLst>
              <a:ext uri="{FF2B5EF4-FFF2-40B4-BE49-F238E27FC236}">
                <a16:creationId xmlns:a16="http://schemas.microsoft.com/office/drawing/2014/main" id="{9CE58172-8202-1CD4-24CC-FA15E2CCC959}"/>
              </a:ext>
            </a:extLst>
          </p:cNvPr>
          <p:cNvSpPr txBox="1"/>
          <p:nvPr/>
        </p:nvSpPr>
        <p:spPr>
          <a:xfrm>
            <a:off x="10704534" y="5113080"/>
            <a:ext cx="1487466" cy="307777"/>
          </a:xfrm>
          <a:prstGeom prst="rect">
            <a:avLst/>
          </a:prstGeom>
          <a:noFill/>
        </p:spPr>
        <p:txBody>
          <a:bodyPr wrap="square">
            <a:spAutoFit/>
          </a:bodyPr>
          <a:lstStyle/>
          <a:p>
            <a:r>
              <a:rPr lang="en-US" sz="1400" dirty="0"/>
              <a:t>(van Wyk, 2024)</a:t>
            </a:r>
            <a:endParaRPr lang="en-ZA" sz="1400" dirty="0"/>
          </a:p>
        </p:txBody>
      </p:sp>
    </p:spTree>
    <p:extLst>
      <p:ext uri="{BB962C8B-B14F-4D97-AF65-F5344CB8AC3E}">
        <p14:creationId xmlns:p14="http://schemas.microsoft.com/office/powerpoint/2010/main" val="1823538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Box 5">
            <a:extLst>
              <a:ext uri="{FF2B5EF4-FFF2-40B4-BE49-F238E27FC236}">
                <a16:creationId xmlns:a16="http://schemas.microsoft.com/office/drawing/2014/main" id="{8AC975BB-560B-4A78-A390-E156E350FE3C}"/>
              </a:ext>
            </a:extLst>
          </p:cNvPr>
          <p:cNvSpPr txBox="1">
            <a:spLocks noChangeArrowheads="1"/>
          </p:cNvSpPr>
          <p:nvPr/>
        </p:nvSpPr>
        <p:spPr bwMode="auto">
          <a:xfrm>
            <a:off x="9191625" y="1341438"/>
            <a:ext cx="129698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0000"/>
              <a:defRPr sz="3200">
                <a:solidFill>
                  <a:schemeClr val="tx1"/>
                </a:solidFill>
                <a:latin typeface="Calibri" panose="020F0502020204030204" pitchFamily="34" charset="0"/>
              </a:defRPr>
            </a:lvl1pPr>
            <a:lvl2pPr marL="742950" indent="-285750">
              <a:spcBef>
                <a:spcPct val="20000"/>
              </a:spcBef>
              <a:buSzPct val="80000"/>
              <a:buBlip>
                <a:blip r:embed="rId3"/>
              </a:buBlip>
              <a:defRPr sz="2800">
                <a:solidFill>
                  <a:schemeClr val="tx1"/>
                </a:solidFill>
                <a:latin typeface="Calibri" panose="020F0502020204030204" pitchFamily="34" charset="0"/>
              </a:defRPr>
            </a:lvl2pPr>
            <a:lvl3pPr marL="1143000" indent="-228600">
              <a:spcBef>
                <a:spcPct val="20000"/>
              </a:spcBef>
              <a:buSzPct val="80000"/>
              <a:buBlip>
                <a:blip r:embed="rId3"/>
              </a:buBlip>
              <a:defRPr sz="2400">
                <a:solidFill>
                  <a:srgbClr val="558ED5"/>
                </a:solidFill>
                <a:latin typeface="Calibri" panose="020F0502020204030204" pitchFamily="34" charset="0"/>
              </a:defRPr>
            </a:lvl3pPr>
            <a:lvl4pPr marL="1600200" indent="-228600">
              <a:spcBef>
                <a:spcPct val="20000"/>
              </a:spcBef>
              <a:buSzPct val="80000"/>
              <a:buBlip>
                <a:blip r:embed="rId3"/>
              </a:buBlip>
              <a:defRPr sz="2000">
                <a:solidFill>
                  <a:srgbClr val="7F7F7F"/>
                </a:solidFill>
                <a:latin typeface="Calibri" panose="020F0502020204030204" pitchFamily="34" charset="0"/>
              </a:defRPr>
            </a:lvl4pPr>
            <a:lvl5pPr marL="2057400" indent="-228600">
              <a:spcBef>
                <a:spcPct val="20000"/>
              </a:spcBef>
              <a:buSzPct val="80000"/>
              <a:buBlip>
                <a:blip r:embed="rId3"/>
              </a:buBlip>
              <a:defRPr>
                <a:solidFill>
                  <a:schemeClr val="tx1"/>
                </a:solidFill>
                <a:latin typeface="Calibri" panose="020F0502020204030204" pitchFamily="34" charset="0"/>
              </a:defRPr>
            </a:lvl5pPr>
            <a:lvl6pPr marL="2514600" indent="-228600" eaLnBrk="0" fontAlgn="base" hangingPunct="0">
              <a:spcBef>
                <a:spcPct val="20000"/>
              </a:spcBef>
              <a:spcAft>
                <a:spcPct val="0"/>
              </a:spcAft>
              <a:buSzPct val="80000"/>
              <a:buBlip>
                <a:blip r:embed="rId3"/>
              </a:buBlip>
              <a:defRPr>
                <a:solidFill>
                  <a:schemeClr val="tx1"/>
                </a:solidFill>
                <a:latin typeface="Calibri" panose="020F0502020204030204" pitchFamily="34" charset="0"/>
              </a:defRPr>
            </a:lvl6pPr>
            <a:lvl7pPr marL="2971800" indent="-228600" eaLnBrk="0" fontAlgn="base" hangingPunct="0">
              <a:spcBef>
                <a:spcPct val="20000"/>
              </a:spcBef>
              <a:spcAft>
                <a:spcPct val="0"/>
              </a:spcAft>
              <a:buSzPct val="80000"/>
              <a:buBlip>
                <a:blip r:embed="rId3"/>
              </a:buBlip>
              <a:defRPr>
                <a:solidFill>
                  <a:schemeClr val="tx1"/>
                </a:solidFill>
                <a:latin typeface="Calibri" panose="020F0502020204030204" pitchFamily="34" charset="0"/>
              </a:defRPr>
            </a:lvl7pPr>
            <a:lvl8pPr marL="3429000" indent="-228600" eaLnBrk="0" fontAlgn="base" hangingPunct="0">
              <a:spcBef>
                <a:spcPct val="20000"/>
              </a:spcBef>
              <a:spcAft>
                <a:spcPct val="0"/>
              </a:spcAft>
              <a:buSzPct val="80000"/>
              <a:buBlip>
                <a:blip r:embed="rId3"/>
              </a:buBlip>
              <a:defRPr>
                <a:solidFill>
                  <a:schemeClr val="tx1"/>
                </a:solidFill>
                <a:latin typeface="Calibri" panose="020F0502020204030204" pitchFamily="34" charset="0"/>
              </a:defRPr>
            </a:lvl8pPr>
            <a:lvl9pPr marL="3886200" indent="-228600" eaLnBrk="0" fontAlgn="base" hangingPunct="0">
              <a:spcBef>
                <a:spcPct val="20000"/>
              </a:spcBef>
              <a:spcAft>
                <a:spcPct val="0"/>
              </a:spcAft>
              <a:buSzPct val="80000"/>
              <a:buBlip>
                <a:blip r:embed="rId3"/>
              </a:buBlip>
              <a:defRPr>
                <a:solidFill>
                  <a:schemeClr val="tx1"/>
                </a:solidFill>
                <a:latin typeface="Calibri" panose="020F0502020204030204" pitchFamily="34" charset="0"/>
              </a:defRPr>
            </a:lvl9pPr>
          </a:lstStyle>
          <a:p>
            <a:pPr eaLnBrk="1" hangingPunct="1">
              <a:spcBef>
                <a:spcPct val="0"/>
              </a:spcBef>
              <a:buSzTx/>
            </a:pPr>
            <a:endParaRPr lang="en-ZA" altLang="en-US" sz="1800">
              <a:latin typeface="Arial" panose="020B0604020202020204" pitchFamily="34" charset="0"/>
            </a:endParaRPr>
          </a:p>
        </p:txBody>
      </p:sp>
      <p:sp>
        <p:nvSpPr>
          <p:cNvPr id="9" name="Title 1">
            <a:extLst>
              <a:ext uri="{FF2B5EF4-FFF2-40B4-BE49-F238E27FC236}">
                <a16:creationId xmlns:a16="http://schemas.microsoft.com/office/drawing/2014/main" id="{2C795B35-7434-4179-BD76-EAF8B39833E1}"/>
              </a:ext>
            </a:extLst>
          </p:cNvPr>
          <p:cNvSpPr txBox="1">
            <a:spLocks/>
          </p:cNvSpPr>
          <p:nvPr/>
        </p:nvSpPr>
        <p:spPr>
          <a:xfrm>
            <a:off x="538480" y="-636"/>
            <a:ext cx="95008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sz="4000" b="1" dirty="0">
                <a:solidFill>
                  <a:schemeClr val="accent1">
                    <a:lumMod val="75000"/>
                  </a:schemeClr>
                </a:solidFill>
              </a:rPr>
              <a:t>Why do we need to monitor emerging substances of concern?</a:t>
            </a:r>
          </a:p>
        </p:txBody>
      </p:sp>
      <p:sp>
        <p:nvSpPr>
          <p:cNvPr id="10" name="TextBox 9">
            <a:extLst>
              <a:ext uri="{FF2B5EF4-FFF2-40B4-BE49-F238E27FC236}">
                <a16:creationId xmlns:a16="http://schemas.microsoft.com/office/drawing/2014/main" id="{7935B69C-4D18-4867-764C-9D2D09B96AFD}"/>
              </a:ext>
            </a:extLst>
          </p:cNvPr>
          <p:cNvSpPr txBox="1"/>
          <p:nvPr/>
        </p:nvSpPr>
        <p:spPr>
          <a:xfrm>
            <a:off x="464184" y="1526104"/>
            <a:ext cx="8834052" cy="4585871"/>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accent1">
                    <a:lumMod val="75000"/>
                  </a:schemeClr>
                </a:solidFill>
              </a:rPr>
              <a:t>Protecting human and ecosystem health - Emerging contaminants can have adverse effects on human &amp; aquatic ecosystems, including disruption of endocrine system, et</a:t>
            </a:r>
          </a:p>
          <a:p>
            <a:pPr marL="285750" indent="-285750">
              <a:buFont typeface="Arial" panose="020B0604020202020204" pitchFamily="34" charset="0"/>
              <a:buChar char="•"/>
            </a:pPr>
            <a:endParaRPr lang="en-US" sz="800" dirty="0">
              <a:solidFill>
                <a:schemeClr val="accent1">
                  <a:lumMod val="75000"/>
                </a:schemeClr>
              </a:solidFill>
            </a:endParaRPr>
          </a:p>
          <a:p>
            <a:pPr marL="285750" indent="-285750">
              <a:buFont typeface="Arial" panose="020B0604020202020204" pitchFamily="34" charset="0"/>
              <a:buChar char="•"/>
            </a:pPr>
            <a:r>
              <a:rPr lang="en-US" sz="2000" dirty="0">
                <a:solidFill>
                  <a:schemeClr val="accent1">
                    <a:lumMod val="75000"/>
                  </a:schemeClr>
                </a:solidFill>
              </a:rPr>
              <a:t>Early detection and intervention - Early detection enables proactive intervention strategies, such as source control, development of treatment technologies, establishment of water quality standards/guideline values</a:t>
            </a:r>
          </a:p>
          <a:p>
            <a:pPr marL="285750" indent="-285750">
              <a:buFont typeface="Arial" panose="020B0604020202020204" pitchFamily="34" charset="0"/>
              <a:buChar char="•"/>
            </a:pPr>
            <a:endParaRPr lang="en-US" sz="800" dirty="0">
              <a:solidFill>
                <a:schemeClr val="accent1">
                  <a:lumMod val="75000"/>
                </a:schemeClr>
              </a:solidFill>
            </a:endParaRPr>
          </a:p>
          <a:p>
            <a:pPr marL="285750" indent="-285750">
              <a:buFont typeface="Arial" panose="020B0604020202020204" pitchFamily="34" charset="0"/>
              <a:buChar char="•"/>
            </a:pPr>
            <a:r>
              <a:rPr lang="en-US" sz="2000" dirty="0">
                <a:solidFill>
                  <a:schemeClr val="accent1">
                    <a:lumMod val="75000"/>
                  </a:schemeClr>
                </a:solidFill>
              </a:rPr>
              <a:t>Tracking trends and changes - identify emerging issues, hotspots of contamination, and shifts in pollution sources. </a:t>
            </a:r>
          </a:p>
          <a:p>
            <a:pPr marL="285750" indent="-285750">
              <a:buFont typeface="Arial" panose="020B0604020202020204" pitchFamily="34" charset="0"/>
              <a:buChar char="•"/>
            </a:pPr>
            <a:endParaRPr lang="en-US" sz="800" dirty="0">
              <a:solidFill>
                <a:schemeClr val="accent1">
                  <a:lumMod val="75000"/>
                </a:schemeClr>
              </a:solidFill>
            </a:endParaRPr>
          </a:p>
          <a:p>
            <a:pPr marL="285750" indent="-285750">
              <a:buFont typeface="Arial" panose="020B0604020202020204" pitchFamily="34" charset="0"/>
              <a:buChar char="•"/>
            </a:pPr>
            <a:r>
              <a:rPr lang="en-US" sz="2000" dirty="0">
                <a:solidFill>
                  <a:schemeClr val="accent1">
                    <a:lumMod val="75000"/>
                  </a:schemeClr>
                </a:solidFill>
              </a:rPr>
              <a:t>Raise public awareness - Increased awareness fosters pollution prevention measures, and support for regulatory action to address emerging water quality challenges.</a:t>
            </a:r>
          </a:p>
          <a:p>
            <a:pPr marL="285750" indent="-285750">
              <a:buFont typeface="Arial" panose="020B0604020202020204" pitchFamily="34" charset="0"/>
              <a:buChar char="•"/>
            </a:pPr>
            <a:endParaRPr lang="en-US" sz="800" dirty="0">
              <a:solidFill>
                <a:schemeClr val="accent1">
                  <a:lumMod val="75000"/>
                </a:schemeClr>
              </a:solidFill>
            </a:endParaRPr>
          </a:p>
          <a:p>
            <a:pPr marL="285750" indent="-285750">
              <a:buFont typeface="Arial" panose="020B0604020202020204" pitchFamily="34" charset="0"/>
              <a:buChar char="•"/>
            </a:pPr>
            <a:r>
              <a:rPr lang="en-US" sz="2000" dirty="0">
                <a:solidFill>
                  <a:schemeClr val="accent1">
                    <a:lumMod val="75000"/>
                  </a:schemeClr>
                </a:solidFill>
              </a:rPr>
              <a:t>Promote sustainable water use –  water reuse and recycling</a:t>
            </a:r>
          </a:p>
          <a:p>
            <a:pPr marL="285750" indent="-285750">
              <a:buFont typeface="Arial" panose="020B0604020202020204" pitchFamily="34" charset="0"/>
              <a:buChar char="•"/>
            </a:pPr>
            <a:endParaRPr lang="en-ZA" sz="2000" dirty="0">
              <a:solidFill>
                <a:schemeClr val="accent1">
                  <a:lumMod val="75000"/>
                </a:schemeClr>
              </a:solidFill>
            </a:endParaRPr>
          </a:p>
        </p:txBody>
      </p:sp>
      <p:pic>
        <p:nvPicPr>
          <p:cNvPr id="12" name="Picture 11">
            <a:extLst>
              <a:ext uri="{FF2B5EF4-FFF2-40B4-BE49-F238E27FC236}">
                <a16:creationId xmlns:a16="http://schemas.microsoft.com/office/drawing/2014/main" id="{E42A3BFA-13AD-DEC1-5687-D1ACF790D553}"/>
              </a:ext>
            </a:extLst>
          </p:cNvPr>
          <p:cNvPicPr>
            <a:picLocks noChangeAspect="1"/>
          </p:cNvPicPr>
          <p:nvPr/>
        </p:nvPicPr>
        <p:blipFill>
          <a:blip r:embed="rId4"/>
          <a:stretch>
            <a:fillRect/>
          </a:stretch>
        </p:blipFill>
        <p:spPr>
          <a:xfrm>
            <a:off x="9440480" y="2528887"/>
            <a:ext cx="2543175" cy="1800225"/>
          </a:xfrm>
          <a:prstGeom prst="rect">
            <a:avLst/>
          </a:prstGeom>
        </p:spPr>
      </p:pic>
    </p:spTree>
    <p:extLst>
      <p:ext uri="{BB962C8B-B14F-4D97-AF65-F5344CB8AC3E}">
        <p14:creationId xmlns:p14="http://schemas.microsoft.com/office/powerpoint/2010/main" val="380967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E9ADE-2BC0-AEDB-FCF7-1A3E3EFF853D}"/>
              </a:ext>
            </a:extLst>
          </p:cNvPr>
          <p:cNvSpPr>
            <a:spLocks noGrp="1"/>
          </p:cNvSpPr>
          <p:nvPr>
            <p:ph type="title"/>
          </p:nvPr>
        </p:nvSpPr>
        <p:spPr>
          <a:xfrm>
            <a:off x="117511" y="-172720"/>
            <a:ext cx="7499869" cy="1325563"/>
          </a:xfrm>
        </p:spPr>
        <p:txBody>
          <a:bodyPr>
            <a:normAutofit/>
          </a:bodyPr>
          <a:lstStyle/>
          <a:p>
            <a:r>
              <a:rPr lang="en-US" sz="2800" b="1" dirty="0">
                <a:solidFill>
                  <a:schemeClr val="accent1">
                    <a:lumMod val="75000"/>
                  </a:schemeClr>
                </a:solidFill>
              </a:rPr>
              <a:t>Per- and polyfluoroalkyl substances in water in the Mpumalanga province</a:t>
            </a:r>
            <a:r>
              <a:rPr lang="en-ZA" sz="2800" b="1" dirty="0">
                <a:solidFill>
                  <a:schemeClr val="accent1">
                    <a:lumMod val="75000"/>
                  </a:schemeClr>
                </a:solidFill>
              </a:rPr>
              <a:t> - Chapter 8</a:t>
            </a:r>
          </a:p>
        </p:txBody>
      </p:sp>
      <p:pic>
        <p:nvPicPr>
          <p:cNvPr id="5" name="Picture 4">
            <a:extLst>
              <a:ext uri="{FF2B5EF4-FFF2-40B4-BE49-F238E27FC236}">
                <a16:creationId xmlns:a16="http://schemas.microsoft.com/office/drawing/2014/main" id="{BA3EA28D-E6BC-2D35-13BE-44B1F2B106B0}"/>
              </a:ext>
            </a:extLst>
          </p:cNvPr>
          <p:cNvPicPr>
            <a:picLocks noChangeAspect="1"/>
          </p:cNvPicPr>
          <p:nvPr/>
        </p:nvPicPr>
        <p:blipFill>
          <a:blip r:embed="rId2"/>
          <a:stretch>
            <a:fillRect/>
          </a:stretch>
        </p:blipFill>
        <p:spPr>
          <a:xfrm>
            <a:off x="7900073" y="226312"/>
            <a:ext cx="4291927" cy="5364481"/>
          </a:xfrm>
          <a:prstGeom prst="rect">
            <a:avLst/>
          </a:prstGeom>
        </p:spPr>
      </p:pic>
      <p:sp>
        <p:nvSpPr>
          <p:cNvPr id="4" name="TextBox 3">
            <a:extLst>
              <a:ext uri="{FF2B5EF4-FFF2-40B4-BE49-F238E27FC236}">
                <a16:creationId xmlns:a16="http://schemas.microsoft.com/office/drawing/2014/main" id="{917FBA8D-3E44-A4FE-C004-2A5608D01760}"/>
              </a:ext>
            </a:extLst>
          </p:cNvPr>
          <p:cNvSpPr txBox="1"/>
          <p:nvPr/>
        </p:nvSpPr>
        <p:spPr>
          <a:xfrm>
            <a:off x="8161952" y="5597158"/>
            <a:ext cx="4030048" cy="553998"/>
          </a:xfrm>
          <a:prstGeom prst="rect">
            <a:avLst/>
          </a:prstGeom>
          <a:noFill/>
        </p:spPr>
        <p:txBody>
          <a:bodyPr wrap="square">
            <a:spAutoFit/>
          </a:bodyPr>
          <a:lstStyle/>
          <a:p>
            <a:r>
              <a:rPr lang="en-ZA" sz="1000" dirty="0">
                <a:hlinkClick r:id="rId3"/>
              </a:rPr>
              <a:t>https://wrcwebsite.azurewebsites.net/wp-content/uploads/mdocs/TT931-2-23%20final%20web.pdf</a:t>
            </a:r>
            <a:endParaRPr lang="en-ZA" sz="1000" dirty="0"/>
          </a:p>
          <a:p>
            <a:endParaRPr lang="en-ZA" sz="1000" dirty="0"/>
          </a:p>
        </p:txBody>
      </p:sp>
      <p:pic>
        <p:nvPicPr>
          <p:cNvPr id="11" name="Picture 10">
            <a:extLst>
              <a:ext uri="{FF2B5EF4-FFF2-40B4-BE49-F238E27FC236}">
                <a16:creationId xmlns:a16="http://schemas.microsoft.com/office/drawing/2014/main" id="{A4CD4617-7553-4BAD-1481-527CDB5CA1BA}"/>
              </a:ext>
            </a:extLst>
          </p:cNvPr>
          <p:cNvPicPr>
            <a:picLocks noChangeAspect="1"/>
          </p:cNvPicPr>
          <p:nvPr/>
        </p:nvPicPr>
        <p:blipFill>
          <a:blip r:embed="rId4"/>
          <a:stretch>
            <a:fillRect/>
          </a:stretch>
        </p:blipFill>
        <p:spPr>
          <a:xfrm>
            <a:off x="0" y="1026161"/>
            <a:ext cx="7823199" cy="4338320"/>
          </a:xfrm>
          <a:prstGeom prst="rect">
            <a:avLst/>
          </a:prstGeom>
        </p:spPr>
      </p:pic>
      <p:sp>
        <p:nvSpPr>
          <p:cNvPr id="15" name="TextBox 14">
            <a:extLst>
              <a:ext uri="{FF2B5EF4-FFF2-40B4-BE49-F238E27FC236}">
                <a16:creationId xmlns:a16="http://schemas.microsoft.com/office/drawing/2014/main" id="{0C5246E5-67B1-D947-F194-D04CEE827A33}"/>
              </a:ext>
            </a:extLst>
          </p:cNvPr>
          <p:cNvSpPr txBox="1"/>
          <p:nvPr/>
        </p:nvSpPr>
        <p:spPr>
          <a:xfrm>
            <a:off x="511619" y="5364480"/>
            <a:ext cx="6711654" cy="646331"/>
          </a:xfrm>
          <a:prstGeom prst="rect">
            <a:avLst/>
          </a:prstGeom>
          <a:noFill/>
        </p:spPr>
        <p:txBody>
          <a:bodyPr wrap="square">
            <a:spAutoFit/>
          </a:bodyPr>
          <a:lstStyle/>
          <a:p>
            <a:r>
              <a:rPr lang="en-ZA" dirty="0"/>
              <a:t>USEPA has established legally enforceable levels for six PFAS in drinking water: PFOA, PFOS, </a:t>
            </a:r>
            <a:r>
              <a:rPr lang="en-ZA" dirty="0" err="1"/>
              <a:t>PFHxS</a:t>
            </a:r>
            <a:r>
              <a:rPr lang="en-ZA" dirty="0"/>
              <a:t>, PFNA, and HFPO-DA (</a:t>
            </a:r>
            <a:r>
              <a:rPr lang="en-ZA" dirty="0">
                <a:solidFill>
                  <a:srgbClr val="FF0000"/>
                </a:solidFill>
              </a:rPr>
              <a:t>4-10ng/L</a:t>
            </a:r>
            <a:r>
              <a:rPr lang="en-ZA" dirty="0"/>
              <a:t>)</a:t>
            </a:r>
          </a:p>
        </p:txBody>
      </p:sp>
    </p:spTree>
    <p:extLst>
      <p:ext uri="{BB962C8B-B14F-4D97-AF65-F5344CB8AC3E}">
        <p14:creationId xmlns:p14="http://schemas.microsoft.com/office/powerpoint/2010/main" val="235046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50C1C8-10A7-EAFE-1404-EB366A6B274B}"/>
              </a:ext>
            </a:extLst>
          </p:cNvPr>
          <p:cNvPicPr>
            <a:picLocks noChangeAspect="1"/>
          </p:cNvPicPr>
          <p:nvPr/>
        </p:nvPicPr>
        <p:blipFill rotWithShape="1">
          <a:blip r:embed="rId2"/>
          <a:srcRect l="10843" t="19759" r="10362" b="10040"/>
          <a:stretch/>
        </p:blipFill>
        <p:spPr>
          <a:xfrm>
            <a:off x="1292645" y="495759"/>
            <a:ext cx="9606709" cy="4814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B238D037-A21A-387F-F153-03DAA04EBCC1}"/>
              </a:ext>
            </a:extLst>
          </p:cNvPr>
          <p:cNvSpPr txBox="1"/>
          <p:nvPr/>
        </p:nvSpPr>
        <p:spPr>
          <a:xfrm>
            <a:off x="4567838" y="5431488"/>
            <a:ext cx="6097836" cy="646331"/>
          </a:xfrm>
          <a:prstGeom prst="rect">
            <a:avLst/>
          </a:prstGeom>
          <a:noFill/>
        </p:spPr>
        <p:txBody>
          <a:bodyPr wrap="square">
            <a:spAutoFit/>
          </a:bodyPr>
          <a:lstStyle/>
          <a:p>
            <a:r>
              <a:rPr lang="en-ZA" dirty="0">
                <a:hlinkClick r:id="rId3"/>
              </a:rPr>
              <a:t>https://www.ceckh.agric.za/</a:t>
            </a:r>
            <a:endParaRPr lang="en-ZA" dirty="0"/>
          </a:p>
          <a:p>
            <a:endParaRPr lang="en-ZA" dirty="0"/>
          </a:p>
        </p:txBody>
      </p:sp>
    </p:spTree>
    <p:extLst>
      <p:ext uri="{BB962C8B-B14F-4D97-AF65-F5344CB8AC3E}">
        <p14:creationId xmlns:p14="http://schemas.microsoft.com/office/powerpoint/2010/main" val="73373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25B418D-ED80-3F30-EEF8-7AE76B6B9D94}"/>
              </a:ext>
            </a:extLst>
          </p:cNvPr>
          <p:cNvGraphicFramePr/>
          <p:nvPr>
            <p:extLst>
              <p:ext uri="{D42A27DB-BD31-4B8C-83A1-F6EECF244321}">
                <p14:modId xmlns:p14="http://schemas.microsoft.com/office/powerpoint/2010/main" val="2476873003"/>
              </p:ext>
            </p:extLst>
          </p:nvPr>
        </p:nvGraphicFramePr>
        <p:xfrm>
          <a:off x="1254935" y="0"/>
          <a:ext cx="8905065" cy="613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837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5C1F-D7F4-FCA1-6E41-61CF9504FD3C}"/>
              </a:ext>
            </a:extLst>
          </p:cNvPr>
          <p:cNvSpPr>
            <a:spLocks noGrp="1"/>
          </p:cNvSpPr>
          <p:nvPr>
            <p:ph type="title"/>
          </p:nvPr>
        </p:nvSpPr>
        <p:spPr>
          <a:xfrm>
            <a:off x="962329" y="111760"/>
            <a:ext cx="10515600" cy="943205"/>
          </a:xfrm>
        </p:spPr>
        <p:txBody>
          <a:bodyPr>
            <a:normAutofit fontScale="90000"/>
          </a:bodyPr>
          <a:lstStyle/>
          <a:p>
            <a:r>
              <a:rPr lang="en-US" b="1" dirty="0">
                <a:solidFill>
                  <a:schemeClr val="accent1">
                    <a:lumMod val="50000"/>
                  </a:schemeClr>
                </a:solidFill>
                <a:cs typeface="Calibri" panose="020F0502020204030204" pitchFamily="34" charset="0"/>
              </a:rPr>
              <a:t>Priority research topics for the next 5 years</a:t>
            </a:r>
            <a:endParaRPr lang="en-ZA" b="1" dirty="0">
              <a:solidFill>
                <a:schemeClr val="accent1">
                  <a:lumMod val="50000"/>
                </a:schemeClr>
              </a:solidFill>
              <a:cs typeface="Calibri" panose="020F0502020204030204" pitchFamily="34" charset="0"/>
            </a:endParaRPr>
          </a:p>
        </p:txBody>
      </p:sp>
      <p:sp>
        <p:nvSpPr>
          <p:cNvPr id="7" name="TextBox 6">
            <a:extLst>
              <a:ext uri="{FF2B5EF4-FFF2-40B4-BE49-F238E27FC236}">
                <a16:creationId xmlns:a16="http://schemas.microsoft.com/office/drawing/2014/main" id="{EBED06AF-5A29-2B13-AECC-BD99C5A551F6}"/>
              </a:ext>
            </a:extLst>
          </p:cNvPr>
          <p:cNvSpPr txBox="1"/>
          <p:nvPr/>
        </p:nvSpPr>
        <p:spPr>
          <a:xfrm>
            <a:off x="657529" y="1088167"/>
            <a:ext cx="8177999" cy="4681666"/>
          </a:xfrm>
          <a:prstGeom prst="rect">
            <a:avLst/>
          </a:prstGeom>
          <a:noFill/>
        </p:spPr>
        <p:txBody>
          <a:bodyPr wrap="square">
            <a:spAutoFit/>
          </a:bodyPr>
          <a:lstStyle/>
          <a:p>
            <a:pPr marL="342900" lvl="0" indent="-342900" algn="just">
              <a:lnSpc>
                <a:spcPct val="107000"/>
              </a:lnSpc>
              <a:buFont typeface="+mj-lt"/>
              <a:buAutoNum type="arabicPeriod"/>
            </a:pPr>
            <a:r>
              <a:rPr lang="en-US" sz="2000" kern="100" dirty="0">
                <a:solidFill>
                  <a:schemeClr val="accent1">
                    <a:lumMod val="50000"/>
                  </a:schemeClr>
                </a:solidFill>
                <a:effectLst/>
                <a:ea typeface="Calibri" panose="020F0502020204030204" pitchFamily="34" charset="0"/>
                <a:cs typeface="Times New Roman" panose="02020603050405020304" pitchFamily="18" charset="0"/>
              </a:rPr>
              <a:t> </a:t>
            </a:r>
            <a:r>
              <a:rPr lang="en-US" sz="2000" kern="100" dirty="0">
                <a:solidFill>
                  <a:schemeClr val="accent1">
                    <a:lumMod val="50000"/>
                  </a:schemeClr>
                </a:solidFill>
                <a:effectLst/>
                <a:ea typeface="Calibri" panose="020F0502020204030204" pitchFamily="34" charset="0"/>
                <a:cs typeface="Calibri" panose="020F0502020204030204" pitchFamily="34" charset="0"/>
              </a:rPr>
              <a:t>Citizen science - promote community engagement, education campaigns, and citizen science initiatives in raising awareness about water quality issues and promoting public participation in water protection.</a:t>
            </a:r>
          </a:p>
          <a:p>
            <a:pPr marL="342900" lvl="0" indent="-342900" algn="just">
              <a:lnSpc>
                <a:spcPct val="107000"/>
              </a:lnSpc>
              <a:buFont typeface="+mj-lt"/>
              <a:buAutoNum type="arabicPeriod"/>
            </a:pPr>
            <a:endParaRPr lang="en-US" sz="1000" kern="100" dirty="0">
              <a:solidFill>
                <a:schemeClr val="accent1">
                  <a:lumMod val="50000"/>
                </a:schemeClr>
              </a:solidFill>
              <a:ea typeface="Calibri" panose="020F0502020204030204" pitchFamily="34" charset="0"/>
              <a:cs typeface="Calibri" panose="020F0502020204030204" pitchFamily="34" charset="0"/>
            </a:endParaRPr>
          </a:p>
          <a:p>
            <a:pPr marL="342900" indent="-342900" algn="just">
              <a:lnSpc>
                <a:spcPct val="107000"/>
              </a:lnSpc>
              <a:buFont typeface="+mj-lt"/>
              <a:buAutoNum type="arabicPeriod"/>
            </a:pPr>
            <a:r>
              <a:rPr lang="en-US" sz="2000" kern="100" dirty="0">
                <a:solidFill>
                  <a:schemeClr val="accent1">
                    <a:lumMod val="50000"/>
                  </a:schemeClr>
                </a:solidFill>
                <a:effectLst/>
                <a:ea typeface="Calibri" panose="020F0502020204030204" pitchFamily="34" charset="0"/>
                <a:cs typeface="Calibri" panose="020F0502020204030204" pitchFamily="34" charset="0"/>
              </a:rPr>
              <a:t>Research on the Health Vulnerability Index (HVI) focusing on assessing the susceptibility of communities to health risks associated with poor water quality due to extreme events (</a:t>
            </a:r>
            <a:r>
              <a:rPr lang="en-US" sz="2000" b="1" kern="100" dirty="0">
                <a:solidFill>
                  <a:schemeClr val="accent1">
                    <a:lumMod val="50000"/>
                  </a:schemeClr>
                </a:solidFill>
                <a:effectLst/>
                <a:ea typeface="Calibri" panose="020F0502020204030204" pitchFamily="34" charset="0"/>
                <a:cs typeface="Calibri" panose="020F0502020204030204" pitchFamily="34" charset="0"/>
              </a:rPr>
              <a:t>ongoing</a:t>
            </a:r>
            <a:r>
              <a:rPr lang="en-US" sz="2000" kern="100" dirty="0">
                <a:solidFill>
                  <a:schemeClr val="accent1">
                    <a:lumMod val="50000"/>
                  </a:schemeClr>
                </a:solidFill>
                <a:effectLst/>
                <a:ea typeface="Calibri" panose="020F0502020204030204" pitchFamily="34" charset="0"/>
                <a:cs typeface="Calibri" panose="020F0502020204030204" pitchFamily="34" charset="0"/>
              </a:rPr>
              <a:t>) </a:t>
            </a:r>
            <a:endParaRPr lang="en-ZA" sz="2000" kern="100" dirty="0">
              <a:solidFill>
                <a:schemeClr val="accent1">
                  <a:lumMod val="50000"/>
                </a:schemeClr>
              </a:solidFill>
              <a:effectLst/>
              <a:ea typeface="Calibri" panose="020F0502020204030204" pitchFamily="34" charset="0"/>
              <a:cs typeface="Calibri" panose="020F0502020204030204" pitchFamily="34" charset="0"/>
            </a:endParaRPr>
          </a:p>
          <a:p>
            <a:pPr marL="342900" lvl="0" indent="-342900" algn="just">
              <a:lnSpc>
                <a:spcPct val="107000"/>
              </a:lnSpc>
              <a:buFont typeface="+mj-lt"/>
              <a:buAutoNum type="arabicPeriod"/>
            </a:pPr>
            <a:endParaRPr lang="en-US" sz="1000" kern="100" dirty="0">
              <a:solidFill>
                <a:schemeClr val="accent1">
                  <a:lumMod val="50000"/>
                </a:schemeClr>
              </a:solidFill>
              <a:effectLst/>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US" sz="2000" kern="100" dirty="0">
                <a:solidFill>
                  <a:schemeClr val="accent1">
                    <a:lumMod val="50000"/>
                  </a:schemeClr>
                </a:solidFill>
                <a:effectLst/>
                <a:ea typeface="Calibri" panose="020F0502020204030204" pitchFamily="34" charset="0"/>
                <a:cs typeface="Times New Roman" panose="02020603050405020304" pitchFamily="18" charset="0"/>
              </a:rPr>
              <a:t>Water quality surveillance – </a:t>
            </a:r>
            <a:r>
              <a:rPr lang="en-US" sz="2000" b="1" kern="100" dirty="0">
                <a:solidFill>
                  <a:schemeClr val="accent1">
                    <a:lumMod val="50000"/>
                  </a:schemeClr>
                </a:solidFill>
                <a:effectLst/>
                <a:ea typeface="Calibri" panose="020F0502020204030204" pitchFamily="34" charset="0"/>
                <a:cs typeface="Times New Roman" panose="02020603050405020304" pitchFamily="18" charset="0"/>
              </a:rPr>
              <a:t>develop</a:t>
            </a:r>
            <a:r>
              <a:rPr lang="en-US" sz="2000" kern="100" dirty="0">
                <a:solidFill>
                  <a:schemeClr val="accent1">
                    <a:lumMod val="50000"/>
                  </a:schemeClr>
                </a:solidFill>
                <a:effectLst/>
                <a:ea typeface="Calibri" panose="020F0502020204030204" pitchFamily="34" charset="0"/>
                <a:cs typeface="Times New Roman" panose="02020603050405020304" pitchFamily="18" charset="0"/>
              </a:rPr>
              <a:t> </a:t>
            </a:r>
            <a:r>
              <a:rPr lang="en-US" sz="2000" kern="100" dirty="0" err="1">
                <a:solidFill>
                  <a:schemeClr val="accent1">
                    <a:lumMod val="50000"/>
                  </a:schemeClr>
                </a:solidFill>
                <a:effectLst/>
                <a:ea typeface="Calibri" panose="020F0502020204030204" pitchFamily="34" charset="0"/>
                <a:cs typeface="Times New Roman" panose="02020603050405020304" pitchFamily="18" charset="0"/>
              </a:rPr>
              <a:t>ToR</a:t>
            </a:r>
            <a:r>
              <a:rPr lang="en-US" sz="2000" kern="100" dirty="0">
                <a:solidFill>
                  <a:schemeClr val="accent1">
                    <a:lumMod val="50000"/>
                  </a:schemeClr>
                </a:solidFill>
                <a:effectLst/>
                <a:ea typeface="Calibri" panose="020F0502020204030204" pitchFamily="34" charset="0"/>
                <a:cs typeface="Times New Roman" panose="02020603050405020304" pitchFamily="18" charset="0"/>
              </a:rPr>
              <a:t>: National research (and capacity building) initiative on known (regulated) pollutants and CECs</a:t>
            </a:r>
          </a:p>
          <a:p>
            <a:pPr marL="342900" lvl="0" indent="-342900" algn="just">
              <a:lnSpc>
                <a:spcPct val="107000"/>
              </a:lnSpc>
              <a:buFont typeface="+mj-lt"/>
              <a:buAutoNum type="arabicPeriod"/>
            </a:pPr>
            <a:endParaRPr lang="en-US" sz="1000" kern="100" dirty="0">
              <a:solidFill>
                <a:schemeClr val="accent1">
                  <a:lumMod val="50000"/>
                </a:schemeClr>
              </a:solidFill>
              <a:effectLst/>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en-US" sz="2000" kern="100" dirty="0">
                <a:solidFill>
                  <a:schemeClr val="accent1">
                    <a:lumMod val="50000"/>
                  </a:schemeClr>
                </a:solidFill>
                <a:effectLst/>
                <a:ea typeface="Calibri" panose="020F0502020204030204" pitchFamily="34" charset="0"/>
                <a:cs typeface="Calibri" panose="020F0502020204030204" pitchFamily="34" charset="0"/>
              </a:rPr>
              <a:t>National water pollution initiative – </a:t>
            </a:r>
            <a:r>
              <a:rPr lang="en-US" sz="2000" kern="100" dirty="0" err="1">
                <a:solidFill>
                  <a:schemeClr val="accent1">
                    <a:lumMod val="50000"/>
                  </a:schemeClr>
                </a:solidFill>
                <a:effectLst/>
                <a:ea typeface="Calibri" panose="020F0502020204030204" pitchFamily="34" charset="0"/>
                <a:cs typeface="Calibri" panose="020F0502020204030204" pitchFamily="34" charset="0"/>
              </a:rPr>
              <a:t>ToR</a:t>
            </a:r>
            <a:r>
              <a:rPr lang="en-US" sz="2000" kern="100" dirty="0">
                <a:solidFill>
                  <a:schemeClr val="accent1">
                    <a:lumMod val="50000"/>
                  </a:schemeClr>
                </a:solidFill>
                <a:effectLst/>
                <a:ea typeface="Calibri" panose="020F0502020204030204" pitchFamily="34" charset="0"/>
                <a:cs typeface="Calibri" panose="020F0502020204030204" pitchFamily="34" charset="0"/>
              </a:rPr>
              <a:t> (to be discussed with DWS): A framework for implementing a water pollution register, based on the categorization of polluting industries / water uses based on risk. </a:t>
            </a:r>
          </a:p>
          <a:p>
            <a:pPr marL="342900" indent="-342900" algn="just">
              <a:lnSpc>
                <a:spcPct val="107000"/>
              </a:lnSpc>
              <a:buFont typeface="+mj-lt"/>
              <a:buAutoNum type="arabicPeriod"/>
            </a:pPr>
            <a:endParaRPr lang="en-US" sz="1000" kern="100" dirty="0">
              <a:solidFill>
                <a:schemeClr val="accent1">
                  <a:lumMod val="50000"/>
                </a:schemeClr>
              </a:solidFill>
              <a:effectLst/>
              <a:ea typeface="Calibri" panose="020F0502020204030204" pitchFamily="34" charset="0"/>
              <a:cs typeface="Calibri" panose="020F0502020204030204" pitchFamily="34" charset="0"/>
            </a:endParaRPr>
          </a:p>
          <a:p>
            <a:pPr lvl="0">
              <a:lnSpc>
                <a:spcPct val="107000"/>
              </a:lnSpc>
            </a:pPr>
            <a:r>
              <a:rPr lang="en-US" sz="2000" kern="100" dirty="0">
                <a:solidFill>
                  <a:schemeClr val="accent1">
                    <a:lumMod val="50000"/>
                  </a:schemeClr>
                </a:solidFill>
                <a:effectLst/>
                <a:ea typeface="Calibri" panose="020F0502020204030204" pitchFamily="34" charset="0"/>
                <a:cs typeface="Times New Roman" panose="02020603050405020304" pitchFamily="18" charset="0"/>
              </a:rPr>
              <a:t>6.   Economics of water pollution  </a:t>
            </a:r>
            <a:endParaRPr lang="en-ZA" sz="2000" kern="100" dirty="0">
              <a:solidFill>
                <a:schemeClr val="accent1">
                  <a:lumMod val="50000"/>
                </a:schemeClr>
              </a:solidFill>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DCAE2C0-D301-A6D4-4B3E-E7AB47F1D20A}"/>
              </a:ext>
            </a:extLst>
          </p:cNvPr>
          <p:cNvPicPr>
            <a:picLocks noChangeAspect="1"/>
          </p:cNvPicPr>
          <p:nvPr/>
        </p:nvPicPr>
        <p:blipFill>
          <a:blip r:embed="rId2"/>
          <a:srcRect l="14949" r="15309" b="10997"/>
          <a:stretch/>
        </p:blipFill>
        <p:spPr>
          <a:xfrm>
            <a:off x="9397388" y="1864525"/>
            <a:ext cx="2478795" cy="2586289"/>
          </a:xfrm>
          <a:prstGeom prst="rect">
            <a:avLst/>
          </a:prstGeom>
        </p:spPr>
      </p:pic>
    </p:spTree>
    <p:extLst>
      <p:ext uri="{BB962C8B-B14F-4D97-AF65-F5344CB8AC3E}">
        <p14:creationId xmlns:p14="http://schemas.microsoft.com/office/powerpoint/2010/main" val="3171306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F120E-7040-BC6C-DCBC-C3210DFA64DB}"/>
              </a:ext>
            </a:extLst>
          </p:cNvPr>
          <p:cNvSpPr>
            <a:spLocks noGrp="1"/>
          </p:cNvSpPr>
          <p:nvPr>
            <p:ph type="title"/>
          </p:nvPr>
        </p:nvSpPr>
        <p:spPr>
          <a:xfrm>
            <a:off x="727075" y="202565"/>
            <a:ext cx="10515600" cy="1325563"/>
          </a:xfrm>
        </p:spPr>
        <p:txBody>
          <a:bodyPr/>
          <a:lstStyle/>
          <a:p>
            <a:r>
              <a:rPr lang="en-ZA" b="1" dirty="0">
                <a:solidFill>
                  <a:schemeClr val="accent1">
                    <a:lumMod val="50000"/>
                  </a:schemeClr>
                </a:solidFill>
              </a:rPr>
              <a:t>Outline</a:t>
            </a:r>
          </a:p>
        </p:txBody>
      </p:sp>
      <p:sp>
        <p:nvSpPr>
          <p:cNvPr id="3" name="Text Placeholder 2">
            <a:extLst>
              <a:ext uri="{FF2B5EF4-FFF2-40B4-BE49-F238E27FC236}">
                <a16:creationId xmlns:a16="http://schemas.microsoft.com/office/drawing/2014/main" id="{7B74AE60-D931-59A5-81F4-A1A4E258A597}"/>
              </a:ext>
            </a:extLst>
          </p:cNvPr>
          <p:cNvSpPr>
            <a:spLocks noGrp="1"/>
          </p:cNvSpPr>
          <p:nvPr>
            <p:ph type="body" sz="quarter" idx="10"/>
          </p:nvPr>
        </p:nvSpPr>
        <p:spPr>
          <a:xfrm>
            <a:off x="635000" y="1471296"/>
            <a:ext cx="10607675" cy="4278313"/>
          </a:xfrm>
        </p:spPr>
        <p:txBody>
          <a:bodyPr>
            <a:normAutofit lnSpcReduction="10000"/>
          </a:bodyPr>
          <a:lstStyle/>
          <a:p>
            <a:r>
              <a:rPr lang="en-ZA" dirty="0">
                <a:solidFill>
                  <a:schemeClr val="accent1">
                    <a:lumMod val="50000"/>
                  </a:schemeClr>
                </a:solidFill>
              </a:rPr>
              <a:t>Introduction</a:t>
            </a:r>
          </a:p>
          <a:p>
            <a:pPr lvl="1"/>
            <a:r>
              <a:rPr lang="en-ZA" dirty="0">
                <a:solidFill>
                  <a:schemeClr val="accent1">
                    <a:lumMod val="50000"/>
                  </a:schemeClr>
                </a:solidFill>
              </a:rPr>
              <a:t>scope of the WRC Water Quality RDI portfolio</a:t>
            </a:r>
          </a:p>
          <a:p>
            <a:pPr marL="457200" lvl="1" indent="0">
              <a:buNone/>
            </a:pPr>
            <a:endParaRPr lang="en-ZA" dirty="0">
              <a:solidFill>
                <a:schemeClr val="accent1">
                  <a:lumMod val="50000"/>
                </a:schemeClr>
              </a:solidFill>
            </a:endParaRPr>
          </a:p>
          <a:p>
            <a:r>
              <a:rPr lang="en-ZA" dirty="0">
                <a:solidFill>
                  <a:schemeClr val="accent1">
                    <a:lumMod val="50000"/>
                  </a:schemeClr>
                </a:solidFill>
              </a:rPr>
              <a:t>Guiding strategy</a:t>
            </a:r>
          </a:p>
          <a:p>
            <a:pPr lvl="1"/>
            <a:r>
              <a:rPr lang="en-ZA" dirty="0">
                <a:solidFill>
                  <a:schemeClr val="accent1">
                    <a:lumMod val="50000"/>
                  </a:schemeClr>
                </a:solidFill>
              </a:rPr>
              <a:t>Integrated Water Quality Management Strategy</a:t>
            </a:r>
          </a:p>
          <a:p>
            <a:pPr lvl="1"/>
            <a:endParaRPr lang="en-ZA" dirty="0">
              <a:solidFill>
                <a:schemeClr val="accent1">
                  <a:lumMod val="50000"/>
                </a:schemeClr>
              </a:solidFill>
            </a:endParaRPr>
          </a:p>
          <a:p>
            <a:r>
              <a:rPr lang="en-ZA" dirty="0">
                <a:solidFill>
                  <a:schemeClr val="accent1">
                    <a:lumMod val="50000"/>
                  </a:schemeClr>
                </a:solidFill>
              </a:rPr>
              <a:t>Highlights of WRC research</a:t>
            </a:r>
          </a:p>
          <a:p>
            <a:pPr lvl="1"/>
            <a:r>
              <a:rPr lang="en-ZA" dirty="0">
                <a:solidFill>
                  <a:schemeClr val="accent1">
                    <a:lumMod val="50000"/>
                  </a:schemeClr>
                </a:solidFill>
              </a:rPr>
              <a:t>Legacy pollution issues &amp; contaminants of emerging concern </a:t>
            </a:r>
          </a:p>
          <a:p>
            <a:pPr lvl="1"/>
            <a:endParaRPr lang="en-ZA" dirty="0">
              <a:solidFill>
                <a:schemeClr val="accent1">
                  <a:lumMod val="50000"/>
                </a:schemeClr>
              </a:solidFill>
            </a:endParaRPr>
          </a:p>
          <a:p>
            <a:r>
              <a:rPr lang="en-ZA" dirty="0">
                <a:solidFill>
                  <a:schemeClr val="accent1">
                    <a:lumMod val="50000"/>
                  </a:schemeClr>
                </a:solidFill>
              </a:rPr>
              <a:t>Future research work</a:t>
            </a:r>
          </a:p>
        </p:txBody>
      </p:sp>
    </p:spTree>
    <p:extLst>
      <p:ext uri="{BB962C8B-B14F-4D97-AF65-F5344CB8AC3E}">
        <p14:creationId xmlns:p14="http://schemas.microsoft.com/office/powerpoint/2010/main" val="2138083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52B6-7C4C-BE44-CBD6-A695C18811B8}"/>
              </a:ext>
            </a:extLst>
          </p:cNvPr>
          <p:cNvSpPr>
            <a:spLocks noGrp="1"/>
          </p:cNvSpPr>
          <p:nvPr>
            <p:ph type="title"/>
          </p:nvPr>
        </p:nvSpPr>
        <p:spPr>
          <a:xfrm>
            <a:off x="6778046" y="4053264"/>
            <a:ext cx="5580992" cy="1650125"/>
          </a:xfrm>
        </p:spPr>
        <p:txBody>
          <a:bodyPr>
            <a:normAutofit fontScale="90000"/>
          </a:bodyPr>
          <a:lstStyle/>
          <a:p>
            <a:pPr algn="l"/>
            <a:r>
              <a:rPr lang="en-US" b="1" dirty="0"/>
              <a:t>Thank You</a:t>
            </a:r>
            <a:br>
              <a:rPr lang="en-US" dirty="0"/>
            </a:br>
            <a:br>
              <a:rPr lang="en-US" dirty="0"/>
            </a:br>
            <a:br>
              <a:rPr lang="en-US" dirty="0"/>
            </a:br>
            <a:br>
              <a:rPr lang="en-ZA" sz="1800" dirty="0">
                <a:effectLst/>
                <a:latin typeface="Calibri" panose="020F0502020204030204" pitchFamily="34" charset="0"/>
                <a:ea typeface="Calibri" panose="020F0502020204030204" pitchFamily="34" charset="0"/>
              </a:rPr>
            </a:br>
            <a:endParaRPr lang="en-ZA" sz="2000" dirty="0">
              <a:solidFill>
                <a:srgbClr val="FF0000"/>
              </a:solidFill>
            </a:endParaRPr>
          </a:p>
        </p:txBody>
      </p:sp>
    </p:spTree>
    <p:extLst>
      <p:ext uri="{BB962C8B-B14F-4D97-AF65-F5344CB8AC3E}">
        <p14:creationId xmlns:p14="http://schemas.microsoft.com/office/powerpoint/2010/main" val="1786679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2E7740-0BB7-B54A-B8F6-7D612C388413}"/>
              </a:ext>
            </a:extLst>
          </p:cNvPr>
          <p:cNvSpPr>
            <a:spLocks noGrp="1"/>
          </p:cNvSpPr>
          <p:nvPr>
            <p:ph type="body" sz="quarter" idx="10"/>
          </p:nvPr>
        </p:nvSpPr>
        <p:spPr>
          <a:xfrm>
            <a:off x="518159" y="1017391"/>
            <a:ext cx="10979590" cy="4823218"/>
          </a:xfrm>
        </p:spPr>
        <p:txBody>
          <a:bodyPr>
            <a:normAutofit lnSpcReduction="10000"/>
          </a:bodyPr>
          <a:lstStyle/>
          <a:p>
            <a:pPr marL="0" indent="0">
              <a:buNone/>
            </a:pPr>
            <a:r>
              <a:rPr lang="en-GB" b="1" dirty="0">
                <a:solidFill>
                  <a:schemeClr val="accent1">
                    <a:lumMod val="75000"/>
                  </a:schemeClr>
                </a:solidFill>
                <a:latin typeface="+mj-lt"/>
                <a:cs typeface="Calibri" panose="020F0502020204030204" pitchFamily="34" charset="0"/>
              </a:rPr>
              <a:t>Aim</a:t>
            </a:r>
            <a:r>
              <a:rPr lang="en-GB" dirty="0">
                <a:solidFill>
                  <a:schemeClr val="accent1">
                    <a:lumMod val="75000"/>
                  </a:schemeClr>
                </a:solidFill>
                <a:latin typeface="+mj-lt"/>
                <a:cs typeface="Calibri" panose="020F0502020204030204" pitchFamily="34" charset="0"/>
              </a:rPr>
              <a:t>:</a:t>
            </a:r>
          </a:p>
          <a:p>
            <a:pPr marL="0" indent="0">
              <a:buNone/>
            </a:pPr>
            <a:r>
              <a:rPr lang="en-GB" dirty="0">
                <a:solidFill>
                  <a:schemeClr val="accent1">
                    <a:lumMod val="75000"/>
                  </a:schemeClr>
                </a:solidFill>
                <a:latin typeface="+mj-lt"/>
                <a:cs typeface="Calibri" panose="020F0502020204030204" pitchFamily="34" charset="0"/>
              </a:rPr>
              <a:t>To </a:t>
            </a:r>
            <a:r>
              <a:rPr lang="en-US" kern="100" dirty="0">
                <a:solidFill>
                  <a:schemeClr val="accent1">
                    <a:lumMod val="75000"/>
                  </a:schemeClr>
                </a:solidFill>
                <a:effectLst/>
                <a:latin typeface="+mj-lt"/>
                <a:ea typeface="Calibri" panose="020F0502020204030204" pitchFamily="34" charset="0"/>
                <a:cs typeface="Calibri" panose="020F0502020204030204" pitchFamily="34" charset="0"/>
              </a:rPr>
              <a:t>generate </a:t>
            </a:r>
            <a:r>
              <a:rPr lang="en-US" b="1" kern="100" dirty="0">
                <a:solidFill>
                  <a:schemeClr val="accent1">
                    <a:lumMod val="75000"/>
                  </a:schemeClr>
                </a:solidFill>
                <a:effectLst/>
                <a:latin typeface="+mj-lt"/>
                <a:ea typeface="Calibri" panose="020F0502020204030204" pitchFamily="34" charset="0"/>
                <a:cs typeface="Calibri" panose="020F0502020204030204" pitchFamily="34" charset="0"/>
              </a:rPr>
              <a:t>new knowledge</a:t>
            </a:r>
            <a:r>
              <a:rPr lang="en-US" kern="100" dirty="0">
                <a:solidFill>
                  <a:schemeClr val="accent1">
                    <a:lumMod val="75000"/>
                  </a:schemeClr>
                </a:solidFill>
                <a:effectLst/>
                <a:latin typeface="+mj-lt"/>
                <a:ea typeface="Calibri" panose="020F0502020204030204" pitchFamily="34" charset="0"/>
                <a:cs typeface="Calibri" panose="020F0502020204030204" pitchFamily="34" charset="0"/>
              </a:rPr>
              <a:t>, </a:t>
            </a:r>
            <a:r>
              <a:rPr lang="en-US" b="1" kern="100" dirty="0">
                <a:solidFill>
                  <a:schemeClr val="accent1">
                    <a:lumMod val="75000"/>
                  </a:schemeClr>
                </a:solidFill>
                <a:effectLst/>
                <a:latin typeface="+mj-lt"/>
                <a:ea typeface="Calibri" panose="020F0502020204030204" pitchFamily="34" charset="0"/>
                <a:cs typeface="Calibri" panose="020F0502020204030204" pitchFamily="34" charset="0"/>
              </a:rPr>
              <a:t>data</a:t>
            </a:r>
            <a:r>
              <a:rPr lang="en-US" kern="100" dirty="0">
                <a:solidFill>
                  <a:schemeClr val="accent1">
                    <a:lumMod val="75000"/>
                  </a:schemeClr>
                </a:solidFill>
                <a:effectLst/>
                <a:latin typeface="+mj-lt"/>
                <a:ea typeface="Calibri" panose="020F0502020204030204" pitchFamily="34" charset="0"/>
                <a:cs typeface="Calibri" panose="020F0502020204030204" pitchFamily="34" charset="0"/>
              </a:rPr>
              <a:t>, </a:t>
            </a:r>
            <a:r>
              <a:rPr lang="en-US" b="1" kern="100" dirty="0">
                <a:solidFill>
                  <a:schemeClr val="accent1">
                    <a:lumMod val="75000"/>
                  </a:schemeClr>
                </a:solidFill>
                <a:effectLst/>
                <a:latin typeface="+mj-lt"/>
                <a:ea typeface="Calibri" panose="020F0502020204030204" pitchFamily="34" charset="0"/>
                <a:cs typeface="Calibri" panose="020F0502020204030204" pitchFamily="34" charset="0"/>
              </a:rPr>
              <a:t>insights</a:t>
            </a:r>
            <a:r>
              <a:rPr lang="en-US" b="1" kern="100" dirty="0">
                <a:solidFill>
                  <a:schemeClr val="accent1">
                    <a:lumMod val="75000"/>
                  </a:schemeClr>
                </a:solidFill>
                <a:latin typeface="+mj-lt"/>
                <a:ea typeface="Calibri" panose="020F0502020204030204" pitchFamily="34" charset="0"/>
                <a:cs typeface="Calibri" panose="020F0502020204030204" pitchFamily="34" charset="0"/>
              </a:rPr>
              <a:t>, </a:t>
            </a:r>
            <a:r>
              <a:rPr lang="en-US" b="1" kern="100" dirty="0">
                <a:solidFill>
                  <a:schemeClr val="accent1">
                    <a:lumMod val="75000"/>
                  </a:schemeClr>
                </a:solidFill>
                <a:effectLst/>
                <a:latin typeface="+mj-lt"/>
                <a:ea typeface="Calibri" panose="020F0502020204030204" pitchFamily="34" charset="0"/>
                <a:cs typeface="Calibri" panose="020F0502020204030204" pitchFamily="34" charset="0"/>
              </a:rPr>
              <a:t>innovations</a:t>
            </a:r>
            <a:r>
              <a:rPr lang="en-US" kern="100" dirty="0">
                <a:solidFill>
                  <a:schemeClr val="accent1">
                    <a:lumMod val="75000"/>
                  </a:schemeClr>
                </a:solidFill>
                <a:effectLst/>
                <a:latin typeface="+mj-lt"/>
                <a:ea typeface="Calibri" panose="020F0502020204030204" pitchFamily="34" charset="0"/>
                <a:cs typeface="Calibri" panose="020F0502020204030204" pitchFamily="34" charset="0"/>
              </a:rPr>
              <a:t>, as well as </a:t>
            </a:r>
            <a:r>
              <a:rPr lang="en-US" b="1" kern="100" dirty="0">
                <a:solidFill>
                  <a:schemeClr val="accent1">
                    <a:lumMod val="75000"/>
                  </a:schemeClr>
                </a:solidFill>
                <a:effectLst/>
                <a:latin typeface="+mj-lt"/>
                <a:ea typeface="Calibri" panose="020F0502020204030204" pitchFamily="34" charset="0"/>
                <a:cs typeface="Calibri" panose="020F0502020204030204" pitchFamily="34" charset="0"/>
              </a:rPr>
              <a:t>capacity</a:t>
            </a:r>
            <a:r>
              <a:rPr lang="en-US" kern="100" dirty="0">
                <a:solidFill>
                  <a:schemeClr val="accent1">
                    <a:lumMod val="75000"/>
                  </a:schemeClr>
                </a:solidFill>
                <a:effectLst/>
                <a:latin typeface="+mj-lt"/>
                <a:ea typeface="Calibri" panose="020F0502020204030204" pitchFamily="34" charset="0"/>
                <a:cs typeface="Calibri" panose="020F0502020204030204" pitchFamily="34" charset="0"/>
              </a:rPr>
              <a:t>, to:</a:t>
            </a:r>
          </a:p>
          <a:p>
            <a:pPr marL="0" indent="0">
              <a:buNone/>
            </a:pPr>
            <a:endParaRPr lang="en-US" sz="1200" kern="100" dirty="0">
              <a:solidFill>
                <a:schemeClr val="accent1">
                  <a:lumMod val="75000"/>
                </a:schemeClr>
              </a:solidFill>
              <a:effectLst/>
              <a:latin typeface="+mj-lt"/>
              <a:ea typeface="Calibri" panose="020F0502020204030204" pitchFamily="34" charset="0"/>
              <a:cs typeface="Calibri" panose="020F0502020204030204" pitchFamily="34" charset="0"/>
            </a:endParaRPr>
          </a:p>
          <a:p>
            <a:r>
              <a:rPr lang="en-US" sz="2400" kern="100" dirty="0">
                <a:solidFill>
                  <a:schemeClr val="accent1">
                    <a:lumMod val="75000"/>
                  </a:schemeClr>
                </a:solidFill>
                <a:effectLst/>
                <a:latin typeface="+mj-lt"/>
                <a:ea typeface="Calibri" panose="020F0502020204030204" pitchFamily="34" charset="0"/>
                <a:cs typeface="Calibri" panose="020F0502020204030204" pitchFamily="34" charset="0"/>
              </a:rPr>
              <a:t>Enhance the implementation of integrated, sustainable, and equitable water quality management strategies, practices, and policies to protect water quality and public health, build resilient communities and contribute to the attainment of water security</a:t>
            </a:r>
          </a:p>
          <a:p>
            <a:r>
              <a:rPr lang="en-US" sz="2400" kern="100" dirty="0">
                <a:solidFill>
                  <a:schemeClr val="accent1">
                    <a:lumMod val="75000"/>
                  </a:schemeClr>
                </a:solidFill>
                <a:effectLst/>
                <a:latin typeface="+mj-lt"/>
                <a:ea typeface="Calibri" panose="020F0502020204030204" pitchFamily="34" charset="0"/>
                <a:cs typeface="Calibri" panose="020F0502020204030204" pitchFamily="34" charset="0"/>
              </a:rPr>
              <a:t>To better manage water pollution and reduce its impact on </a:t>
            </a:r>
            <a:r>
              <a:rPr lang="en-US" sz="2400" kern="100" dirty="0">
                <a:solidFill>
                  <a:schemeClr val="accent1">
                    <a:lumMod val="75000"/>
                  </a:schemeClr>
                </a:solidFill>
                <a:latin typeface="+mj-lt"/>
                <a:ea typeface="Calibri" panose="020F0502020204030204" pitchFamily="34" charset="0"/>
                <a:cs typeface="Calibri" panose="020F0502020204030204" pitchFamily="34" charset="0"/>
              </a:rPr>
              <a:t>health and </a:t>
            </a:r>
            <a:r>
              <a:rPr lang="en-US" sz="2400" kern="100" dirty="0">
                <a:solidFill>
                  <a:schemeClr val="accent1">
                    <a:lumMod val="75000"/>
                  </a:schemeClr>
                </a:solidFill>
                <a:effectLst/>
                <a:latin typeface="+mj-lt"/>
                <a:ea typeface="Calibri" panose="020F0502020204030204" pitchFamily="34" charset="0"/>
                <a:cs typeface="Calibri" panose="020F0502020204030204" pitchFamily="34" charset="0"/>
              </a:rPr>
              <a:t>sustainable development  </a:t>
            </a:r>
          </a:p>
          <a:p>
            <a:r>
              <a:rPr lang="en-US" sz="2400" kern="100" dirty="0">
                <a:solidFill>
                  <a:schemeClr val="accent1">
                    <a:lumMod val="75000"/>
                  </a:schemeClr>
                </a:solidFill>
                <a:effectLst/>
                <a:latin typeface="+mj-lt"/>
                <a:ea typeface="Calibri" panose="020F0502020204030204" pitchFamily="34" charset="0"/>
                <a:cs typeface="Calibri" panose="020F0502020204030204" pitchFamily="34" charset="0"/>
              </a:rPr>
              <a:t>Inform the establishment of appropriate health-based targets and thresholds for different water uses</a:t>
            </a:r>
            <a:endParaRPr lang="en-US" sz="2400" kern="100" dirty="0">
              <a:solidFill>
                <a:schemeClr val="accent1">
                  <a:lumMod val="75000"/>
                </a:schemeClr>
              </a:solidFill>
              <a:latin typeface="+mj-lt"/>
              <a:ea typeface="Calibri" panose="020F0502020204030204" pitchFamily="34" charset="0"/>
              <a:cs typeface="Calibri" panose="020F0502020204030204" pitchFamily="34" charset="0"/>
            </a:endParaRPr>
          </a:p>
          <a:p>
            <a:r>
              <a:rPr lang="en-US" sz="2400" kern="100" dirty="0">
                <a:solidFill>
                  <a:schemeClr val="accent1">
                    <a:lumMod val="75000"/>
                  </a:schemeClr>
                </a:solidFill>
                <a:effectLst/>
                <a:latin typeface="+mj-lt"/>
                <a:ea typeface="Calibri" panose="020F0502020204030204" pitchFamily="34" charset="0"/>
                <a:cs typeface="Calibri" panose="020F0502020204030204" pitchFamily="34" charset="0"/>
              </a:rPr>
              <a:t>Foster new partnerships and strengthening collaborations between the public (citizen science), researchers, organizations, and governments for water quality management </a:t>
            </a:r>
          </a:p>
          <a:p>
            <a:pPr marL="0" indent="0">
              <a:buNone/>
            </a:pPr>
            <a:endParaRPr lang="en-ZA" sz="2400" kern="100" dirty="0">
              <a:solidFill>
                <a:schemeClr val="accent1">
                  <a:lumMod val="75000"/>
                </a:schemeClr>
              </a:solidFill>
              <a:effectLst/>
              <a:latin typeface="+mj-lt"/>
              <a:ea typeface="Calibri" panose="020F0502020204030204" pitchFamily="34" charset="0"/>
              <a:cs typeface="Calibri" panose="020F0502020204030204" pitchFamily="34" charset="0"/>
            </a:endParaRPr>
          </a:p>
          <a:p>
            <a:pPr marL="0" indent="0">
              <a:buNone/>
            </a:pPr>
            <a:endParaRPr lang="en-US" dirty="0">
              <a:solidFill>
                <a:schemeClr val="accent1">
                  <a:lumMod val="75000"/>
                </a:schemeClr>
              </a:solidFill>
              <a:latin typeface="+mj-lt"/>
              <a:cs typeface="Calibri" panose="020F0502020204030204" pitchFamily="34" charset="0"/>
            </a:endParaRPr>
          </a:p>
        </p:txBody>
      </p:sp>
      <p:sp>
        <p:nvSpPr>
          <p:cNvPr id="5" name="Title 4">
            <a:extLst>
              <a:ext uri="{FF2B5EF4-FFF2-40B4-BE49-F238E27FC236}">
                <a16:creationId xmlns:a16="http://schemas.microsoft.com/office/drawing/2014/main" id="{F36B1938-31C9-3D14-84B4-7FE04FAB4EC8}"/>
              </a:ext>
            </a:extLst>
          </p:cNvPr>
          <p:cNvSpPr>
            <a:spLocks noGrp="1"/>
          </p:cNvSpPr>
          <p:nvPr>
            <p:ph type="title"/>
          </p:nvPr>
        </p:nvSpPr>
        <p:spPr>
          <a:xfrm>
            <a:off x="374210" y="0"/>
            <a:ext cx="10979590" cy="950374"/>
          </a:xfrm>
        </p:spPr>
        <p:txBody>
          <a:bodyPr>
            <a:normAutofit/>
          </a:bodyPr>
          <a:lstStyle/>
          <a:p>
            <a:r>
              <a:rPr lang="en-GB" sz="4000" b="1" dirty="0">
                <a:solidFill>
                  <a:schemeClr val="accent1">
                    <a:lumMod val="75000"/>
                  </a:schemeClr>
                </a:solidFill>
                <a:cs typeface="Calibri" panose="020F0502020204030204" pitchFamily="34" charset="0"/>
              </a:rPr>
              <a:t>WRC Water Quality RDI portfolio</a:t>
            </a:r>
            <a:endParaRPr lang="en-ZA" sz="4000" b="1" dirty="0">
              <a:solidFill>
                <a:schemeClr val="accent1">
                  <a:lumMod val="75000"/>
                </a:schemeClr>
              </a:solidFill>
              <a:cs typeface="Calibri" panose="020F0502020204030204" pitchFamily="34" charset="0"/>
            </a:endParaRPr>
          </a:p>
        </p:txBody>
      </p:sp>
    </p:spTree>
    <p:extLst>
      <p:ext uri="{BB962C8B-B14F-4D97-AF65-F5344CB8AC3E}">
        <p14:creationId xmlns:p14="http://schemas.microsoft.com/office/powerpoint/2010/main" val="316868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EE49-BDDA-5201-2900-B855DE27B076}"/>
              </a:ext>
            </a:extLst>
          </p:cNvPr>
          <p:cNvSpPr>
            <a:spLocks noGrp="1"/>
          </p:cNvSpPr>
          <p:nvPr>
            <p:ph type="title"/>
          </p:nvPr>
        </p:nvSpPr>
        <p:spPr>
          <a:xfrm>
            <a:off x="144779" y="80168"/>
            <a:ext cx="7496810" cy="1325563"/>
          </a:xfrm>
        </p:spPr>
        <p:txBody>
          <a:bodyPr>
            <a:normAutofit/>
          </a:bodyPr>
          <a:lstStyle/>
          <a:p>
            <a:r>
              <a:rPr lang="en-ZA" sz="3600" b="1" dirty="0">
                <a:solidFill>
                  <a:schemeClr val="accent1">
                    <a:lumMod val="75000"/>
                  </a:schemeClr>
                </a:solidFill>
              </a:rPr>
              <a:t>Integrated, adaptive and systems-based approach </a:t>
            </a:r>
            <a:endParaRPr lang="en-ZA" sz="3600" dirty="0"/>
          </a:p>
        </p:txBody>
      </p:sp>
      <p:pic>
        <p:nvPicPr>
          <p:cNvPr id="5" name="Picture 4">
            <a:extLst>
              <a:ext uri="{FF2B5EF4-FFF2-40B4-BE49-F238E27FC236}">
                <a16:creationId xmlns:a16="http://schemas.microsoft.com/office/drawing/2014/main" id="{94FD2C49-0361-B928-ADDE-99C3FF9EA65F}"/>
              </a:ext>
            </a:extLst>
          </p:cNvPr>
          <p:cNvPicPr>
            <a:picLocks noChangeAspect="1"/>
          </p:cNvPicPr>
          <p:nvPr/>
        </p:nvPicPr>
        <p:blipFill>
          <a:blip r:embed="rId2"/>
          <a:stretch>
            <a:fillRect/>
          </a:stretch>
        </p:blipFill>
        <p:spPr>
          <a:xfrm>
            <a:off x="144778" y="1405731"/>
            <a:ext cx="6692901" cy="4588669"/>
          </a:xfrm>
          <a:prstGeom prst="rect">
            <a:avLst/>
          </a:prstGeom>
        </p:spPr>
      </p:pic>
      <p:pic>
        <p:nvPicPr>
          <p:cNvPr id="6" name="Picture 5">
            <a:extLst>
              <a:ext uri="{FF2B5EF4-FFF2-40B4-BE49-F238E27FC236}">
                <a16:creationId xmlns:a16="http://schemas.microsoft.com/office/drawing/2014/main" id="{D1DAA97D-D367-3D99-2C2A-FECECBA0EFEF}"/>
              </a:ext>
            </a:extLst>
          </p:cNvPr>
          <p:cNvPicPr>
            <a:picLocks noChangeAspect="1"/>
          </p:cNvPicPr>
          <p:nvPr/>
        </p:nvPicPr>
        <p:blipFill>
          <a:blip r:embed="rId3"/>
          <a:stretch>
            <a:fillRect/>
          </a:stretch>
        </p:blipFill>
        <p:spPr>
          <a:xfrm>
            <a:off x="7426959" y="18255"/>
            <a:ext cx="4620261" cy="6096795"/>
          </a:xfrm>
          <a:prstGeom prst="rect">
            <a:avLst/>
          </a:prstGeom>
        </p:spPr>
      </p:pic>
    </p:spTree>
    <p:extLst>
      <p:ext uri="{BB962C8B-B14F-4D97-AF65-F5344CB8AC3E}">
        <p14:creationId xmlns:p14="http://schemas.microsoft.com/office/powerpoint/2010/main" val="1061024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87D338-2D00-450A-8A2B-47A2509D226B}"/>
              </a:ext>
            </a:extLst>
          </p:cNvPr>
          <p:cNvSpPr>
            <a:spLocks noGrp="1"/>
          </p:cNvSpPr>
          <p:nvPr>
            <p:ph type="title"/>
          </p:nvPr>
        </p:nvSpPr>
        <p:spPr>
          <a:xfrm>
            <a:off x="0" y="-14141"/>
            <a:ext cx="7645706" cy="1131815"/>
          </a:xfrm>
        </p:spPr>
        <p:txBody>
          <a:bodyPr>
            <a:normAutofit/>
          </a:bodyPr>
          <a:lstStyle/>
          <a:p>
            <a:pPr algn="ctr"/>
            <a:r>
              <a:rPr lang="en-ZA" sz="3200" b="1" dirty="0">
                <a:solidFill>
                  <a:schemeClr val="accent1">
                    <a:lumMod val="75000"/>
                  </a:schemeClr>
                </a:solidFill>
              </a:rPr>
              <a:t>Integrated and adaptive approach to water quality management  </a:t>
            </a:r>
          </a:p>
        </p:txBody>
      </p:sp>
      <p:sp>
        <p:nvSpPr>
          <p:cNvPr id="7" name="TextBox 6">
            <a:extLst>
              <a:ext uri="{FF2B5EF4-FFF2-40B4-BE49-F238E27FC236}">
                <a16:creationId xmlns:a16="http://schemas.microsoft.com/office/drawing/2014/main" id="{AE11A058-44F7-C09F-0BB7-DAD5D689B709}"/>
              </a:ext>
            </a:extLst>
          </p:cNvPr>
          <p:cNvSpPr txBox="1"/>
          <p:nvPr/>
        </p:nvSpPr>
        <p:spPr>
          <a:xfrm>
            <a:off x="302467" y="1325482"/>
            <a:ext cx="7040772" cy="4247317"/>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accent1">
                    <a:lumMod val="75000"/>
                  </a:schemeClr>
                </a:solidFill>
              </a:rPr>
              <a:t>WRC study – development of an </a:t>
            </a:r>
            <a:r>
              <a:rPr lang="en-US" b="1" dirty="0">
                <a:solidFill>
                  <a:schemeClr val="accent1">
                    <a:lumMod val="75000"/>
                  </a:schemeClr>
                </a:solidFill>
              </a:rPr>
              <a:t>Integrated water quality management </a:t>
            </a:r>
            <a:r>
              <a:rPr lang="en-US" dirty="0">
                <a:solidFill>
                  <a:schemeClr val="accent1">
                    <a:lumMod val="75000"/>
                  </a:schemeClr>
                </a:solidFill>
              </a:rPr>
              <a:t>(</a:t>
            </a:r>
            <a:r>
              <a:rPr lang="en-US" b="1" dirty="0">
                <a:solidFill>
                  <a:schemeClr val="accent1">
                    <a:lumMod val="75000"/>
                  </a:schemeClr>
                </a:solidFill>
              </a:rPr>
              <a:t>IWQM</a:t>
            </a:r>
            <a:r>
              <a:rPr lang="en-US" dirty="0">
                <a:solidFill>
                  <a:schemeClr val="accent1">
                    <a:lumMod val="75000"/>
                  </a:schemeClr>
                </a:solidFill>
              </a:rPr>
              <a:t>) framework:</a:t>
            </a:r>
          </a:p>
          <a:p>
            <a:pPr marL="742950" lvl="1" indent="-285750">
              <a:buFont typeface="Arial" panose="020B0604020202020204" pitchFamily="34" charset="0"/>
              <a:buChar char="•"/>
            </a:pPr>
            <a:r>
              <a:rPr lang="en-US" dirty="0">
                <a:solidFill>
                  <a:schemeClr val="accent1">
                    <a:lumMod val="75000"/>
                  </a:schemeClr>
                </a:solidFill>
              </a:rPr>
              <a:t>involves considering the entire water system comprehensively, including all sources of water, pollutants, and potential impacts on ecosystems and human health.</a:t>
            </a:r>
          </a:p>
          <a:p>
            <a:pPr marL="742950" lvl="1" indent="-285750">
              <a:buFont typeface="Arial" panose="020B0604020202020204" pitchFamily="34" charset="0"/>
              <a:buChar char="•"/>
            </a:pPr>
            <a:r>
              <a:rPr lang="en-US" dirty="0">
                <a:solidFill>
                  <a:schemeClr val="accent1">
                    <a:lumMod val="75000"/>
                  </a:schemeClr>
                </a:solidFill>
              </a:rPr>
              <a:t>It emphasizes collaboration across different sectors and stakeholders to develop holistic strategies that address multiple water quality issues simultaneously.</a:t>
            </a:r>
          </a:p>
          <a:p>
            <a:pPr marL="742950" lvl="1" indent="-285750">
              <a:buFont typeface="Arial" panose="020B0604020202020204" pitchFamily="34" charset="0"/>
              <a:buChar char="•"/>
            </a:pPr>
            <a:endParaRPr lang="en-US" dirty="0">
              <a:solidFill>
                <a:schemeClr val="accent1">
                  <a:lumMod val="75000"/>
                </a:schemeClr>
              </a:solidFill>
            </a:endParaRPr>
          </a:p>
          <a:p>
            <a:pPr marL="285750" indent="-285750">
              <a:buFont typeface="Arial" panose="020B0604020202020204" pitchFamily="34" charset="0"/>
              <a:buChar char="•"/>
            </a:pPr>
            <a:r>
              <a:rPr lang="en-ZA" dirty="0">
                <a:solidFill>
                  <a:schemeClr val="accent1">
                    <a:lumMod val="75000"/>
                  </a:schemeClr>
                </a:solidFill>
              </a:rPr>
              <a:t>WRC study - </a:t>
            </a:r>
            <a:r>
              <a:rPr lang="en-ZA" b="1" dirty="0">
                <a:solidFill>
                  <a:schemeClr val="accent1">
                    <a:lumMod val="75000"/>
                  </a:schemeClr>
                </a:solidFill>
              </a:rPr>
              <a:t>Adaptive water resources (quality) management </a:t>
            </a:r>
          </a:p>
          <a:p>
            <a:pPr marL="742950" lvl="1" indent="-285750">
              <a:buFont typeface="Arial" panose="020B0604020202020204" pitchFamily="34" charset="0"/>
              <a:buChar char="•"/>
            </a:pPr>
            <a:r>
              <a:rPr lang="en-US" dirty="0">
                <a:solidFill>
                  <a:schemeClr val="accent1">
                    <a:lumMod val="75000"/>
                  </a:schemeClr>
                </a:solidFill>
              </a:rPr>
              <a:t>Need to be flexible and responsive to changing environmental conditions, uncertainties, and emerging threats.</a:t>
            </a:r>
          </a:p>
          <a:p>
            <a:pPr marL="742950" lvl="1" indent="-285750">
              <a:buFont typeface="Arial" panose="020B0604020202020204" pitchFamily="34" charset="0"/>
              <a:buChar char="•"/>
            </a:pPr>
            <a:r>
              <a:rPr lang="en-US" dirty="0">
                <a:solidFill>
                  <a:schemeClr val="accent1">
                    <a:lumMod val="75000"/>
                  </a:schemeClr>
                </a:solidFill>
              </a:rPr>
              <a:t>Involves iterative cycles of planning, implementation, monitoring, evaluation, and adjustment based on new information and feedback</a:t>
            </a:r>
            <a:endParaRPr lang="en-ZA" dirty="0">
              <a:solidFill>
                <a:schemeClr val="accent1">
                  <a:lumMod val="75000"/>
                </a:schemeClr>
              </a:solidFill>
            </a:endParaRPr>
          </a:p>
        </p:txBody>
      </p:sp>
      <p:pic>
        <p:nvPicPr>
          <p:cNvPr id="11" name="Picture 10">
            <a:extLst>
              <a:ext uri="{FF2B5EF4-FFF2-40B4-BE49-F238E27FC236}">
                <a16:creationId xmlns:a16="http://schemas.microsoft.com/office/drawing/2014/main" id="{41F68F7E-106B-0DFB-9275-DAA102ED5AC5}"/>
              </a:ext>
            </a:extLst>
          </p:cNvPr>
          <p:cNvPicPr>
            <a:picLocks noChangeAspect="1"/>
          </p:cNvPicPr>
          <p:nvPr/>
        </p:nvPicPr>
        <p:blipFill>
          <a:blip r:embed="rId2"/>
          <a:stretch>
            <a:fillRect/>
          </a:stretch>
        </p:blipFill>
        <p:spPr>
          <a:xfrm>
            <a:off x="7844011" y="262367"/>
            <a:ext cx="4183730" cy="5587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147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7D95-9466-308A-3614-4285438D3C2E}"/>
              </a:ext>
            </a:extLst>
          </p:cNvPr>
          <p:cNvSpPr>
            <a:spLocks noGrp="1"/>
          </p:cNvSpPr>
          <p:nvPr>
            <p:ph type="title"/>
          </p:nvPr>
        </p:nvSpPr>
        <p:spPr>
          <a:xfrm>
            <a:off x="251382" y="77311"/>
            <a:ext cx="7043498" cy="1009810"/>
          </a:xfrm>
        </p:spPr>
        <p:txBody>
          <a:bodyPr>
            <a:normAutofit/>
          </a:bodyPr>
          <a:lstStyle/>
          <a:p>
            <a:r>
              <a:rPr lang="en-US" sz="3200" b="1" dirty="0">
                <a:solidFill>
                  <a:schemeClr val="accent1">
                    <a:lumMod val="75000"/>
                  </a:schemeClr>
                </a:solidFill>
                <a:cs typeface="Calibri" panose="020F0502020204030204" pitchFamily="34" charset="0"/>
              </a:rPr>
              <a:t>Citizen involvement in water quality management </a:t>
            </a:r>
            <a:endParaRPr lang="en-ZA" sz="3200" b="1" dirty="0">
              <a:solidFill>
                <a:schemeClr val="accent1">
                  <a:lumMod val="75000"/>
                </a:schemeClr>
              </a:solidFill>
            </a:endParaRPr>
          </a:p>
        </p:txBody>
      </p:sp>
      <p:sp>
        <p:nvSpPr>
          <p:cNvPr id="3" name="Text Placeholder 2">
            <a:extLst>
              <a:ext uri="{FF2B5EF4-FFF2-40B4-BE49-F238E27FC236}">
                <a16:creationId xmlns:a16="http://schemas.microsoft.com/office/drawing/2014/main" id="{E36C57F5-E2A1-BD87-E0F6-DBE614BD8C41}"/>
              </a:ext>
            </a:extLst>
          </p:cNvPr>
          <p:cNvSpPr>
            <a:spLocks noGrp="1"/>
          </p:cNvSpPr>
          <p:nvPr>
            <p:ph type="body" sz="quarter" idx="10"/>
          </p:nvPr>
        </p:nvSpPr>
        <p:spPr>
          <a:xfrm>
            <a:off x="251381" y="1477556"/>
            <a:ext cx="6927890" cy="2468878"/>
          </a:xfrm>
        </p:spPr>
        <p:txBody>
          <a:bodyPr>
            <a:noAutofit/>
          </a:bodyPr>
          <a:lstStyle/>
          <a:p>
            <a:r>
              <a:rPr lang="en-US" sz="2000" dirty="0">
                <a:solidFill>
                  <a:schemeClr val="accent1">
                    <a:lumMod val="75000"/>
                  </a:schemeClr>
                </a:solidFill>
              </a:rPr>
              <a:t>Citizen science initiatives contribute to water quality data  collection for </a:t>
            </a:r>
            <a:r>
              <a:rPr lang="en-US" sz="2000" b="1" dirty="0">
                <a:solidFill>
                  <a:schemeClr val="accent1">
                    <a:lumMod val="75000"/>
                  </a:schemeClr>
                </a:solidFill>
              </a:rPr>
              <a:t>SDG 6</a:t>
            </a:r>
          </a:p>
          <a:p>
            <a:pPr lvl="1"/>
            <a:r>
              <a:rPr lang="en-US" sz="1600" dirty="0">
                <a:solidFill>
                  <a:schemeClr val="accent1">
                    <a:lumMod val="75000"/>
                  </a:schemeClr>
                </a:solidFill>
              </a:rPr>
              <a:t>supplementing traditional monitoring efforts by government agencies and research institutions.</a:t>
            </a:r>
          </a:p>
          <a:p>
            <a:r>
              <a:rPr lang="en-US" sz="2000" dirty="0">
                <a:solidFill>
                  <a:schemeClr val="accent1">
                    <a:lumMod val="75000"/>
                  </a:schemeClr>
                </a:solidFill>
              </a:rPr>
              <a:t>Citizen science initiatives promote water quality literacy - </a:t>
            </a:r>
            <a:r>
              <a:rPr lang="en-US" sz="2000" b="1" dirty="0">
                <a:solidFill>
                  <a:schemeClr val="accent1">
                    <a:lumMod val="75000"/>
                  </a:schemeClr>
                </a:solidFill>
              </a:rPr>
              <a:t>SDG 4</a:t>
            </a:r>
          </a:p>
          <a:p>
            <a:pPr lvl="1"/>
            <a:r>
              <a:rPr lang="en-US" sz="1600" dirty="0">
                <a:solidFill>
                  <a:schemeClr val="accent1">
                    <a:lumMod val="75000"/>
                  </a:schemeClr>
                </a:solidFill>
              </a:rPr>
              <a:t>projects raise awareness about water quality issues, engaging participants in hands-on learning experiences and fostering environmental stewardship.</a:t>
            </a:r>
          </a:p>
          <a:p>
            <a:pPr lvl="1"/>
            <a:endParaRPr lang="en-US" sz="1600" b="1" dirty="0">
              <a:solidFill>
                <a:schemeClr val="accent1">
                  <a:lumMod val="75000"/>
                </a:schemeClr>
              </a:solidFill>
            </a:endParaRPr>
          </a:p>
          <a:p>
            <a:pPr lvl="1"/>
            <a:endParaRPr lang="en-US" sz="2000" b="1" dirty="0">
              <a:solidFill>
                <a:schemeClr val="accent1">
                  <a:lumMod val="75000"/>
                </a:schemeClr>
              </a:solidFill>
            </a:endParaRPr>
          </a:p>
          <a:p>
            <a:pPr lvl="1"/>
            <a:endParaRPr lang="en-US" sz="2000" b="1" dirty="0">
              <a:solidFill>
                <a:schemeClr val="accent1">
                  <a:lumMod val="75000"/>
                </a:schemeClr>
              </a:solidFill>
            </a:endParaRPr>
          </a:p>
          <a:p>
            <a:pPr lvl="1"/>
            <a:endParaRPr lang="en-US" sz="2000" b="1" dirty="0">
              <a:solidFill>
                <a:schemeClr val="accent1">
                  <a:lumMod val="75000"/>
                </a:schemeClr>
              </a:solidFill>
            </a:endParaRPr>
          </a:p>
          <a:p>
            <a:pPr lvl="1"/>
            <a:endParaRPr lang="en-US" sz="2000" b="1" dirty="0">
              <a:solidFill>
                <a:schemeClr val="accent1">
                  <a:lumMod val="75000"/>
                </a:schemeClr>
              </a:solidFill>
            </a:endParaRPr>
          </a:p>
          <a:p>
            <a:pPr lvl="1"/>
            <a:endParaRPr lang="en-US" sz="2000" b="1" dirty="0">
              <a:solidFill>
                <a:schemeClr val="accent1">
                  <a:lumMod val="75000"/>
                </a:schemeClr>
              </a:solidFill>
            </a:endParaRPr>
          </a:p>
          <a:p>
            <a:pPr lvl="1"/>
            <a:endParaRPr lang="en-US" sz="2000" b="1" dirty="0">
              <a:solidFill>
                <a:schemeClr val="accent1">
                  <a:lumMod val="75000"/>
                </a:schemeClr>
              </a:solidFill>
            </a:endParaRPr>
          </a:p>
          <a:p>
            <a:pPr lvl="1"/>
            <a:endParaRPr lang="en-US" sz="2000" b="1" dirty="0">
              <a:solidFill>
                <a:schemeClr val="accent1">
                  <a:lumMod val="75000"/>
                </a:schemeClr>
              </a:solidFill>
            </a:endParaRPr>
          </a:p>
          <a:p>
            <a:pPr lvl="1"/>
            <a:endParaRPr lang="en-US" sz="2000" b="1" dirty="0">
              <a:solidFill>
                <a:schemeClr val="accent1">
                  <a:lumMod val="75000"/>
                </a:schemeClr>
              </a:solidFill>
            </a:endParaRPr>
          </a:p>
          <a:p>
            <a:endParaRPr lang="en-ZA" sz="2000" dirty="0">
              <a:solidFill>
                <a:schemeClr val="accent1">
                  <a:lumMod val="75000"/>
                </a:schemeClr>
              </a:solidFill>
            </a:endParaRPr>
          </a:p>
        </p:txBody>
      </p:sp>
      <p:pic>
        <p:nvPicPr>
          <p:cNvPr id="5" name="Picture 4">
            <a:extLst>
              <a:ext uri="{FF2B5EF4-FFF2-40B4-BE49-F238E27FC236}">
                <a16:creationId xmlns:a16="http://schemas.microsoft.com/office/drawing/2014/main" id="{7F019D2E-2437-9281-F47C-4F059AC37527}"/>
              </a:ext>
            </a:extLst>
          </p:cNvPr>
          <p:cNvPicPr>
            <a:picLocks noChangeAspect="1"/>
          </p:cNvPicPr>
          <p:nvPr/>
        </p:nvPicPr>
        <p:blipFill>
          <a:blip r:embed="rId2"/>
          <a:stretch>
            <a:fillRect/>
          </a:stretch>
        </p:blipFill>
        <p:spPr>
          <a:xfrm>
            <a:off x="7711440" y="193040"/>
            <a:ext cx="4229179" cy="5486400"/>
          </a:xfrm>
          <a:prstGeom prst="rect">
            <a:avLst/>
          </a:prstGeom>
        </p:spPr>
      </p:pic>
      <p:sp>
        <p:nvSpPr>
          <p:cNvPr id="6" name="TextBox 5">
            <a:extLst>
              <a:ext uri="{FF2B5EF4-FFF2-40B4-BE49-F238E27FC236}">
                <a16:creationId xmlns:a16="http://schemas.microsoft.com/office/drawing/2014/main" id="{79853DB3-216D-0B14-F485-ACCC0141C218}"/>
              </a:ext>
            </a:extLst>
          </p:cNvPr>
          <p:cNvSpPr txBox="1"/>
          <p:nvPr/>
        </p:nvSpPr>
        <p:spPr>
          <a:xfrm>
            <a:off x="509230" y="4336869"/>
            <a:ext cx="6572290" cy="1477328"/>
          </a:xfrm>
          <a:prstGeom prst="rect">
            <a:avLst/>
          </a:prstGeom>
          <a:noFill/>
        </p:spPr>
        <p:txBody>
          <a:bodyPr wrap="square">
            <a:spAutoFit/>
          </a:bodyPr>
          <a:lstStyle/>
          <a:p>
            <a:r>
              <a:rPr lang="en-US" b="1" dirty="0">
                <a:solidFill>
                  <a:schemeClr val="accent1">
                    <a:lumMod val="75000"/>
                  </a:schemeClr>
                </a:solidFill>
              </a:rPr>
              <a:t>Research needs/gaps:</a:t>
            </a:r>
          </a:p>
          <a:p>
            <a:pPr marL="285750" indent="-285750">
              <a:buFont typeface="Arial" panose="020B0604020202020204" pitchFamily="34" charset="0"/>
              <a:buChar char="•"/>
            </a:pPr>
            <a:r>
              <a:rPr lang="en-US" dirty="0">
                <a:solidFill>
                  <a:schemeClr val="accent1">
                    <a:lumMod val="75000"/>
                  </a:schemeClr>
                </a:solidFill>
              </a:rPr>
              <a:t>Development of rapid and low-cost water quality monitoring kits, mobile apps, and online platforms to collect data on parameters such as pH, dissolved oxygen, nutrient levels, and pollutant concentrations.</a:t>
            </a:r>
          </a:p>
        </p:txBody>
      </p:sp>
    </p:spTree>
    <p:extLst>
      <p:ext uri="{BB962C8B-B14F-4D97-AF65-F5344CB8AC3E}">
        <p14:creationId xmlns:p14="http://schemas.microsoft.com/office/powerpoint/2010/main" val="403449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D6CF-9211-0028-5F72-10DD2E625944}"/>
              </a:ext>
            </a:extLst>
          </p:cNvPr>
          <p:cNvSpPr>
            <a:spLocks noGrp="1"/>
          </p:cNvSpPr>
          <p:nvPr>
            <p:ph type="title"/>
          </p:nvPr>
        </p:nvSpPr>
        <p:spPr>
          <a:xfrm>
            <a:off x="233680" y="119855"/>
            <a:ext cx="11887200" cy="946945"/>
          </a:xfrm>
        </p:spPr>
        <p:txBody>
          <a:bodyPr>
            <a:normAutofit/>
          </a:bodyPr>
          <a:lstStyle/>
          <a:p>
            <a:r>
              <a:rPr lang="en-US" sz="4000" b="1" i="0" u="none" strike="noStrike" baseline="0" dirty="0">
                <a:solidFill>
                  <a:schemeClr val="accent1">
                    <a:lumMod val="75000"/>
                  </a:schemeClr>
                </a:solidFill>
              </a:rPr>
              <a:t>Addressing priority legacy water quality issues </a:t>
            </a:r>
            <a:endParaRPr lang="en-ZA" sz="4000" b="1" dirty="0">
              <a:solidFill>
                <a:schemeClr val="accent1">
                  <a:lumMod val="75000"/>
                </a:schemeClr>
              </a:solidFill>
            </a:endParaRPr>
          </a:p>
        </p:txBody>
      </p:sp>
      <p:sp>
        <p:nvSpPr>
          <p:cNvPr id="3" name="Content Placeholder 2">
            <a:extLst>
              <a:ext uri="{FF2B5EF4-FFF2-40B4-BE49-F238E27FC236}">
                <a16:creationId xmlns:a16="http://schemas.microsoft.com/office/drawing/2014/main" id="{CB565FE2-1084-4E6B-CFDC-C72B2DC4F064}"/>
              </a:ext>
            </a:extLst>
          </p:cNvPr>
          <p:cNvSpPr>
            <a:spLocks noGrp="1"/>
          </p:cNvSpPr>
          <p:nvPr>
            <p:ph idx="1"/>
          </p:nvPr>
        </p:nvSpPr>
        <p:spPr>
          <a:xfrm>
            <a:off x="375920" y="1204953"/>
            <a:ext cx="6228080" cy="3484880"/>
          </a:xfrm>
        </p:spPr>
        <p:txBody>
          <a:bodyPr>
            <a:noAutofit/>
          </a:bodyPr>
          <a:lstStyle/>
          <a:p>
            <a:r>
              <a:rPr lang="en-ZA" sz="2000" i="0" u="none" strike="noStrike" baseline="0" dirty="0">
                <a:solidFill>
                  <a:schemeClr val="accent1">
                    <a:lumMod val="75000"/>
                  </a:schemeClr>
                </a:solidFill>
                <a:latin typeface="+mj-lt"/>
              </a:rPr>
              <a:t>Salinisation</a:t>
            </a:r>
          </a:p>
          <a:p>
            <a:r>
              <a:rPr lang="en-US" sz="2000" i="0" u="none" strike="noStrike" baseline="0" dirty="0">
                <a:solidFill>
                  <a:schemeClr val="accent1">
                    <a:lumMod val="75000"/>
                  </a:schemeClr>
                </a:solidFill>
                <a:latin typeface="+mj-lt"/>
              </a:rPr>
              <a:t>Acid mine drainage and acidification</a:t>
            </a:r>
          </a:p>
          <a:p>
            <a:r>
              <a:rPr lang="en-US" sz="2000" dirty="0">
                <a:solidFill>
                  <a:schemeClr val="accent1">
                    <a:lumMod val="75000"/>
                  </a:schemeClr>
                </a:solidFill>
                <a:latin typeface="+mj-lt"/>
              </a:rPr>
              <a:t>Industrial water pollution</a:t>
            </a:r>
          </a:p>
          <a:p>
            <a:r>
              <a:rPr lang="en-ZA" sz="2000" i="0" u="none" strike="noStrike" baseline="0" dirty="0">
                <a:solidFill>
                  <a:schemeClr val="accent1">
                    <a:lumMod val="75000"/>
                  </a:schemeClr>
                </a:solidFill>
                <a:latin typeface="+mj-lt"/>
              </a:rPr>
              <a:t>Sedimentation</a:t>
            </a:r>
          </a:p>
          <a:p>
            <a:r>
              <a:rPr lang="en-ZA" sz="2000" i="0" u="none" strike="noStrike" baseline="0" dirty="0">
                <a:solidFill>
                  <a:schemeClr val="accent1">
                    <a:lumMod val="75000"/>
                  </a:schemeClr>
                </a:solidFill>
                <a:latin typeface="+mj-lt"/>
              </a:rPr>
              <a:t>Urban runoff pollution</a:t>
            </a:r>
          </a:p>
          <a:p>
            <a:r>
              <a:rPr lang="en-ZA" sz="2000" i="0" u="none" strike="noStrike" baseline="0" dirty="0">
                <a:solidFill>
                  <a:schemeClr val="accent1">
                    <a:lumMod val="75000"/>
                  </a:schemeClr>
                </a:solidFill>
                <a:latin typeface="+mj-lt"/>
              </a:rPr>
              <a:t>Eutrophication </a:t>
            </a:r>
          </a:p>
          <a:p>
            <a:pPr lvl="1"/>
            <a:r>
              <a:rPr lang="en-ZA" sz="2000" b="1" i="0" u="none" strike="noStrike" baseline="0" dirty="0">
                <a:solidFill>
                  <a:schemeClr val="accent1">
                    <a:lumMod val="75000"/>
                  </a:schemeClr>
                </a:solidFill>
                <a:latin typeface="+mj-lt"/>
              </a:rPr>
              <a:t>Manage point/non-point pollution sources</a:t>
            </a:r>
          </a:p>
          <a:p>
            <a:pPr lvl="1"/>
            <a:r>
              <a:rPr lang="en-ZA" sz="2000" b="1" i="0" u="none" strike="noStrike" baseline="0" dirty="0">
                <a:solidFill>
                  <a:schemeClr val="accent1">
                    <a:lumMod val="75000"/>
                  </a:schemeClr>
                </a:solidFill>
                <a:latin typeface="+mj-lt"/>
              </a:rPr>
              <a:t>Need to pilot and demonstrate innovative methods </a:t>
            </a:r>
          </a:p>
          <a:p>
            <a:r>
              <a:rPr lang="en-ZA" sz="2000" b="1" i="0" u="none" strike="noStrike" baseline="0" dirty="0">
                <a:solidFill>
                  <a:schemeClr val="accent1">
                    <a:lumMod val="75000"/>
                  </a:schemeClr>
                </a:solidFill>
                <a:latin typeface="+mj-lt"/>
              </a:rPr>
              <a:t>Strengthen implementation of the polluter pays principle – WDCS</a:t>
            </a:r>
          </a:p>
          <a:p>
            <a:r>
              <a:rPr lang="en-ZA" sz="2000" b="1" dirty="0">
                <a:solidFill>
                  <a:schemeClr val="accent1">
                    <a:lumMod val="75000"/>
                  </a:schemeClr>
                </a:solidFill>
                <a:latin typeface="+mj-lt"/>
              </a:rPr>
              <a:t>Devise innovative methods for pollution source apportionment </a:t>
            </a:r>
            <a:endParaRPr lang="en-ZA" sz="2000" b="1" i="0" u="none" strike="noStrike" baseline="0" dirty="0">
              <a:solidFill>
                <a:schemeClr val="accent1">
                  <a:lumMod val="75000"/>
                </a:schemeClr>
              </a:solidFill>
              <a:latin typeface="+mj-lt"/>
            </a:endParaRPr>
          </a:p>
          <a:p>
            <a:pPr lvl="1"/>
            <a:endParaRPr lang="en-ZA" sz="2000" dirty="0">
              <a:solidFill>
                <a:schemeClr val="accent1">
                  <a:lumMod val="75000"/>
                </a:schemeClr>
              </a:solidFill>
              <a:latin typeface="+mj-lt"/>
            </a:endParaRPr>
          </a:p>
          <a:p>
            <a:endParaRPr lang="en-ZA" i="0" u="none" strike="noStrike" baseline="0" dirty="0">
              <a:solidFill>
                <a:schemeClr val="accent1">
                  <a:lumMod val="75000"/>
                </a:schemeClr>
              </a:solidFill>
              <a:latin typeface="+mj-lt"/>
            </a:endParaRPr>
          </a:p>
          <a:p>
            <a:endParaRPr lang="en-ZA" sz="2400" dirty="0">
              <a:solidFill>
                <a:schemeClr val="accent1">
                  <a:lumMod val="75000"/>
                </a:schemeClr>
              </a:solidFill>
              <a:latin typeface="+mj-lt"/>
            </a:endParaRPr>
          </a:p>
        </p:txBody>
      </p:sp>
      <p:pic>
        <p:nvPicPr>
          <p:cNvPr id="4" name="Picture 3">
            <a:extLst>
              <a:ext uri="{FF2B5EF4-FFF2-40B4-BE49-F238E27FC236}">
                <a16:creationId xmlns:a16="http://schemas.microsoft.com/office/drawing/2014/main" id="{EAE3D940-74DD-E06C-BD06-227CCF32F3F7}"/>
              </a:ext>
            </a:extLst>
          </p:cNvPr>
          <p:cNvPicPr>
            <a:picLocks noChangeAspect="1"/>
          </p:cNvPicPr>
          <p:nvPr/>
        </p:nvPicPr>
        <p:blipFill>
          <a:blip r:embed="rId2"/>
          <a:stretch>
            <a:fillRect/>
          </a:stretch>
        </p:blipFill>
        <p:spPr>
          <a:xfrm>
            <a:off x="6908799" y="1204953"/>
            <a:ext cx="4989415" cy="4240807"/>
          </a:xfrm>
          <a:prstGeom prst="rect">
            <a:avLst/>
          </a:prstGeom>
        </p:spPr>
      </p:pic>
      <p:sp>
        <p:nvSpPr>
          <p:cNvPr id="6" name="TextBox 5">
            <a:extLst>
              <a:ext uri="{FF2B5EF4-FFF2-40B4-BE49-F238E27FC236}">
                <a16:creationId xmlns:a16="http://schemas.microsoft.com/office/drawing/2014/main" id="{215CCE2F-9D8D-6C26-56DA-15BD05989A7E}"/>
              </a:ext>
            </a:extLst>
          </p:cNvPr>
          <p:cNvSpPr txBox="1"/>
          <p:nvPr/>
        </p:nvSpPr>
        <p:spPr>
          <a:xfrm>
            <a:off x="7061198" y="5450313"/>
            <a:ext cx="4837016" cy="405467"/>
          </a:xfrm>
          <a:prstGeom prst="rect">
            <a:avLst/>
          </a:prstGeom>
          <a:noFill/>
        </p:spPr>
        <p:txBody>
          <a:bodyPr wrap="square">
            <a:spAutoFit/>
          </a:bodyPr>
          <a:lstStyle/>
          <a:p>
            <a:r>
              <a:rPr lang="en-ZA" sz="1000" dirty="0"/>
              <a:t>https://www.dailymaverick.co.za/article/2024-01-31-rapid-water-lettuce-spread-threatens-vaal-river-weevils-could-be-the-solution/</a:t>
            </a:r>
          </a:p>
        </p:txBody>
      </p:sp>
    </p:spTree>
    <p:extLst>
      <p:ext uri="{BB962C8B-B14F-4D97-AF65-F5344CB8AC3E}">
        <p14:creationId xmlns:p14="http://schemas.microsoft.com/office/powerpoint/2010/main" val="2195013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72B5-709B-81AC-3C09-723F4C7FB6AE}"/>
              </a:ext>
            </a:extLst>
          </p:cNvPr>
          <p:cNvSpPr>
            <a:spLocks noGrp="1"/>
          </p:cNvSpPr>
          <p:nvPr>
            <p:ph type="title"/>
          </p:nvPr>
        </p:nvSpPr>
        <p:spPr>
          <a:xfrm>
            <a:off x="132080" y="29845"/>
            <a:ext cx="11856720" cy="1097915"/>
          </a:xfrm>
        </p:spPr>
        <p:txBody>
          <a:bodyPr>
            <a:normAutofit/>
          </a:bodyPr>
          <a:lstStyle/>
          <a:p>
            <a:r>
              <a:rPr lang="en-US" sz="3200" b="1" dirty="0">
                <a:solidFill>
                  <a:schemeClr val="accent1">
                    <a:lumMod val="50000"/>
                  </a:schemeClr>
                </a:solidFill>
              </a:rPr>
              <a:t>Waste discharge charge system – why piloting is necessary?</a:t>
            </a:r>
            <a:endParaRPr lang="en-ZA" sz="3200" b="1" dirty="0">
              <a:solidFill>
                <a:schemeClr val="accent1">
                  <a:lumMod val="50000"/>
                </a:schemeClr>
              </a:solidFill>
            </a:endParaRPr>
          </a:p>
        </p:txBody>
      </p:sp>
      <p:sp>
        <p:nvSpPr>
          <p:cNvPr id="3" name="Text Placeholder 2">
            <a:extLst>
              <a:ext uri="{FF2B5EF4-FFF2-40B4-BE49-F238E27FC236}">
                <a16:creationId xmlns:a16="http://schemas.microsoft.com/office/drawing/2014/main" id="{2491A07E-F5B5-3C73-43F9-A8D15471BFFE}"/>
              </a:ext>
            </a:extLst>
          </p:cNvPr>
          <p:cNvSpPr>
            <a:spLocks noGrp="1"/>
          </p:cNvSpPr>
          <p:nvPr>
            <p:ph type="body" sz="quarter" idx="10"/>
          </p:nvPr>
        </p:nvSpPr>
        <p:spPr>
          <a:xfrm>
            <a:off x="5044441" y="1127760"/>
            <a:ext cx="6791959" cy="4278313"/>
          </a:xfrm>
        </p:spPr>
        <p:txBody>
          <a:bodyPr>
            <a:noAutofit/>
          </a:bodyPr>
          <a:lstStyle/>
          <a:p>
            <a:r>
              <a:rPr lang="en-US" sz="2000" dirty="0">
                <a:solidFill>
                  <a:schemeClr val="accent1">
                    <a:lumMod val="50000"/>
                  </a:schemeClr>
                </a:solidFill>
              </a:rPr>
              <a:t>    </a:t>
            </a:r>
            <a:r>
              <a:rPr lang="en-US" sz="2000" b="1" dirty="0">
                <a:solidFill>
                  <a:schemeClr val="accent1">
                    <a:lumMod val="50000"/>
                  </a:schemeClr>
                </a:solidFill>
              </a:rPr>
              <a:t>Assess Feasibility</a:t>
            </a:r>
            <a:r>
              <a:rPr lang="en-US" sz="2000" dirty="0">
                <a:solidFill>
                  <a:schemeClr val="accent1">
                    <a:lumMod val="50000"/>
                  </a:schemeClr>
                </a:solidFill>
              </a:rPr>
              <a:t>:  A pilot helps determine how feasible and effective the system is in a specific context. </a:t>
            </a:r>
          </a:p>
          <a:p>
            <a:endParaRPr lang="en-US" sz="800" dirty="0">
              <a:solidFill>
                <a:schemeClr val="accent1">
                  <a:lumMod val="50000"/>
                </a:schemeClr>
              </a:solidFill>
            </a:endParaRPr>
          </a:p>
          <a:p>
            <a:r>
              <a:rPr lang="en-US" sz="2000" dirty="0">
                <a:solidFill>
                  <a:schemeClr val="accent1">
                    <a:lumMod val="50000"/>
                  </a:schemeClr>
                </a:solidFill>
              </a:rPr>
              <a:t>    </a:t>
            </a:r>
            <a:r>
              <a:rPr lang="en-US" sz="2000" b="1" dirty="0">
                <a:solidFill>
                  <a:schemeClr val="accent1">
                    <a:lumMod val="50000"/>
                  </a:schemeClr>
                </a:solidFill>
              </a:rPr>
              <a:t>Fine-tuning Design</a:t>
            </a:r>
            <a:r>
              <a:rPr lang="en-US" sz="2000" dirty="0">
                <a:solidFill>
                  <a:schemeClr val="accent1">
                    <a:lumMod val="50000"/>
                  </a:schemeClr>
                </a:solidFill>
              </a:rPr>
              <a:t>: A pilot allows policymakers to adjust the system based on local conditions—such as the </a:t>
            </a:r>
            <a:r>
              <a:rPr lang="en-US" sz="2000" b="1" dirty="0">
                <a:solidFill>
                  <a:schemeClr val="accent1">
                    <a:lumMod val="50000"/>
                  </a:schemeClr>
                </a:solidFill>
              </a:rPr>
              <a:t>availability of data</a:t>
            </a:r>
            <a:r>
              <a:rPr lang="en-US" sz="2000" dirty="0">
                <a:solidFill>
                  <a:schemeClr val="accent1">
                    <a:lumMod val="50000"/>
                  </a:schemeClr>
                </a:solidFill>
              </a:rPr>
              <a:t>, </a:t>
            </a:r>
            <a:r>
              <a:rPr lang="en-US" sz="2000" b="1" dirty="0">
                <a:solidFill>
                  <a:schemeClr val="accent1">
                    <a:lumMod val="50000"/>
                  </a:schemeClr>
                </a:solidFill>
              </a:rPr>
              <a:t>monitoring capabilities</a:t>
            </a:r>
            <a:r>
              <a:rPr lang="en-US" sz="2000" dirty="0">
                <a:solidFill>
                  <a:schemeClr val="accent1">
                    <a:lumMod val="50000"/>
                  </a:schemeClr>
                </a:solidFill>
              </a:rPr>
              <a:t>, and the socio-economic capacity of industries to absorb the charges.</a:t>
            </a:r>
          </a:p>
          <a:p>
            <a:endParaRPr lang="en-US" sz="800" dirty="0">
              <a:solidFill>
                <a:schemeClr val="accent1">
                  <a:lumMod val="50000"/>
                </a:schemeClr>
              </a:solidFill>
            </a:endParaRPr>
          </a:p>
          <a:p>
            <a:r>
              <a:rPr lang="en-US" sz="2000" dirty="0">
                <a:solidFill>
                  <a:schemeClr val="accent1">
                    <a:lumMod val="50000"/>
                  </a:schemeClr>
                </a:solidFill>
              </a:rPr>
              <a:t>    </a:t>
            </a:r>
            <a:r>
              <a:rPr lang="en-US" sz="2000" b="1" dirty="0">
                <a:solidFill>
                  <a:schemeClr val="accent1">
                    <a:lumMod val="50000"/>
                  </a:schemeClr>
                </a:solidFill>
              </a:rPr>
              <a:t>Stakeholder Engagement</a:t>
            </a:r>
            <a:r>
              <a:rPr lang="en-US" sz="2000" dirty="0">
                <a:solidFill>
                  <a:schemeClr val="accent1">
                    <a:lumMod val="50000"/>
                  </a:schemeClr>
                </a:solidFill>
              </a:rPr>
              <a:t>: Piloting allows for engagement with stakeholders, such as industries, regulatory bodies, and communities.</a:t>
            </a:r>
          </a:p>
          <a:p>
            <a:endParaRPr lang="en-US" sz="800" dirty="0">
              <a:solidFill>
                <a:schemeClr val="accent1">
                  <a:lumMod val="50000"/>
                </a:schemeClr>
              </a:solidFill>
            </a:endParaRPr>
          </a:p>
          <a:p>
            <a:r>
              <a:rPr lang="en-US" sz="2000" dirty="0">
                <a:solidFill>
                  <a:schemeClr val="accent1">
                    <a:lumMod val="50000"/>
                  </a:schemeClr>
                </a:solidFill>
              </a:rPr>
              <a:t>    </a:t>
            </a:r>
            <a:r>
              <a:rPr lang="en-US" sz="2000" b="1" dirty="0">
                <a:solidFill>
                  <a:schemeClr val="accent1">
                    <a:lumMod val="50000"/>
                  </a:schemeClr>
                </a:solidFill>
              </a:rPr>
              <a:t>Evaluation of Impact</a:t>
            </a:r>
            <a:r>
              <a:rPr lang="en-US" sz="2000" dirty="0">
                <a:solidFill>
                  <a:schemeClr val="accent1">
                    <a:lumMod val="50000"/>
                  </a:schemeClr>
                </a:solidFill>
              </a:rPr>
              <a:t>:  A pilot helps evaluate the environmental and economic impacts, such as whether the charges actually lead to reduced waste or if they place undue burden on smaller industries.    </a:t>
            </a:r>
            <a:endParaRPr lang="en-ZA" sz="2000" dirty="0">
              <a:solidFill>
                <a:schemeClr val="accent1">
                  <a:lumMod val="50000"/>
                </a:schemeClr>
              </a:solidFill>
            </a:endParaRPr>
          </a:p>
        </p:txBody>
      </p:sp>
      <p:pic>
        <p:nvPicPr>
          <p:cNvPr id="4" name="Picture 3">
            <a:extLst>
              <a:ext uri="{FF2B5EF4-FFF2-40B4-BE49-F238E27FC236}">
                <a16:creationId xmlns:a16="http://schemas.microsoft.com/office/drawing/2014/main" id="{817D7541-9FDA-1F9C-EFD8-D3DFA9E575DC}"/>
              </a:ext>
            </a:extLst>
          </p:cNvPr>
          <p:cNvPicPr>
            <a:picLocks noChangeAspect="1"/>
          </p:cNvPicPr>
          <p:nvPr/>
        </p:nvPicPr>
        <p:blipFill>
          <a:blip r:embed="rId2"/>
          <a:stretch>
            <a:fillRect/>
          </a:stretch>
        </p:blipFill>
        <p:spPr>
          <a:xfrm>
            <a:off x="203200" y="1127760"/>
            <a:ext cx="4724400" cy="4785360"/>
          </a:xfrm>
          <a:prstGeom prst="rect">
            <a:avLst/>
          </a:prstGeom>
        </p:spPr>
      </p:pic>
    </p:spTree>
    <p:extLst>
      <p:ext uri="{BB962C8B-B14F-4D97-AF65-F5344CB8AC3E}">
        <p14:creationId xmlns:p14="http://schemas.microsoft.com/office/powerpoint/2010/main" val="323452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5F628C-64BE-5C61-05D6-FA92B3C9CA71}"/>
              </a:ext>
            </a:extLst>
          </p:cNvPr>
          <p:cNvPicPr>
            <a:picLocks noChangeAspect="1"/>
          </p:cNvPicPr>
          <p:nvPr/>
        </p:nvPicPr>
        <p:blipFill>
          <a:blip r:embed="rId2"/>
          <a:stretch>
            <a:fillRect/>
          </a:stretch>
        </p:blipFill>
        <p:spPr>
          <a:xfrm>
            <a:off x="7641587" y="10161"/>
            <a:ext cx="4550412" cy="2993127"/>
          </a:xfrm>
          <a:prstGeom prst="rect">
            <a:avLst/>
          </a:prstGeom>
          <a:ln>
            <a:solidFill>
              <a:schemeClr val="tx1"/>
            </a:solidFill>
          </a:ln>
        </p:spPr>
      </p:pic>
      <p:pic>
        <p:nvPicPr>
          <p:cNvPr id="9" name="Picture 8">
            <a:extLst>
              <a:ext uri="{FF2B5EF4-FFF2-40B4-BE49-F238E27FC236}">
                <a16:creationId xmlns:a16="http://schemas.microsoft.com/office/drawing/2014/main" id="{BC131831-C122-2F02-1A32-5C70C5FEE6E9}"/>
              </a:ext>
            </a:extLst>
          </p:cNvPr>
          <p:cNvPicPr>
            <a:picLocks noChangeAspect="1"/>
          </p:cNvPicPr>
          <p:nvPr/>
        </p:nvPicPr>
        <p:blipFill>
          <a:blip r:embed="rId3"/>
          <a:stretch>
            <a:fillRect/>
          </a:stretch>
        </p:blipFill>
        <p:spPr>
          <a:xfrm>
            <a:off x="7641587" y="3031755"/>
            <a:ext cx="4550413" cy="2993126"/>
          </a:xfrm>
          <a:prstGeom prst="rect">
            <a:avLst/>
          </a:prstGeom>
          <a:ln>
            <a:solidFill>
              <a:schemeClr val="tx1"/>
            </a:solidFill>
          </a:ln>
        </p:spPr>
      </p:pic>
      <p:sp>
        <p:nvSpPr>
          <p:cNvPr id="3" name="TextBox 2">
            <a:extLst>
              <a:ext uri="{FF2B5EF4-FFF2-40B4-BE49-F238E27FC236}">
                <a16:creationId xmlns:a16="http://schemas.microsoft.com/office/drawing/2014/main" id="{34654D53-6FF2-810F-CAFA-7B6539CB6726}"/>
              </a:ext>
            </a:extLst>
          </p:cNvPr>
          <p:cNvSpPr txBox="1"/>
          <p:nvPr/>
        </p:nvSpPr>
        <p:spPr>
          <a:xfrm>
            <a:off x="243840" y="319316"/>
            <a:ext cx="7294880" cy="7171194"/>
          </a:xfrm>
          <a:prstGeom prst="rect">
            <a:avLst/>
          </a:prstGeom>
          <a:noFill/>
        </p:spPr>
        <p:txBody>
          <a:bodyPr wrap="square">
            <a:spAutoFit/>
          </a:bodyPr>
          <a:lstStyle/>
          <a:p>
            <a:r>
              <a:rPr lang="en-US" sz="3200" b="1" dirty="0">
                <a:solidFill>
                  <a:schemeClr val="accent1">
                    <a:lumMod val="50000"/>
                  </a:schemeClr>
                </a:solidFill>
                <a:latin typeface="+mj-lt"/>
              </a:rPr>
              <a:t>Piloting the implementation of the WDCS - Crocodile (east) catchment</a:t>
            </a:r>
          </a:p>
          <a:p>
            <a:endParaRPr lang="en-ZA" sz="2800" b="1" dirty="0">
              <a:solidFill>
                <a:schemeClr val="accent1">
                  <a:lumMod val="50000"/>
                </a:schemeClr>
              </a:solidFill>
            </a:endParaRPr>
          </a:p>
          <a:p>
            <a:pPr algn="ctr"/>
            <a:r>
              <a:rPr lang="en-ZA" sz="2800" b="1" dirty="0">
                <a:solidFill>
                  <a:schemeClr val="accent1">
                    <a:lumMod val="50000"/>
                  </a:schemeClr>
                </a:solidFill>
              </a:rPr>
              <a:t>WRC Project No. 2021/2022-01059</a:t>
            </a:r>
          </a:p>
          <a:p>
            <a:pPr algn="ctr"/>
            <a:endParaRPr lang="en-ZA" sz="2800" b="1" dirty="0">
              <a:solidFill>
                <a:schemeClr val="accent1">
                  <a:lumMod val="50000"/>
                </a:schemeClr>
              </a:solidFill>
            </a:endParaRPr>
          </a:p>
          <a:p>
            <a:pPr marL="342900" indent="-342900" algn="just">
              <a:buFont typeface="Arial" panose="020B0604020202020204" pitchFamily="34" charset="0"/>
              <a:buChar char="•"/>
            </a:pPr>
            <a:r>
              <a:rPr lang="en-US" sz="2000" dirty="0">
                <a:solidFill>
                  <a:schemeClr val="accent1">
                    <a:lumMod val="50000"/>
                  </a:schemeClr>
                </a:solidFill>
              </a:rPr>
              <a:t>Highest concentration of irrigation - X22C, H and J and X24D and H - not expected that the afforested areas will contribute much load to the catchment, other than sediment when areas are cleared, the areas of irrigation will contribute nutrient load in the irrigation return flows.</a:t>
            </a:r>
          </a:p>
          <a:p>
            <a:pPr marL="342900" indent="-342900" algn="just">
              <a:buFont typeface="Arial" panose="020B0604020202020204" pitchFamily="34" charset="0"/>
              <a:buChar char="•"/>
            </a:pPr>
            <a:r>
              <a:rPr lang="en-US" sz="2000" dirty="0">
                <a:solidFill>
                  <a:schemeClr val="accent1">
                    <a:lumMod val="50000"/>
                  </a:schemeClr>
                </a:solidFill>
              </a:rPr>
              <a:t>Agricultural sectors dominate the economic scene</a:t>
            </a:r>
          </a:p>
          <a:p>
            <a:pPr marL="342900" indent="-342900" algn="just">
              <a:buFont typeface="Arial" panose="020B0604020202020204" pitchFamily="34" charset="0"/>
              <a:buChar char="•"/>
            </a:pPr>
            <a:r>
              <a:rPr lang="en-US" sz="2000" dirty="0">
                <a:solidFill>
                  <a:schemeClr val="accent1">
                    <a:lumMod val="50000"/>
                  </a:schemeClr>
                </a:solidFill>
              </a:rPr>
              <a:t>Gold mines in tertiary catchment A23 - Barberton Mines and the Barberton Mines Tailings’ retreatment facility and Fairview Mine. </a:t>
            </a:r>
          </a:p>
          <a:p>
            <a:pPr marL="342900" indent="-342900" algn="just">
              <a:buFont typeface="Arial" panose="020B0604020202020204" pitchFamily="34" charset="0"/>
              <a:buChar char="•"/>
            </a:pPr>
            <a:r>
              <a:rPr lang="en-US" sz="2000" dirty="0">
                <a:solidFill>
                  <a:schemeClr val="accent1">
                    <a:lumMod val="50000"/>
                  </a:schemeClr>
                </a:solidFill>
              </a:rPr>
              <a:t>The Sappi Ngodwana Mill is located in X21J and K</a:t>
            </a:r>
          </a:p>
          <a:p>
            <a:pPr marL="342900" indent="-342900" algn="just">
              <a:buFont typeface="Arial" panose="020B0604020202020204" pitchFamily="34" charset="0"/>
              <a:buChar char="•"/>
            </a:pPr>
            <a:r>
              <a:rPr lang="en-US" sz="2000" dirty="0">
                <a:solidFill>
                  <a:schemeClr val="accent1">
                    <a:lumMod val="50000"/>
                  </a:schemeClr>
                </a:solidFill>
              </a:rPr>
              <a:t>Municipal WWTW – no Green Drops (overall scores range: 48 – 78%)</a:t>
            </a:r>
            <a:endParaRPr lang="en-ZA" sz="2000" dirty="0">
              <a:solidFill>
                <a:schemeClr val="accent1">
                  <a:lumMod val="50000"/>
                </a:schemeClr>
              </a:solidFill>
            </a:endParaRPr>
          </a:p>
          <a:p>
            <a:pPr algn="ctr"/>
            <a:endParaRPr lang="en-ZA" sz="2800" b="1" dirty="0">
              <a:solidFill>
                <a:schemeClr val="accent1">
                  <a:lumMod val="50000"/>
                </a:schemeClr>
              </a:solidFill>
            </a:endParaRPr>
          </a:p>
          <a:p>
            <a:br>
              <a:rPr lang="en-US" sz="3200" dirty="0">
                <a:solidFill>
                  <a:schemeClr val="accent1">
                    <a:lumMod val="50000"/>
                  </a:schemeClr>
                </a:solidFill>
                <a:latin typeface="+mj-lt"/>
              </a:rPr>
            </a:br>
            <a:endParaRPr lang="en-ZA" sz="3200" dirty="0">
              <a:solidFill>
                <a:schemeClr val="accent1">
                  <a:lumMod val="50000"/>
                </a:schemeClr>
              </a:solidFill>
              <a:latin typeface="+mj-lt"/>
            </a:endParaRPr>
          </a:p>
        </p:txBody>
      </p:sp>
    </p:spTree>
    <p:extLst>
      <p:ext uri="{BB962C8B-B14F-4D97-AF65-F5344CB8AC3E}">
        <p14:creationId xmlns:p14="http://schemas.microsoft.com/office/powerpoint/2010/main" val="1078548323"/>
      </p:ext>
    </p:extLst>
  </p:cSld>
  <p:clrMapOvr>
    <a:masterClrMapping/>
  </p:clrMapOvr>
</p:sld>
</file>

<file path=ppt/theme/theme1.xml><?xml version="1.0" encoding="utf-8"?>
<a:theme xmlns:a="http://schemas.openxmlformats.org/drawingml/2006/main" name="Office Theme">
  <a:themeElements>
    <a:clrScheme name="D98F4F">
      <a:dk1>
        <a:srgbClr val="000000"/>
      </a:dk1>
      <a:lt1>
        <a:srgbClr val="FFFFFF"/>
      </a:lt1>
      <a:dk2>
        <a:srgbClr val="464646"/>
      </a:dk2>
      <a:lt2>
        <a:srgbClr val="FFFFFF"/>
      </a:lt2>
      <a:accent1>
        <a:srgbClr val="004998"/>
      </a:accent1>
      <a:accent2>
        <a:srgbClr val="4F906B"/>
      </a:accent2>
      <a:accent3>
        <a:srgbClr val="D98F4F"/>
      </a:accent3>
      <a:accent4>
        <a:srgbClr val="1D9BB3"/>
      </a:accent4>
      <a:accent5>
        <a:srgbClr val="252162"/>
      </a:accent5>
      <a:accent6>
        <a:srgbClr val="733139"/>
      </a:accent6>
      <a:hlink>
        <a:srgbClr val="A05024"/>
      </a:hlink>
      <a:folHlink>
        <a:srgbClr val="FEC03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D98F4F">
      <a:dk1>
        <a:srgbClr val="000000"/>
      </a:dk1>
      <a:lt1>
        <a:srgbClr val="FFFFFF"/>
      </a:lt1>
      <a:dk2>
        <a:srgbClr val="464646"/>
      </a:dk2>
      <a:lt2>
        <a:srgbClr val="FFFFFF"/>
      </a:lt2>
      <a:accent1>
        <a:srgbClr val="004998"/>
      </a:accent1>
      <a:accent2>
        <a:srgbClr val="4F906B"/>
      </a:accent2>
      <a:accent3>
        <a:srgbClr val="D98F4F"/>
      </a:accent3>
      <a:accent4>
        <a:srgbClr val="1D9BB3"/>
      </a:accent4>
      <a:accent5>
        <a:srgbClr val="252162"/>
      </a:accent5>
      <a:accent6>
        <a:srgbClr val="733139"/>
      </a:accent6>
      <a:hlink>
        <a:srgbClr val="A05024"/>
      </a:hlink>
      <a:folHlink>
        <a:srgbClr val="FEC03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D98F4F">
      <a:dk1>
        <a:srgbClr val="000000"/>
      </a:dk1>
      <a:lt1>
        <a:srgbClr val="FFFFFF"/>
      </a:lt1>
      <a:dk2>
        <a:srgbClr val="464646"/>
      </a:dk2>
      <a:lt2>
        <a:srgbClr val="FFFFFF"/>
      </a:lt2>
      <a:accent1>
        <a:srgbClr val="004998"/>
      </a:accent1>
      <a:accent2>
        <a:srgbClr val="4F906B"/>
      </a:accent2>
      <a:accent3>
        <a:srgbClr val="D98F4F"/>
      </a:accent3>
      <a:accent4>
        <a:srgbClr val="1D9BB3"/>
      </a:accent4>
      <a:accent5>
        <a:srgbClr val="252162"/>
      </a:accent5>
      <a:accent6>
        <a:srgbClr val="733139"/>
      </a:accent6>
      <a:hlink>
        <a:srgbClr val="A05024"/>
      </a:hlink>
      <a:folHlink>
        <a:srgbClr val="FEC03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1ec31e02-f447-4702-a42c-eb643a6a4136">Approved</Status>
    <lcf76f155ced4ddcb4097134ff3c332f xmlns="1ec31e02-f447-4702-a42c-eb643a6a4136">
      <Terms xmlns="http://schemas.microsoft.com/office/infopath/2007/PartnerControls"/>
    </lcf76f155ced4ddcb4097134ff3c332f>
    <Submit_x0020_a_x0020_Comment xmlns="1ec31e02-f447-4702-a42c-eb643a6a4136">
      <Url xsi:nil="true"/>
      <Description xsi:nil="true"/>
    </Submit_x0020_a_x0020_Comment>
    <TaxCatchAll xmlns="74e75696-c295-4851-9f7d-533638c4384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719EB0400F614A95025AA76B6DF5FF" ma:contentTypeVersion="15" ma:contentTypeDescription="Create a new document." ma:contentTypeScope="" ma:versionID="902126659fc4755af44f11801b40e1c3">
  <xsd:schema xmlns:xsd="http://www.w3.org/2001/XMLSchema" xmlns:xs="http://www.w3.org/2001/XMLSchema" xmlns:p="http://schemas.microsoft.com/office/2006/metadata/properties" xmlns:ns2="1ec31e02-f447-4702-a42c-eb643a6a4136" xmlns:ns3="74e75696-c295-4851-9f7d-533638c4384a" targetNamespace="http://schemas.microsoft.com/office/2006/metadata/properties" ma:root="true" ma:fieldsID="398fe870f108c6b60942d7d9599645d8" ns2:_="" ns3:_="">
    <xsd:import namespace="1ec31e02-f447-4702-a42c-eb643a6a4136"/>
    <xsd:import namespace="74e75696-c295-4851-9f7d-533638c438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Submit_x0020_a_x0020_Comment" minOccurs="0"/>
                <xsd:element ref="ns2: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31e02-f447-4702-a42c-eb643a6a41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Submit_x0020_a_x0020_Comment" ma:index="18" nillable="true" ma:displayName="Submit a Comment" ma:format="Hyperlink" ma:internalName="Submit_x0020_a_x0020_Comment">
      <xsd:complexType>
        <xsd:complexContent>
          <xsd:extension base="dms:URL">
            <xsd:sequence>
              <xsd:element name="Url" type="dms:ValidUrl" minOccurs="0" nillable="true"/>
              <xsd:element name="Description" type="xsd:string" nillable="true"/>
            </xsd:sequence>
          </xsd:extension>
        </xsd:complexContent>
      </xsd:complexType>
    </xsd:element>
    <xsd:element name="Status" ma:index="19" nillable="true" ma:displayName="Status" ma:default="In Review" ma:format="Dropdown" ma:internalName="Status">
      <xsd:simpleType>
        <xsd:restriction base="dms:Choice">
          <xsd:enumeration value="Approved"/>
          <xsd:enumeration value="In Review"/>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efb3bc8-b46b-4dbf-af5d-20fe8f16151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4e75696-c295-4851-9f7d-533638c4384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886491e6-c8b1-44ba-aaad-94b7983301a8}" ma:internalName="TaxCatchAll" ma:showField="CatchAllData" ma:web="74e75696-c295-4851-9f7d-533638c4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44E34C-D5E9-4F01-B64F-CD779731A335}">
  <ds:schemaRefs>
    <ds:schemaRef ds:uri="http://schemas.microsoft.com/office/2006/metadata/properties"/>
    <ds:schemaRef ds:uri="http://schemas.microsoft.com/office/infopath/2007/PartnerControls"/>
    <ds:schemaRef ds:uri="1ec31e02-f447-4702-a42c-eb643a6a4136"/>
    <ds:schemaRef ds:uri="74e75696-c295-4851-9f7d-533638c4384a"/>
  </ds:schemaRefs>
</ds:datastoreItem>
</file>

<file path=customXml/itemProps2.xml><?xml version="1.0" encoding="utf-8"?>
<ds:datastoreItem xmlns:ds="http://schemas.openxmlformats.org/officeDocument/2006/customXml" ds:itemID="{6BFEAF6A-54FE-4CE4-B6AB-E56D2B0ED1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c31e02-f447-4702-a42c-eb643a6a4136"/>
    <ds:schemaRef ds:uri="74e75696-c295-4851-9f7d-533638c43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5078BF-ACDB-4A86-BA05-A35E33C628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1547</Words>
  <Application>Microsoft Office PowerPoint</Application>
  <PresentationFormat>Widescreen</PresentationFormat>
  <Paragraphs>145</Paragraphs>
  <Slides>20</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Aptos</vt:lpstr>
      <vt:lpstr>Arial</vt:lpstr>
      <vt:lpstr>Calibri</vt:lpstr>
      <vt:lpstr>Gill Sans MT</vt:lpstr>
      <vt:lpstr>Office Theme</vt:lpstr>
      <vt:lpstr>2_Office Theme</vt:lpstr>
      <vt:lpstr>1_Office Theme</vt:lpstr>
      <vt:lpstr>Managing water quality and contaminants of  emerging concern  Eunice Ubomba-Jaswa &amp; Nonhlanhla Kalebaila   </vt:lpstr>
      <vt:lpstr>Outline</vt:lpstr>
      <vt:lpstr>WRC Water Quality RDI portfolio</vt:lpstr>
      <vt:lpstr>Integrated, adaptive and systems-based approach </vt:lpstr>
      <vt:lpstr>Integrated and adaptive approach to water quality management  </vt:lpstr>
      <vt:lpstr>Citizen involvement in water quality management </vt:lpstr>
      <vt:lpstr>Addressing priority legacy water quality issues </vt:lpstr>
      <vt:lpstr>Waste discharge charge system – why piloting is necessary?</vt:lpstr>
      <vt:lpstr>PowerPoint Presentation</vt:lpstr>
      <vt:lpstr>Water quality status</vt:lpstr>
      <vt:lpstr>Barriers to effective water resources quality management</vt:lpstr>
      <vt:lpstr>The shifting nature of water quality challenges</vt:lpstr>
      <vt:lpstr>Contaminants (substances) of emerging concern</vt:lpstr>
      <vt:lpstr>Entry of CECs into aquatic environments</vt:lpstr>
      <vt:lpstr>PowerPoint Presentation</vt:lpstr>
      <vt:lpstr>Per- and polyfluoroalkyl substances in water in the Mpumalanga province - Chapter 8</vt:lpstr>
      <vt:lpstr>PowerPoint Presentation</vt:lpstr>
      <vt:lpstr>PowerPoint Presentation</vt:lpstr>
      <vt:lpstr>Priority research topics for the next 5 years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bachtiar nurhakim</dc:creator>
  <cp:lastModifiedBy>Nonhlanhla Kalebaila</cp:lastModifiedBy>
  <cp:revision>59</cp:revision>
  <dcterms:created xsi:type="dcterms:W3CDTF">2019-09-04T02:10:47Z</dcterms:created>
  <dcterms:modified xsi:type="dcterms:W3CDTF">2024-09-11T08:44:03Z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0x01010010719EB0400F614A95025AA76B6DF5FF</vt:lpwstr>
  </property>
</Properties>
</file>