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8" r:id="rId2"/>
    <p:sldId id="267" r:id="rId3"/>
    <p:sldId id="274" r:id="rId4"/>
    <p:sldId id="27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24"/>
  </p:normalViewPr>
  <p:slideViewPr>
    <p:cSldViewPr snapToGrid="0" snapToObjects="1">
      <p:cViewPr varScale="1">
        <p:scale>
          <a:sx n="63" d="100"/>
          <a:sy n="63" d="100"/>
        </p:scale>
        <p:origin x="804"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EEBDF99-8AE6-464C-8587-464F748C6A5D}"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279DC-BD4A-A942-9391-D4DEDF3C2418}" type="slidenum">
              <a:rPr lang="en-US" smtClean="0"/>
              <a:t>‹#›</a:t>
            </a:fld>
            <a:endParaRPr lang="en-US"/>
          </a:p>
        </p:txBody>
      </p:sp>
    </p:spTree>
    <p:extLst>
      <p:ext uri="{BB962C8B-B14F-4D97-AF65-F5344CB8AC3E}">
        <p14:creationId xmlns:p14="http://schemas.microsoft.com/office/powerpoint/2010/main" val="1783485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EBDF99-8AE6-464C-8587-464F748C6A5D}"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279DC-BD4A-A942-9391-D4DEDF3C2418}" type="slidenum">
              <a:rPr lang="en-US" smtClean="0"/>
              <a:t>‹#›</a:t>
            </a:fld>
            <a:endParaRPr lang="en-US"/>
          </a:p>
        </p:txBody>
      </p:sp>
    </p:spTree>
    <p:extLst>
      <p:ext uri="{BB962C8B-B14F-4D97-AF65-F5344CB8AC3E}">
        <p14:creationId xmlns:p14="http://schemas.microsoft.com/office/powerpoint/2010/main" val="463941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EBDF99-8AE6-464C-8587-464F748C6A5D}"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279DC-BD4A-A942-9391-D4DEDF3C2418}" type="slidenum">
              <a:rPr lang="en-US" smtClean="0"/>
              <a:t>‹#›</a:t>
            </a:fld>
            <a:endParaRPr lang="en-US"/>
          </a:p>
        </p:txBody>
      </p:sp>
    </p:spTree>
    <p:extLst>
      <p:ext uri="{BB962C8B-B14F-4D97-AF65-F5344CB8AC3E}">
        <p14:creationId xmlns:p14="http://schemas.microsoft.com/office/powerpoint/2010/main" val="2099857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EBDF99-8AE6-464C-8587-464F748C6A5D}"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279DC-BD4A-A942-9391-D4DEDF3C2418}" type="slidenum">
              <a:rPr lang="en-US" smtClean="0"/>
              <a:t>‹#›</a:t>
            </a:fld>
            <a:endParaRPr lang="en-US"/>
          </a:p>
        </p:txBody>
      </p:sp>
    </p:spTree>
    <p:extLst>
      <p:ext uri="{BB962C8B-B14F-4D97-AF65-F5344CB8AC3E}">
        <p14:creationId xmlns:p14="http://schemas.microsoft.com/office/powerpoint/2010/main" val="462994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EBDF99-8AE6-464C-8587-464F748C6A5D}" type="datetimeFigureOut">
              <a:rPr lang="en-US" smtClean="0"/>
              <a:t>3/13/2025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9279DC-BD4A-A942-9391-D4DEDF3C2418}" type="slidenum">
              <a:rPr lang="en-US" smtClean="0"/>
              <a:t>‹#›</a:t>
            </a:fld>
            <a:endParaRPr lang="en-US"/>
          </a:p>
        </p:txBody>
      </p:sp>
    </p:spTree>
    <p:extLst>
      <p:ext uri="{BB962C8B-B14F-4D97-AF65-F5344CB8AC3E}">
        <p14:creationId xmlns:p14="http://schemas.microsoft.com/office/powerpoint/2010/main" val="1220905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EBDF99-8AE6-464C-8587-464F748C6A5D}" type="datetimeFigureOut">
              <a:rPr lang="en-US" smtClean="0"/>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9279DC-BD4A-A942-9391-D4DEDF3C2418}" type="slidenum">
              <a:rPr lang="en-US" smtClean="0"/>
              <a:t>‹#›</a:t>
            </a:fld>
            <a:endParaRPr lang="en-US"/>
          </a:p>
        </p:txBody>
      </p:sp>
    </p:spTree>
    <p:extLst>
      <p:ext uri="{BB962C8B-B14F-4D97-AF65-F5344CB8AC3E}">
        <p14:creationId xmlns:p14="http://schemas.microsoft.com/office/powerpoint/2010/main" val="546608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EBDF99-8AE6-464C-8587-464F748C6A5D}" type="datetimeFigureOut">
              <a:rPr lang="en-US" smtClean="0"/>
              <a:t>3/13/2025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9279DC-BD4A-A942-9391-D4DEDF3C2418}" type="slidenum">
              <a:rPr lang="en-US" smtClean="0"/>
              <a:t>‹#›</a:t>
            </a:fld>
            <a:endParaRPr lang="en-US"/>
          </a:p>
        </p:txBody>
      </p:sp>
    </p:spTree>
    <p:extLst>
      <p:ext uri="{BB962C8B-B14F-4D97-AF65-F5344CB8AC3E}">
        <p14:creationId xmlns:p14="http://schemas.microsoft.com/office/powerpoint/2010/main" val="2069316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EBDF99-8AE6-464C-8587-464F748C6A5D}" type="datetimeFigureOut">
              <a:rPr lang="en-US" smtClean="0"/>
              <a:t>3/13/2025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9279DC-BD4A-A942-9391-D4DEDF3C2418}" type="slidenum">
              <a:rPr lang="en-US" smtClean="0"/>
              <a:t>‹#›</a:t>
            </a:fld>
            <a:endParaRPr lang="en-US"/>
          </a:p>
        </p:txBody>
      </p:sp>
    </p:spTree>
    <p:extLst>
      <p:ext uri="{BB962C8B-B14F-4D97-AF65-F5344CB8AC3E}">
        <p14:creationId xmlns:p14="http://schemas.microsoft.com/office/powerpoint/2010/main" val="505357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EBDF99-8AE6-464C-8587-464F748C6A5D}" type="datetimeFigureOut">
              <a:rPr lang="en-US" smtClean="0"/>
              <a:t>3/13/2025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9279DC-BD4A-A942-9391-D4DEDF3C2418}" type="slidenum">
              <a:rPr lang="en-US" smtClean="0"/>
              <a:t>‹#›</a:t>
            </a:fld>
            <a:endParaRPr lang="en-US"/>
          </a:p>
        </p:txBody>
      </p:sp>
    </p:spTree>
    <p:extLst>
      <p:ext uri="{BB962C8B-B14F-4D97-AF65-F5344CB8AC3E}">
        <p14:creationId xmlns:p14="http://schemas.microsoft.com/office/powerpoint/2010/main" val="243779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EEBDF99-8AE6-464C-8587-464F748C6A5D}" type="datetimeFigureOut">
              <a:rPr lang="en-US" smtClean="0"/>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9279DC-BD4A-A942-9391-D4DEDF3C2418}" type="slidenum">
              <a:rPr lang="en-US" smtClean="0"/>
              <a:t>‹#›</a:t>
            </a:fld>
            <a:endParaRPr lang="en-US"/>
          </a:p>
        </p:txBody>
      </p:sp>
    </p:spTree>
    <p:extLst>
      <p:ext uri="{BB962C8B-B14F-4D97-AF65-F5344CB8AC3E}">
        <p14:creationId xmlns:p14="http://schemas.microsoft.com/office/powerpoint/2010/main" val="1949464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EEBDF99-8AE6-464C-8587-464F748C6A5D}" type="datetimeFigureOut">
              <a:rPr lang="en-US" smtClean="0"/>
              <a:t>3/13/2025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9279DC-BD4A-A942-9391-D4DEDF3C2418}" type="slidenum">
              <a:rPr lang="en-US" smtClean="0"/>
              <a:t>‹#›</a:t>
            </a:fld>
            <a:endParaRPr lang="en-US"/>
          </a:p>
        </p:txBody>
      </p:sp>
    </p:spTree>
    <p:extLst>
      <p:ext uri="{BB962C8B-B14F-4D97-AF65-F5344CB8AC3E}">
        <p14:creationId xmlns:p14="http://schemas.microsoft.com/office/powerpoint/2010/main" val="489143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EBDF99-8AE6-464C-8587-464F748C6A5D}" type="datetimeFigureOut">
              <a:rPr lang="en-US" smtClean="0"/>
              <a:t>3/13/2025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9279DC-BD4A-A942-9391-D4DEDF3C2418}" type="slidenum">
              <a:rPr lang="en-US" smtClean="0"/>
              <a:t>‹#›</a:t>
            </a:fld>
            <a:endParaRPr lang="en-US"/>
          </a:p>
        </p:txBody>
      </p:sp>
    </p:spTree>
    <p:extLst>
      <p:ext uri="{BB962C8B-B14F-4D97-AF65-F5344CB8AC3E}">
        <p14:creationId xmlns:p14="http://schemas.microsoft.com/office/powerpoint/2010/main" val="608434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infrastructurenews.co.za/2025/01/10/ground-zero-for-innovation-in-water-re-use-and-recycling/"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nfrastructurenews.co.za/2025/01/10/ground-zero-for-innovation-in-water-re-use-and-recycling/"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5499848"/>
            <a:ext cx="12192000" cy="11019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2794746" y="4388762"/>
            <a:ext cx="6602506" cy="2262094"/>
          </a:xfrm>
          <a:prstGeom prst="rect">
            <a:avLst/>
          </a:prstGeom>
          <a:noFill/>
        </p:spPr>
        <p:txBody>
          <a:bodyPr wrap="square" rtlCol="0">
            <a:spAutoFit/>
          </a:bodyPr>
          <a:lstStyle/>
          <a:p>
            <a:pPr algn="ctr">
              <a:lnSpc>
                <a:spcPct val="200000"/>
              </a:lnSpc>
            </a:pPr>
            <a:endParaRPr lang="en-US" sz="800" b="1" dirty="0">
              <a:latin typeface="Futura Lt BT Light" charset="0"/>
              <a:ea typeface="Futura Lt BT Light" charset="0"/>
              <a:cs typeface="Futura Lt BT Light" charset="0"/>
            </a:endParaRPr>
          </a:p>
          <a:p>
            <a:pPr algn="ctr">
              <a:lnSpc>
                <a:spcPct val="200000"/>
              </a:lnSpc>
            </a:pPr>
            <a:r>
              <a:rPr lang="en-US" sz="2200" b="1" dirty="0">
                <a:latin typeface="Futura Lt BT Light" charset="0"/>
                <a:ea typeface="Futura Lt BT Light" charset="0"/>
                <a:cs typeface="Futura Lt BT Light" charset="0"/>
              </a:rPr>
              <a:t>14</a:t>
            </a:r>
            <a:r>
              <a:rPr lang="en-US" sz="2200" b="1" baseline="30000" dirty="0">
                <a:latin typeface="Futura Lt BT Light" charset="0"/>
                <a:ea typeface="Futura Lt BT Light" charset="0"/>
                <a:cs typeface="Futura Lt BT Light" charset="0"/>
              </a:rPr>
              <a:t>th</a:t>
            </a:r>
            <a:r>
              <a:rPr lang="en-US" sz="2200" b="1" dirty="0">
                <a:latin typeface="Futura Lt BT Light" charset="0"/>
                <a:ea typeface="Futura Lt BT Light" charset="0"/>
                <a:cs typeface="Futura Lt BT Light" charset="0"/>
              </a:rPr>
              <a:t> IWA International Conference on Water Reclamation </a:t>
            </a:r>
          </a:p>
          <a:p>
            <a:pPr algn="ctr">
              <a:lnSpc>
                <a:spcPct val="200000"/>
              </a:lnSpc>
            </a:pPr>
            <a:endParaRPr lang="en-US" sz="2200" b="1" dirty="0">
              <a:latin typeface="Futura Lt BT Light" charset="0"/>
              <a:ea typeface="Futura Lt BT Light" charset="0"/>
              <a:cs typeface="Futura Lt BT Light" charset="0"/>
            </a:endParaRPr>
          </a:p>
        </p:txBody>
      </p:sp>
      <p:pic>
        <p:nvPicPr>
          <p:cNvPr id="2" name="Picture 1">
            <a:extLst>
              <a:ext uri="{FF2B5EF4-FFF2-40B4-BE49-F238E27FC236}">
                <a16:creationId xmlns:a16="http://schemas.microsoft.com/office/drawing/2014/main" id="{CCE448A5-2C87-CD44-AD72-18AA8130ED1B}"/>
              </a:ext>
            </a:extLst>
          </p:cNvPr>
          <p:cNvPicPr>
            <a:picLocks noChangeAspect="1"/>
          </p:cNvPicPr>
          <p:nvPr/>
        </p:nvPicPr>
        <p:blipFill>
          <a:blip r:embed="rId2"/>
          <a:srcRect/>
          <a:stretch/>
        </p:blipFill>
        <p:spPr>
          <a:xfrm>
            <a:off x="1599761" y="1583268"/>
            <a:ext cx="8992477" cy="2582332"/>
          </a:xfrm>
          <a:prstGeom prst="rect">
            <a:avLst/>
          </a:prstGeom>
        </p:spPr>
      </p:pic>
    </p:spTree>
    <p:extLst>
      <p:ext uri="{BB962C8B-B14F-4D97-AF65-F5344CB8AC3E}">
        <p14:creationId xmlns:p14="http://schemas.microsoft.com/office/powerpoint/2010/main" val="1926873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697724471"/>
              </p:ext>
            </p:extLst>
          </p:nvPr>
        </p:nvGraphicFramePr>
        <p:xfrm>
          <a:off x="0" y="1127760"/>
          <a:ext cx="12183035" cy="5704714"/>
        </p:xfrm>
        <a:graphic>
          <a:graphicData uri="http://schemas.openxmlformats.org/drawingml/2006/table">
            <a:tbl>
              <a:tblPr firstRow="1" bandRow="1">
                <a:tableStyleId>{5940675A-B579-460E-94D1-54222C63F5DA}</a:tableStyleId>
              </a:tblPr>
              <a:tblGrid>
                <a:gridCol w="1826768">
                  <a:extLst>
                    <a:ext uri="{9D8B030D-6E8A-4147-A177-3AD203B41FA5}">
                      <a16:colId xmlns:a16="http://schemas.microsoft.com/office/drawing/2014/main" val="20000"/>
                    </a:ext>
                  </a:extLst>
                </a:gridCol>
                <a:gridCol w="8811768">
                  <a:extLst>
                    <a:ext uri="{9D8B030D-6E8A-4147-A177-3AD203B41FA5}">
                      <a16:colId xmlns:a16="http://schemas.microsoft.com/office/drawing/2014/main" val="20001"/>
                    </a:ext>
                  </a:extLst>
                </a:gridCol>
                <a:gridCol w="1045464">
                  <a:extLst>
                    <a:ext uri="{9D8B030D-6E8A-4147-A177-3AD203B41FA5}">
                      <a16:colId xmlns:a16="http://schemas.microsoft.com/office/drawing/2014/main" val="20002"/>
                    </a:ext>
                  </a:extLst>
                </a:gridCol>
                <a:gridCol w="499035">
                  <a:extLst>
                    <a:ext uri="{9D8B030D-6E8A-4147-A177-3AD203B41FA5}">
                      <a16:colId xmlns:a16="http://schemas.microsoft.com/office/drawing/2014/main" val="20003"/>
                    </a:ext>
                  </a:extLst>
                </a:gridCol>
              </a:tblGrid>
              <a:tr h="467360">
                <a:tc gridSpan="4">
                  <a:txBody>
                    <a:bodyPr/>
                    <a:lstStyle/>
                    <a:p>
                      <a:pPr algn="ctr">
                        <a:lnSpc>
                          <a:spcPct val="150000"/>
                        </a:lnSpc>
                      </a:pPr>
                      <a:r>
                        <a:rPr lang="en-US" sz="1400" b="1" baseline="0" dirty="0">
                          <a:solidFill>
                            <a:schemeClr val="tx1"/>
                          </a:solidFill>
                          <a:latin typeface="Futura Lt BT Light" charset="0"/>
                          <a:ea typeface="Futura Lt BT Light" charset="0"/>
                          <a:cs typeface="Futura Lt BT Light" charset="0"/>
                        </a:rPr>
                        <a:t>Media Briefing: 17 March 2025</a:t>
                      </a:r>
                      <a:endParaRPr lang="en-US" sz="14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2"/>
                    </a:solidFill>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extLst>
                  <a:ext uri="{0D108BD9-81ED-4DB2-BD59-A6C34878D82A}">
                    <a16:rowId xmlns:a16="http://schemas.microsoft.com/office/drawing/2014/main" val="10000"/>
                  </a:ext>
                </a:extLst>
              </a:tr>
              <a:tr h="807911">
                <a:tc>
                  <a:txBody>
                    <a:bodyPr/>
                    <a:lstStyle/>
                    <a:p>
                      <a:pPr>
                        <a:lnSpc>
                          <a:spcPct val="150000"/>
                        </a:lnSpc>
                      </a:pPr>
                      <a:r>
                        <a:rPr lang="en-US" sz="1400" b="1" dirty="0">
                          <a:solidFill>
                            <a:schemeClr val="bg1"/>
                          </a:solidFill>
                          <a:latin typeface="Futura Lt BT Light" charset="0"/>
                          <a:ea typeface="Futura Lt BT Light" charset="0"/>
                          <a:cs typeface="Futura Lt BT Light" charset="0"/>
                        </a:rPr>
                        <a:t>Live Joint Media Briefing  </a:t>
                      </a: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a:lnSpc>
                          <a:spcPct val="150000"/>
                        </a:lnSpc>
                      </a:pPr>
                      <a:r>
                        <a:rPr lang="en-US" sz="1400" b="1" i="0" u="none" strike="noStrike" kern="1200" dirty="0">
                          <a:solidFill>
                            <a:schemeClr val="tx1"/>
                          </a:solidFill>
                          <a:effectLst/>
                          <a:latin typeface="+mn-lt"/>
                          <a:ea typeface="+mn-ea"/>
                          <a:cs typeface="Futura Medium" panose="020B0602020204020303" pitchFamily="34" charset="-79"/>
                        </a:rPr>
                        <a:t>Day 1: 17 March 2025, Morning Session. 10:30 to 11:00am  Location: Cape Town, South Africa</a:t>
                      </a:r>
                    </a:p>
                    <a:p>
                      <a:pPr>
                        <a:lnSpc>
                          <a:spcPct val="150000"/>
                        </a:lnSpc>
                      </a:pPr>
                      <a:r>
                        <a:rPr lang="en-US" sz="1400" b="1" i="0" u="none" strike="noStrike" kern="1200" dirty="0">
                          <a:solidFill>
                            <a:schemeClr val="tx1"/>
                          </a:solidFill>
                          <a:effectLst/>
                          <a:latin typeface="+mn-lt"/>
                          <a:ea typeface="+mn-ea"/>
                          <a:cs typeface="Futura Medium" panose="020B0602020204020303" pitchFamily="34" charset="-79"/>
                        </a:rPr>
                        <a:t>Purpose:</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Facilitate direct engagement between media representatives and key stakeholders of the 14th IWA International Conference on Water Reclamation and Reuse.</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Provide timely information to assist media in preparing stories for next-day coverage.</a:t>
                      </a:r>
                    </a:p>
                    <a:p>
                      <a:pPr marL="0" indent="0">
                        <a:lnSpc>
                          <a:spcPct val="150000"/>
                        </a:lnSpc>
                        <a:buFont typeface="Arial" panose="020B0604020202020204" pitchFamily="34" charset="0"/>
                        <a:buNone/>
                      </a:pPr>
                      <a:r>
                        <a:rPr lang="en-US" sz="1400" b="1" i="0" u="none" strike="noStrike" kern="1200" dirty="0">
                          <a:solidFill>
                            <a:schemeClr val="tx1"/>
                          </a:solidFill>
                          <a:effectLst/>
                          <a:latin typeface="+mn-lt"/>
                          <a:ea typeface="+mn-ea"/>
                          <a:cs typeface="Futura Medium" panose="020B0602020204020303" pitchFamily="34" charset="-79"/>
                        </a:rPr>
                        <a:t>Key Activities:</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Presentation of essential messages and objectives related to the conference.</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Opportunity for media to interact with officials and stakeholders.</a:t>
                      </a:r>
                    </a:p>
                    <a:p>
                      <a:pPr marL="0" indent="0">
                        <a:lnSpc>
                          <a:spcPct val="150000"/>
                        </a:lnSpc>
                        <a:buFont typeface="Arial" panose="020B0604020202020204" pitchFamily="34" charset="0"/>
                        <a:buNone/>
                      </a:pPr>
                      <a:r>
                        <a:rPr lang="en-US" sz="1400" b="1" i="0" u="none" strike="noStrike" kern="1200" dirty="0">
                          <a:solidFill>
                            <a:schemeClr val="tx1"/>
                          </a:solidFill>
                          <a:effectLst/>
                          <a:latin typeface="+mn-lt"/>
                          <a:ea typeface="+mn-ea"/>
                          <a:cs typeface="Futura Medium" panose="020B0602020204020303" pitchFamily="34" charset="-79"/>
                        </a:rPr>
                        <a:t>Expected Outcomes:</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Enhanced media understanding of the conference themes and goals.</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Comprehensive news coverage aligning with the conference's commencement.</a:t>
                      </a:r>
                      <a:endParaRPr lang="en-ZA" sz="1400" b="0" i="0" u="none" strike="noStrike"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US" sz="1200" kern="1200" dirty="0">
                        <a:solidFill>
                          <a:schemeClr val="tx1"/>
                        </a:solidFill>
                        <a:effectLst/>
                        <a:latin typeface="+mn-lt"/>
                        <a:ea typeface="+mn-ea"/>
                        <a:cs typeface="Futura Medium" panose="020B0602020204020303" pitchFamily="34" charset="-79"/>
                      </a:endParaRPr>
                    </a:p>
                    <a:p>
                      <a:pPr marL="0" marR="0" indent="0" algn="l" defTabSz="914400" rtl="0" eaLnBrk="1" fontAlgn="auto" latinLnBrk="0" hangingPunct="1">
                        <a:lnSpc>
                          <a:spcPct val="150000"/>
                        </a:lnSpc>
                        <a:spcBef>
                          <a:spcPts val="0"/>
                        </a:spcBef>
                        <a:spcAft>
                          <a:spcPts val="0"/>
                        </a:spcAft>
                        <a:buClrTx/>
                        <a:buSzTx/>
                        <a:buFontTx/>
                        <a:buNone/>
                        <a:tabLst/>
                        <a:defRPr/>
                      </a:pPr>
                      <a:endParaRPr lang="en-US" sz="1200" kern="1200" dirty="0">
                        <a:solidFill>
                          <a:schemeClr val="tx1"/>
                        </a:solidFill>
                        <a:effectLst/>
                        <a:latin typeface="Futura Lt BT Light" charset="0"/>
                        <a:ea typeface="Futura Lt BT Light" charset="0"/>
                        <a:cs typeface="Futura Lt BT Light" charset="0"/>
                      </a:endParaRPr>
                    </a:p>
                    <a:p>
                      <a:pPr>
                        <a:lnSpc>
                          <a:spcPct val="150000"/>
                        </a:lnSpc>
                      </a:pPr>
                      <a:endParaRPr lang="en-US" sz="1400" kern="1200" dirty="0">
                        <a:solidFill>
                          <a:schemeClr val="tx1"/>
                        </a:solidFill>
                        <a:effectLst/>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400" b="0" dirty="0">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10002"/>
                  </a:ext>
                </a:extLst>
              </a:tr>
              <a:tr h="430339">
                <a:tc>
                  <a:txBody>
                    <a:bodyPr/>
                    <a:lstStyle/>
                    <a:p>
                      <a:pPr>
                        <a:lnSpc>
                          <a:spcPct val="150000"/>
                        </a:lnSpc>
                      </a:pPr>
                      <a:r>
                        <a:rPr lang="en-US" sz="1400" b="1" kern="1200" dirty="0">
                          <a:solidFill>
                            <a:schemeClr val="bg1"/>
                          </a:solidFill>
                          <a:effectLst/>
                          <a:latin typeface="Futura Lt BT Light" charset="0"/>
                          <a:ea typeface="Futura Lt BT Light" charset="0"/>
                          <a:cs typeface="Futura Lt BT Light" charset="0"/>
                        </a:rPr>
                        <a:t>Onsite Broadcast SAFM</a:t>
                      </a: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a:lnSpc>
                          <a:spcPct val="150000"/>
                        </a:lnSpc>
                      </a:pPr>
                      <a:r>
                        <a:rPr lang="en-US" sz="1400" kern="1200" dirty="0">
                          <a:solidFill>
                            <a:schemeClr val="tx1"/>
                          </a:solidFill>
                          <a:effectLst/>
                          <a:latin typeface="+mn-lt"/>
                          <a:ea typeface="+mn-ea"/>
                          <a:cs typeface="Futura Medium" panose="020B0602020204020303" pitchFamily="34" charset="-79"/>
                        </a:rPr>
                        <a:t>The “onsite broadcast with SAFM” will be held on the 18</a:t>
                      </a:r>
                      <a:r>
                        <a:rPr lang="en-US" sz="1400" kern="1200" baseline="30000" dirty="0">
                          <a:solidFill>
                            <a:schemeClr val="tx1"/>
                          </a:solidFill>
                          <a:effectLst/>
                          <a:latin typeface="+mn-lt"/>
                          <a:ea typeface="+mn-ea"/>
                          <a:cs typeface="Futura Medium" panose="020B0602020204020303" pitchFamily="34" charset="-79"/>
                        </a:rPr>
                        <a:t>th</a:t>
                      </a:r>
                      <a:r>
                        <a:rPr lang="en-US" sz="1400" kern="1200" dirty="0">
                          <a:solidFill>
                            <a:schemeClr val="tx1"/>
                          </a:solidFill>
                          <a:effectLst/>
                          <a:latin typeface="+mn-lt"/>
                          <a:ea typeface="+mn-ea"/>
                          <a:cs typeface="Futura Medium" panose="020B0602020204020303" pitchFamily="34" charset="-79"/>
                        </a:rPr>
                        <a:t> of March 2025. SAFM is a leading thought leadership broadcast platform in SA, with immense reach and influence. Through multiple interviews, conference officials will have an opportunity to address key messages on water reuse and reclamation on that platform. The news station will also live broadcast parts of the conference proceedings, while live reading out some of the livelier aspects around the conference. </a:t>
                      </a: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100"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000" b="0" dirty="0">
                        <a:latin typeface="Futura Lt BT Light" charset="0"/>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1546797444"/>
                  </a:ext>
                </a:extLst>
              </a:tr>
            </a:tbl>
          </a:graphicData>
        </a:graphic>
      </p:graphicFrame>
      <p:sp>
        <p:nvSpPr>
          <p:cNvPr id="11" name="Title 1"/>
          <p:cNvSpPr>
            <a:spLocks noGrp="1"/>
          </p:cNvSpPr>
          <p:nvPr>
            <p:ph type="title"/>
          </p:nvPr>
        </p:nvSpPr>
        <p:spPr>
          <a:xfrm>
            <a:off x="484094" y="365125"/>
            <a:ext cx="11322424" cy="656851"/>
          </a:xfrm>
        </p:spPr>
        <p:txBody>
          <a:bodyPr>
            <a:normAutofit/>
          </a:bodyPr>
          <a:lstStyle/>
          <a:p>
            <a:r>
              <a:rPr lang="en-US" sz="1600" b="1" dirty="0">
                <a:latin typeface="Futura Lt BT Light" charset="0"/>
                <a:ea typeface="Futura Lt BT Light" charset="0"/>
                <a:cs typeface="Futura Lt BT Light" charset="0"/>
              </a:rPr>
              <a:t>MEDIA PLAN</a:t>
            </a:r>
          </a:p>
        </p:txBody>
      </p:sp>
      <p:pic>
        <p:nvPicPr>
          <p:cNvPr id="7" name="Picture 6">
            <a:extLst>
              <a:ext uri="{FF2B5EF4-FFF2-40B4-BE49-F238E27FC236}">
                <a16:creationId xmlns:a16="http://schemas.microsoft.com/office/drawing/2014/main" id="{95CFE66E-E08E-BF49-B2A6-523D9D1A8E71}"/>
              </a:ext>
            </a:extLst>
          </p:cNvPr>
          <p:cNvPicPr/>
          <p:nvPr/>
        </p:nvPicPr>
        <p:blipFill rotWithShape="1">
          <a:blip r:embed="rId2" cstate="email">
            <a:extLst>
              <a:ext uri="{28A0092B-C50C-407E-A947-70E740481C1C}">
                <a14:useLocalDpi xmlns:a14="http://schemas.microsoft.com/office/drawing/2010/main"/>
              </a:ext>
            </a:extLst>
          </a:blip>
          <a:srcRect/>
          <a:stretch/>
        </p:blipFill>
        <p:spPr>
          <a:xfrm>
            <a:off x="10321365" y="365125"/>
            <a:ext cx="1485153" cy="656851"/>
          </a:xfrm>
          <a:prstGeom prst="rect">
            <a:avLst/>
          </a:prstGeom>
        </p:spPr>
      </p:pic>
      <p:graphicFrame>
        <p:nvGraphicFramePr>
          <p:cNvPr id="3" name="Table 2">
            <a:extLst>
              <a:ext uri="{FF2B5EF4-FFF2-40B4-BE49-F238E27FC236}">
                <a16:creationId xmlns:a16="http://schemas.microsoft.com/office/drawing/2014/main" id="{EDDBC012-2F99-49AE-1FCD-9D31F076AF5A}"/>
              </a:ext>
            </a:extLst>
          </p:cNvPr>
          <p:cNvGraphicFramePr>
            <a:graphicFrameLocks noGrp="1"/>
          </p:cNvGraphicFramePr>
          <p:nvPr>
            <p:extLst>
              <p:ext uri="{D42A27DB-BD31-4B8C-83A1-F6EECF244321}">
                <p14:modId xmlns:p14="http://schemas.microsoft.com/office/powerpoint/2010/main" val="3988091465"/>
              </p:ext>
            </p:extLst>
          </p:nvPr>
        </p:nvGraphicFramePr>
        <p:xfrm>
          <a:off x="8965" y="5170264"/>
          <a:ext cx="12140934" cy="4647503"/>
        </p:xfrm>
        <a:graphic>
          <a:graphicData uri="http://schemas.openxmlformats.org/drawingml/2006/table">
            <a:tbl>
              <a:tblPr firstRow="1" bandRow="1">
                <a:tableStyleId>{5940675A-B579-460E-94D1-54222C63F5DA}</a:tableStyleId>
              </a:tblPr>
              <a:tblGrid>
                <a:gridCol w="1784668">
                  <a:extLst>
                    <a:ext uri="{9D8B030D-6E8A-4147-A177-3AD203B41FA5}">
                      <a16:colId xmlns:a16="http://schemas.microsoft.com/office/drawing/2014/main" val="4252253532"/>
                    </a:ext>
                  </a:extLst>
                </a:gridCol>
                <a:gridCol w="8811767">
                  <a:extLst>
                    <a:ext uri="{9D8B030D-6E8A-4147-A177-3AD203B41FA5}">
                      <a16:colId xmlns:a16="http://schemas.microsoft.com/office/drawing/2014/main" val="1513054879"/>
                    </a:ext>
                  </a:extLst>
                </a:gridCol>
                <a:gridCol w="1045464">
                  <a:extLst>
                    <a:ext uri="{9D8B030D-6E8A-4147-A177-3AD203B41FA5}">
                      <a16:colId xmlns:a16="http://schemas.microsoft.com/office/drawing/2014/main" val="3700956121"/>
                    </a:ext>
                  </a:extLst>
                </a:gridCol>
                <a:gridCol w="499035">
                  <a:extLst>
                    <a:ext uri="{9D8B030D-6E8A-4147-A177-3AD203B41FA5}">
                      <a16:colId xmlns:a16="http://schemas.microsoft.com/office/drawing/2014/main" val="892996575"/>
                    </a:ext>
                  </a:extLst>
                </a:gridCol>
              </a:tblGrid>
              <a:tr h="333540">
                <a:tc gridSpan="4">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1400" b="1" baseline="0" dirty="0">
                          <a:solidFill>
                            <a:schemeClr val="tx1"/>
                          </a:solidFill>
                          <a:latin typeface="Futura Lt BT Light" charset="0"/>
                          <a:ea typeface="Futura Lt BT Light" charset="0"/>
                          <a:cs typeface="Futura Lt BT Light" charset="0"/>
                        </a:rPr>
                        <a:t>Media Partners: </a:t>
                      </a:r>
                      <a:endParaRPr lang="en-US" sz="14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2"/>
                    </a:solidFill>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extLst>
                  <a:ext uri="{0D108BD9-81ED-4DB2-BD59-A6C34878D82A}">
                    <a16:rowId xmlns:a16="http://schemas.microsoft.com/office/drawing/2014/main" val="3773552207"/>
                  </a:ext>
                </a:extLst>
              </a:tr>
              <a:tr h="1461943">
                <a:tc>
                  <a:txBody>
                    <a:bodyPr/>
                    <a:lstStyle/>
                    <a:p>
                      <a:pPr>
                        <a:lnSpc>
                          <a:spcPct val="150000"/>
                        </a:lnSpc>
                      </a:pPr>
                      <a:r>
                        <a:rPr lang="en-US" sz="1400" b="1" kern="1200" dirty="0">
                          <a:solidFill>
                            <a:schemeClr val="bg1"/>
                          </a:solidFill>
                          <a:effectLst/>
                          <a:latin typeface="Futura Lt BT Light" charset="0"/>
                          <a:ea typeface="Futura Lt BT Light" charset="0"/>
                          <a:cs typeface="Futura Lt BT Light" charset="0"/>
                        </a:rPr>
                        <a:t>Media Partnership</a:t>
                      </a:r>
                      <a:endParaRPr lang="en-US" sz="1400" b="1" dirty="0">
                        <a:solidFill>
                          <a:schemeClr val="bg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marL="0" marR="0" lvl="0" indent="0" algn="l" defTabSz="914400" rtl="0" eaLnBrk="1" fontAlgn="auto" latinLnBrk="0" hangingPunct="1">
                        <a:lnSpc>
                          <a:spcPct val="150000"/>
                        </a:lnSpc>
                        <a:spcBef>
                          <a:spcPts val="0"/>
                        </a:spcBef>
                        <a:spcAft>
                          <a:spcPts val="0"/>
                        </a:spcAft>
                        <a:buClrTx/>
                        <a:buSzTx/>
                        <a:buFont typeface="Arial" charset="0"/>
                        <a:buNone/>
                        <a:tabLst/>
                        <a:defRPr/>
                      </a:pPr>
                      <a:endParaRPr lang="en-US" sz="1400" b="0" i="0" u="sng" strike="noStrike" kern="1200" baseline="0" dirty="0">
                        <a:solidFill>
                          <a:schemeClr val="tx1"/>
                        </a:solidFill>
                        <a:effectLst/>
                        <a:latin typeface="+mn-lt"/>
                        <a:ea typeface="+mn-ea"/>
                        <a:cs typeface="Futura Medium" panose="020B0602020204020303"/>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400" b="0" i="0" u="none" strike="noStrike" kern="1200" baseline="0" dirty="0">
                          <a:solidFill>
                            <a:schemeClr val="tx1"/>
                          </a:solidFill>
                          <a:effectLst/>
                          <a:latin typeface="+mn-lt"/>
                          <a:ea typeface="+mn-ea"/>
                          <a:cs typeface="Futura Medium" panose="020B0602020204020303"/>
                        </a:rPr>
                        <a:t>Collaborated with the City of Cape Town's media and communications teams to send official invites to our media network.</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400" b="0" i="0" u="none" strike="noStrike" kern="1200" baseline="0" dirty="0">
                          <a:solidFill>
                            <a:schemeClr val="tx1"/>
                          </a:solidFill>
                          <a:effectLst/>
                          <a:latin typeface="+mn-lt"/>
                          <a:ea typeface="+mn-ea"/>
                          <a:cs typeface="Futura Medium" panose="020B0602020204020303"/>
                        </a:rPr>
                        <a:t>Consolidated list of confirmed attendees will be available by Sunday afternoon.</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400" b="0" i="0" u="none" strike="noStrike" kern="1200" baseline="0" dirty="0">
                          <a:solidFill>
                            <a:schemeClr val="tx1"/>
                          </a:solidFill>
                          <a:effectLst/>
                          <a:latin typeface="+mn-lt"/>
                          <a:ea typeface="+mn-ea"/>
                          <a:cs typeface="Futura Medium" panose="020B0602020204020303"/>
                        </a:rPr>
                        <a:t>Press Release: Joint press release highlighting Cape Town's leadership in water re-use and recycling has been distributed :  </a:t>
                      </a:r>
                      <a:r>
                        <a:rPr lang="en-US" sz="1400" b="0" i="0" u="none" strike="noStrike" kern="1200" baseline="0" dirty="0">
                          <a:solidFill>
                            <a:schemeClr val="tx1"/>
                          </a:solidFill>
                          <a:effectLst/>
                          <a:latin typeface="+mn-lt"/>
                          <a:ea typeface="+mn-ea"/>
                          <a:cs typeface="Futura Medium" panose="020B0602020204020303"/>
                          <a:hlinkClick r:id="rId3"/>
                        </a:rPr>
                        <a:t>https://infrastructurenews.co.za/2025/01/10/ground-zero-for-innovation-in-water-re-use-and-recycling/</a:t>
                      </a:r>
                      <a:r>
                        <a:rPr lang="en-US" sz="1400" b="0" i="0" u="none" strike="noStrike" kern="1200" baseline="0" dirty="0">
                          <a:solidFill>
                            <a:schemeClr val="tx1"/>
                          </a:solidFill>
                          <a:effectLst/>
                          <a:latin typeface="+mn-lt"/>
                          <a:ea typeface="+mn-ea"/>
                          <a:cs typeface="Futura Medium" panose="020B0602020204020303"/>
                        </a:rPr>
                        <a:t> </a:t>
                      </a:r>
                    </a:p>
                    <a:p>
                      <a:pPr>
                        <a:lnSpc>
                          <a:spcPct val="150000"/>
                        </a:lnSpc>
                      </a:pPr>
                      <a:endParaRPr lang="en-ZA" sz="1400" b="0" i="0" u="none" strike="noStrike"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sz="1200" kern="1200" dirty="0">
                        <a:solidFill>
                          <a:schemeClr val="tx1"/>
                        </a:solidFill>
                        <a:effectLst/>
                        <a:latin typeface="Futura Lt BT Light" charset="0"/>
                        <a:ea typeface="Futura Lt BT Light" charset="0"/>
                        <a:cs typeface="Futura Lt BT Light" charset="0"/>
                      </a:endParaRPr>
                    </a:p>
                    <a:p>
                      <a:pPr>
                        <a:lnSpc>
                          <a:spcPct val="150000"/>
                        </a:lnSpc>
                      </a:pPr>
                      <a:endParaRPr lang="en-US" sz="1400" kern="1200" dirty="0">
                        <a:solidFill>
                          <a:schemeClr val="tx1"/>
                        </a:solidFill>
                        <a:effectLst/>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400" b="0" dirty="0">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3955601774"/>
                  </a:ext>
                </a:extLst>
              </a:tr>
              <a:tr h="1179843">
                <a:tc>
                  <a:txBody>
                    <a:bodyPr/>
                    <a:lstStyle/>
                    <a:p>
                      <a:pPr>
                        <a:lnSpc>
                          <a:spcPct val="150000"/>
                        </a:lnSpc>
                      </a:pPr>
                      <a:r>
                        <a:rPr lang="en-US" sz="1400" b="1" kern="1200" dirty="0">
                          <a:solidFill>
                            <a:schemeClr val="bg1"/>
                          </a:solidFill>
                          <a:effectLst/>
                          <a:latin typeface="Futura Lt BT Light"/>
                          <a:ea typeface="Futura Lt BT Light" charset="0"/>
                          <a:cs typeface="Futura Lt BT Light" charset="0"/>
                        </a:rPr>
                        <a:t>Event Photography </a:t>
                      </a:r>
                      <a:endParaRPr lang="en-US" sz="1400" b="1" kern="1200" dirty="0">
                        <a:solidFill>
                          <a:schemeClr val="bg1"/>
                        </a:solidFill>
                        <a:effectLst/>
                        <a:latin typeface="+mn-lt"/>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marL="285750" indent="-285750">
                        <a:lnSpc>
                          <a:spcPct val="150000"/>
                        </a:lnSpc>
                        <a:buFont typeface="Arial" panose="020B0604020202020204" pitchFamily="34" charset="0"/>
                        <a:buChar char="•"/>
                      </a:pPr>
                      <a:r>
                        <a:rPr lang="en-US" sz="1400" b="0" kern="1200" dirty="0">
                          <a:solidFill>
                            <a:schemeClr val="tx1"/>
                          </a:solidFill>
                          <a:effectLst/>
                          <a:latin typeface="+mn-lt"/>
                          <a:ea typeface="+mn-ea"/>
                          <a:cs typeface="Futura Medium" panose="020B0602020204020303" pitchFamily="34" charset="-79"/>
                        </a:rPr>
                        <a:t>Event videography will be available for the entire duration of the event. </a:t>
                      </a:r>
                    </a:p>
                    <a:p>
                      <a:pPr marL="285750" indent="-285750">
                        <a:lnSpc>
                          <a:spcPct val="150000"/>
                        </a:lnSpc>
                        <a:buFont typeface="Arial" panose="020B0604020202020204" pitchFamily="34" charset="0"/>
                        <a:buChar char="•"/>
                      </a:pPr>
                      <a:r>
                        <a:rPr lang="en-US" sz="1400" b="0" kern="1200" dirty="0">
                          <a:solidFill>
                            <a:schemeClr val="tx1"/>
                          </a:solidFill>
                          <a:effectLst/>
                          <a:latin typeface="+mn-lt"/>
                          <a:ea typeface="+mn-ea"/>
                          <a:cs typeface="Futura Medium" panose="020B0602020204020303" pitchFamily="34" charset="-79"/>
                        </a:rPr>
                        <a:t>The purpose of the videography is to ensure we capture and document  the historic gathering, package it, and later distribute it to our various stakeholders. </a:t>
                      </a:r>
                    </a:p>
                    <a:p>
                      <a:pPr marL="285750" indent="-285750">
                        <a:lnSpc>
                          <a:spcPct val="150000"/>
                        </a:lnSpc>
                        <a:buFont typeface="Arial" panose="020B0604020202020204" pitchFamily="34" charset="0"/>
                        <a:buChar char="•"/>
                      </a:pPr>
                      <a:r>
                        <a:rPr lang="en-US" sz="1400" b="0" kern="1200" dirty="0">
                          <a:solidFill>
                            <a:schemeClr val="tx1"/>
                          </a:solidFill>
                          <a:effectLst/>
                          <a:latin typeface="+mn-lt"/>
                          <a:ea typeface="+mn-ea"/>
                          <a:cs typeface="Futura Medium" panose="020B0602020204020303" pitchFamily="34" charset="-79"/>
                        </a:rPr>
                        <a:t>The videos will capture key messages coming from the conference, the personalities and listings key moments of the conference. Used correctly, the packaged material will be used to enhance our growing brand.</a:t>
                      </a: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000" kern="1200" dirty="0">
                        <a:solidFill>
                          <a:schemeClr val="tx1"/>
                        </a:solidFill>
                        <a:effectLst/>
                        <a:latin typeface="Futura Lt BT Light" charset="0"/>
                        <a:ea typeface="+mn-ea"/>
                        <a:cs typeface="Futura Medium" panose="020B0602020204020303" pitchFamily="34" charset="-79"/>
                      </a:endParaRPr>
                    </a:p>
                    <a:p>
                      <a:pPr>
                        <a:lnSpc>
                          <a:spcPct val="150000"/>
                        </a:lnSpc>
                      </a:pPr>
                      <a:endParaRPr lang="en-US" sz="1100"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000" b="0" dirty="0">
                        <a:latin typeface="Futura Lt BT Light" charset="0"/>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3568712493"/>
                  </a:ext>
                </a:extLst>
              </a:tr>
            </a:tbl>
          </a:graphicData>
        </a:graphic>
      </p:graphicFrame>
    </p:spTree>
    <p:extLst>
      <p:ext uri="{BB962C8B-B14F-4D97-AF65-F5344CB8AC3E}">
        <p14:creationId xmlns:p14="http://schemas.microsoft.com/office/powerpoint/2010/main" val="529187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90766-AC7A-DD76-09A8-3800105C5DD3}"/>
            </a:ext>
          </a:extLst>
        </p:cNvPr>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AB91C12C-3E49-09A6-47F3-1A39B56FF2AA}"/>
              </a:ext>
            </a:extLst>
          </p:cNvPr>
          <p:cNvGraphicFramePr>
            <a:graphicFrameLocks noGrp="1"/>
          </p:cNvGraphicFramePr>
          <p:nvPr>
            <p:extLst>
              <p:ext uri="{D42A27DB-BD31-4B8C-83A1-F6EECF244321}">
                <p14:modId xmlns:p14="http://schemas.microsoft.com/office/powerpoint/2010/main" val="20886643"/>
              </p:ext>
            </p:extLst>
          </p:nvPr>
        </p:nvGraphicFramePr>
        <p:xfrm>
          <a:off x="51067" y="1215895"/>
          <a:ext cx="12140934" cy="6602617"/>
        </p:xfrm>
        <a:graphic>
          <a:graphicData uri="http://schemas.openxmlformats.org/drawingml/2006/table">
            <a:tbl>
              <a:tblPr firstRow="1" bandRow="1">
                <a:tableStyleId>{5940675A-B579-460E-94D1-54222C63F5DA}</a:tableStyleId>
              </a:tblPr>
              <a:tblGrid>
                <a:gridCol w="1820455">
                  <a:extLst>
                    <a:ext uri="{9D8B030D-6E8A-4147-A177-3AD203B41FA5}">
                      <a16:colId xmlns:a16="http://schemas.microsoft.com/office/drawing/2014/main" val="20000"/>
                    </a:ext>
                  </a:extLst>
                </a:gridCol>
                <a:gridCol w="8781317">
                  <a:extLst>
                    <a:ext uri="{9D8B030D-6E8A-4147-A177-3AD203B41FA5}">
                      <a16:colId xmlns:a16="http://schemas.microsoft.com/office/drawing/2014/main" val="20001"/>
                    </a:ext>
                  </a:extLst>
                </a:gridCol>
                <a:gridCol w="520926">
                  <a:extLst>
                    <a:ext uri="{9D8B030D-6E8A-4147-A177-3AD203B41FA5}">
                      <a16:colId xmlns:a16="http://schemas.microsoft.com/office/drawing/2014/main" val="20002"/>
                    </a:ext>
                  </a:extLst>
                </a:gridCol>
                <a:gridCol w="520926">
                  <a:extLst>
                    <a:ext uri="{9D8B030D-6E8A-4147-A177-3AD203B41FA5}">
                      <a16:colId xmlns:a16="http://schemas.microsoft.com/office/drawing/2014/main" val="3723262904"/>
                    </a:ext>
                  </a:extLst>
                </a:gridCol>
                <a:gridCol w="497310">
                  <a:extLst>
                    <a:ext uri="{9D8B030D-6E8A-4147-A177-3AD203B41FA5}">
                      <a16:colId xmlns:a16="http://schemas.microsoft.com/office/drawing/2014/main" val="20003"/>
                    </a:ext>
                  </a:extLst>
                </a:gridCol>
              </a:tblGrid>
              <a:tr h="582852">
                <a:tc gridSpan="5">
                  <a:txBody>
                    <a:bodyPr/>
                    <a:lstStyle/>
                    <a:p>
                      <a:pPr algn="ctr">
                        <a:lnSpc>
                          <a:spcPct val="150000"/>
                        </a:lnSpc>
                      </a:pPr>
                      <a:r>
                        <a:rPr lang="en-US" sz="1400" b="1" baseline="0" dirty="0">
                          <a:solidFill>
                            <a:schemeClr val="tx1"/>
                          </a:solidFill>
                          <a:latin typeface="Futura Lt BT Light" charset="0"/>
                          <a:ea typeface="Futura Lt BT Light" charset="0"/>
                          <a:cs typeface="Futura Lt BT Light" charset="0"/>
                        </a:rPr>
                        <a:t>SAFM OB: Live Radio Broadcast: 18 March 2025</a:t>
                      </a:r>
                      <a:endParaRPr lang="en-US" sz="14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2"/>
                    </a:solidFill>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endParaRPr lang="en-ZA"/>
                    </a:p>
                  </a:txBody>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extLst>
                  <a:ext uri="{0D108BD9-81ED-4DB2-BD59-A6C34878D82A}">
                    <a16:rowId xmlns:a16="http://schemas.microsoft.com/office/drawing/2014/main" val="10000"/>
                  </a:ext>
                </a:extLst>
              </a:tr>
              <a:tr h="0">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400" b="1" kern="1200" dirty="0">
                          <a:solidFill>
                            <a:schemeClr val="bg1"/>
                          </a:solidFill>
                          <a:effectLst/>
                          <a:latin typeface="Futura Lt BT Light" charset="0"/>
                          <a:ea typeface="Futura Lt BT Light" charset="0"/>
                          <a:cs typeface="Futura Lt BT Light" charset="0"/>
                        </a:rPr>
                        <a:t>On-site Live Radio Broadcast SAFM</a:t>
                      </a:r>
                    </a:p>
                    <a:p>
                      <a:pPr>
                        <a:lnSpc>
                          <a:spcPct val="150000"/>
                        </a:lnSpc>
                      </a:pPr>
                      <a:endParaRPr lang="en-US" sz="1400" b="1" dirty="0">
                        <a:solidFill>
                          <a:schemeClr val="bg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400" b="1" kern="1200" dirty="0">
                          <a:solidFill>
                            <a:schemeClr val="tx1"/>
                          </a:solidFill>
                          <a:effectLst/>
                          <a:latin typeface="+mn-lt"/>
                          <a:ea typeface="+mn-ea"/>
                          <a:cs typeface="Futura Medium" panose="020B0602020204020303" pitchFamily="34" charset="-79"/>
                        </a:rPr>
                        <a:t>Day 2:</a:t>
                      </a:r>
                      <a:r>
                        <a:rPr lang="en-US" sz="1400" b="1" i="0" u="none" strike="noStrike" kern="1200" dirty="0">
                          <a:solidFill>
                            <a:schemeClr val="tx1"/>
                          </a:solidFill>
                          <a:effectLst/>
                          <a:latin typeface="+mn-lt"/>
                          <a:ea typeface="+mn-ea"/>
                          <a:cs typeface="Futura Medium" panose="020B0602020204020303" pitchFamily="34" charset="-79"/>
                        </a:rPr>
                        <a:t> 18 March 2025, Morning Session. 09:00am to 12:00am  Location: Cape Town, South Africa</a:t>
                      </a:r>
                    </a:p>
                    <a:p>
                      <a:pPr marL="0" marR="0" lvl="0" indent="0" algn="l" defTabSz="914400" rtl="0" eaLnBrk="1" fontAlgn="auto" latinLnBrk="0" hangingPunct="1">
                        <a:lnSpc>
                          <a:spcPct val="150000"/>
                        </a:lnSpc>
                        <a:spcBef>
                          <a:spcPts val="0"/>
                        </a:spcBef>
                        <a:spcAft>
                          <a:spcPts val="0"/>
                        </a:spcAft>
                        <a:buClrTx/>
                        <a:buSzTx/>
                        <a:buFontTx/>
                        <a:buNone/>
                        <a:tabLst/>
                        <a:defRPr/>
                      </a:pPr>
                      <a:endParaRPr lang="en-US" sz="1400" kern="1200" dirty="0">
                        <a:solidFill>
                          <a:schemeClr val="tx1"/>
                        </a:solidFill>
                        <a:effectLst/>
                        <a:latin typeface="+mn-lt"/>
                        <a:ea typeface="+mn-ea"/>
                        <a:cs typeface="Futura Medium" panose="020B0602020204020303" pitchFamily="34" charset="-79"/>
                      </a:endParaRPr>
                    </a:p>
                    <a:p>
                      <a:pPr marL="285750" indent="-285750">
                        <a:lnSpc>
                          <a:spcPct val="150000"/>
                        </a:lnSpc>
                        <a:buFont typeface="Arial" panose="020B0604020202020204" pitchFamily="34" charset="0"/>
                        <a:buChar char="•"/>
                      </a:pPr>
                      <a:r>
                        <a:rPr lang="en-US" sz="1400" kern="1200" dirty="0">
                          <a:solidFill>
                            <a:schemeClr val="tx1"/>
                          </a:solidFill>
                          <a:effectLst/>
                          <a:latin typeface="+mn-lt"/>
                          <a:ea typeface="+mn-ea"/>
                          <a:cs typeface="Futura Medium" panose="020B0602020204020303" pitchFamily="34" charset="-79"/>
                        </a:rPr>
                        <a:t>Interviews with Conference Officials:</a:t>
                      </a:r>
                    </a:p>
                    <a:p>
                      <a:pPr marL="285750" indent="-285750">
                        <a:lnSpc>
                          <a:spcPct val="150000"/>
                        </a:lnSpc>
                        <a:buFont typeface="Arial" panose="020B0604020202020204" pitchFamily="34" charset="0"/>
                        <a:buChar char="•"/>
                      </a:pPr>
                      <a:r>
                        <a:rPr lang="en-US" sz="1400" kern="1200" dirty="0">
                          <a:solidFill>
                            <a:schemeClr val="tx1"/>
                          </a:solidFill>
                          <a:effectLst/>
                          <a:latin typeface="+mn-lt"/>
                          <a:ea typeface="+mn-ea"/>
                          <a:cs typeface="Futura Medium" panose="020B0602020204020303" pitchFamily="34" charset="-79"/>
                        </a:rPr>
                        <a:t>Discuss key messages on water reuse and reclamation</a:t>
                      </a:r>
                    </a:p>
                    <a:p>
                      <a:pPr marL="285750" indent="-285750">
                        <a:lnSpc>
                          <a:spcPct val="150000"/>
                        </a:lnSpc>
                        <a:buFont typeface="Arial" panose="020B0604020202020204" pitchFamily="34" charset="0"/>
                        <a:buChar char="•"/>
                      </a:pPr>
                      <a:r>
                        <a:rPr lang="en-US" sz="1400" kern="1200" dirty="0">
                          <a:solidFill>
                            <a:schemeClr val="tx1"/>
                          </a:solidFill>
                          <a:effectLst/>
                          <a:latin typeface="+mn-lt"/>
                          <a:ea typeface="+mn-ea"/>
                          <a:cs typeface="Futura Medium" panose="020B0602020204020303" pitchFamily="34" charset="-79"/>
                        </a:rPr>
                        <a:t>Highlight the conference's impact and objectives</a:t>
                      </a:r>
                    </a:p>
                    <a:p>
                      <a:pPr marL="285750" indent="-285750">
                        <a:lnSpc>
                          <a:spcPct val="150000"/>
                        </a:lnSpc>
                        <a:buFont typeface="Arial" panose="020B0604020202020204" pitchFamily="34" charset="0"/>
                        <a:buChar char="•"/>
                      </a:pPr>
                      <a:r>
                        <a:rPr lang="en-US" sz="1400" kern="1200" dirty="0">
                          <a:solidFill>
                            <a:schemeClr val="tx1"/>
                          </a:solidFill>
                          <a:effectLst/>
                          <a:latin typeface="+mn-lt"/>
                          <a:ea typeface="+mn-ea"/>
                          <a:cs typeface="Futura Medium" panose="020B0602020204020303" pitchFamily="34" charset="-79"/>
                        </a:rPr>
                        <a:t>Live Broadcast of Conference Proceedings:</a:t>
                      </a:r>
                    </a:p>
                    <a:p>
                      <a:pPr marL="285750" indent="-285750">
                        <a:lnSpc>
                          <a:spcPct val="150000"/>
                        </a:lnSpc>
                        <a:buFont typeface="Arial" panose="020B0604020202020204" pitchFamily="34" charset="0"/>
                        <a:buChar char="•"/>
                      </a:pPr>
                      <a:r>
                        <a:rPr lang="en-US" sz="1400" kern="1200" dirty="0">
                          <a:solidFill>
                            <a:schemeClr val="tx1"/>
                          </a:solidFill>
                          <a:effectLst/>
                          <a:latin typeface="+mn-lt"/>
                          <a:ea typeface="+mn-ea"/>
                          <a:cs typeface="Futura Medium" panose="020B0602020204020303" pitchFamily="34" charset="-79"/>
                        </a:rPr>
                        <a:t>Transmit select sessions to engage a broader audience</a:t>
                      </a:r>
                    </a:p>
                    <a:p>
                      <a:pPr marL="285750" indent="-285750">
                        <a:lnSpc>
                          <a:spcPct val="150000"/>
                        </a:lnSpc>
                        <a:buFont typeface="Arial" panose="020B0604020202020204" pitchFamily="34" charset="0"/>
                        <a:buChar char="•"/>
                      </a:pPr>
                      <a:r>
                        <a:rPr lang="en-US" sz="1400" kern="1200" dirty="0">
                          <a:solidFill>
                            <a:schemeClr val="tx1"/>
                          </a:solidFill>
                          <a:effectLst/>
                          <a:latin typeface="+mn-lt"/>
                          <a:ea typeface="+mn-ea"/>
                          <a:cs typeface="Futura Medium" panose="020B0602020204020303" pitchFamily="34" charset="-79"/>
                        </a:rPr>
                        <a:t>Provide real-time updates and insights</a:t>
                      </a:r>
                    </a:p>
                    <a:p>
                      <a:pPr marL="285750" indent="-285750">
                        <a:lnSpc>
                          <a:spcPct val="150000"/>
                        </a:lnSpc>
                        <a:buFont typeface="Arial" panose="020B0604020202020204" pitchFamily="34" charset="0"/>
                        <a:buChar char="•"/>
                      </a:pPr>
                      <a:r>
                        <a:rPr lang="en-US" sz="1400" kern="1200" dirty="0">
                          <a:solidFill>
                            <a:schemeClr val="tx1"/>
                          </a:solidFill>
                          <a:effectLst/>
                          <a:latin typeface="+mn-lt"/>
                          <a:ea typeface="+mn-ea"/>
                          <a:cs typeface="Futura Medium" panose="020B0602020204020303" pitchFamily="34" charset="-79"/>
                        </a:rPr>
                        <a:t>Generate interest and encourage wider participation</a:t>
                      </a:r>
                    </a:p>
                    <a:p>
                      <a:pPr>
                        <a:lnSpc>
                          <a:spcPct val="150000"/>
                        </a:lnSpc>
                      </a:pPr>
                      <a:endParaRPr lang="en-ZA" sz="1400" b="0" i="0" u="none" strike="noStrike"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US" sz="1200" kern="1200" dirty="0">
                        <a:solidFill>
                          <a:schemeClr val="tx1"/>
                        </a:solidFill>
                        <a:effectLst/>
                        <a:latin typeface="+mn-lt"/>
                        <a:ea typeface="+mn-ea"/>
                        <a:cs typeface="Futura Medium" panose="020B0602020204020303" pitchFamily="34" charset="-79"/>
                      </a:endParaRPr>
                    </a:p>
                    <a:p>
                      <a:pPr marL="0" marR="0" indent="0" algn="l" defTabSz="914400" rtl="0" eaLnBrk="1" fontAlgn="auto" latinLnBrk="0" hangingPunct="1">
                        <a:lnSpc>
                          <a:spcPct val="150000"/>
                        </a:lnSpc>
                        <a:spcBef>
                          <a:spcPts val="0"/>
                        </a:spcBef>
                        <a:spcAft>
                          <a:spcPts val="0"/>
                        </a:spcAft>
                        <a:buClrTx/>
                        <a:buSzTx/>
                        <a:buFontTx/>
                        <a:buNone/>
                        <a:tabLst/>
                        <a:defRPr/>
                      </a:pPr>
                      <a:endParaRPr lang="en-US" sz="1200" kern="1200" dirty="0">
                        <a:solidFill>
                          <a:schemeClr val="tx1"/>
                        </a:solidFill>
                        <a:effectLst/>
                        <a:latin typeface="Futura Lt BT Light" charset="0"/>
                        <a:ea typeface="Futura Lt BT Light" charset="0"/>
                        <a:cs typeface="Futura Lt BT Light" charset="0"/>
                      </a:endParaRPr>
                    </a:p>
                    <a:p>
                      <a:pPr>
                        <a:lnSpc>
                          <a:spcPct val="150000"/>
                        </a:lnSpc>
                      </a:pPr>
                      <a:endParaRPr lang="en-US" sz="1400" kern="1200" dirty="0">
                        <a:solidFill>
                          <a:schemeClr val="tx1"/>
                        </a:solidFill>
                        <a:effectLst/>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400" kern="1200" dirty="0">
                        <a:solidFill>
                          <a:schemeClr val="tx1"/>
                        </a:solidFill>
                        <a:effectLst/>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400" b="0" dirty="0">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10002"/>
                  </a:ext>
                </a:extLst>
              </a:tr>
              <a:tr h="2761008">
                <a:tc>
                  <a:txBody>
                    <a:bodyPr/>
                    <a:lstStyle/>
                    <a:p>
                      <a:pPr>
                        <a:lnSpc>
                          <a:spcPct val="150000"/>
                        </a:lnSpc>
                      </a:pPr>
                      <a:endParaRPr lang="en-US" sz="1400" b="1" kern="1200" dirty="0">
                        <a:solidFill>
                          <a:schemeClr val="bg1"/>
                        </a:solidFill>
                        <a:effectLst/>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a:lnSpc>
                          <a:spcPct val="150000"/>
                        </a:lnSpc>
                      </a:pPr>
                      <a:endParaRPr lang="en-US" sz="1400"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gridSpan="2">
                  <a:txBody>
                    <a:bodyPr/>
                    <a:lstStyle/>
                    <a:p>
                      <a:pPr>
                        <a:lnSpc>
                          <a:spcPct val="150000"/>
                        </a:lnSpc>
                      </a:pPr>
                      <a:endParaRPr lang="en-US" sz="1100"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hMerge="1">
                  <a:txBody>
                    <a:bodyPr/>
                    <a:lstStyle/>
                    <a:p>
                      <a:endParaRPr lang="en-ZA"/>
                    </a:p>
                  </a:txBody>
                  <a:tcPr/>
                </a:tc>
                <a:tc>
                  <a:txBody>
                    <a:bodyPr/>
                    <a:lstStyle/>
                    <a:p>
                      <a:pPr>
                        <a:lnSpc>
                          <a:spcPct val="150000"/>
                        </a:lnSpc>
                      </a:pPr>
                      <a:endParaRPr lang="en-US" sz="1000" b="0" dirty="0">
                        <a:latin typeface="Futura Lt BT Light" charset="0"/>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1546797444"/>
                  </a:ext>
                </a:extLst>
              </a:tr>
            </a:tbl>
          </a:graphicData>
        </a:graphic>
      </p:graphicFrame>
      <p:sp>
        <p:nvSpPr>
          <p:cNvPr id="11" name="Title 1">
            <a:extLst>
              <a:ext uri="{FF2B5EF4-FFF2-40B4-BE49-F238E27FC236}">
                <a16:creationId xmlns:a16="http://schemas.microsoft.com/office/drawing/2014/main" id="{2DD48C60-DE59-1715-EFF7-A7BA7C7F9A2C}"/>
              </a:ext>
            </a:extLst>
          </p:cNvPr>
          <p:cNvSpPr>
            <a:spLocks noGrp="1"/>
          </p:cNvSpPr>
          <p:nvPr>
            <p:ph type="title"/>
          </p:nvPr>
        </p:nvSpPr>
        <p:spPr>
          <a:xfrm>
            <a:off x="484094" y="365125"/>
            <a:ext cx="11322424" cy="656851"/>
          </a:xfrm>
        </p:spPr>
        <p:txBody>
          <a:bodyPr>
            <a:normAutofit/>
          </a:bodyPr>
          <a:lstStyle/>
          <a:p>
            <a:r>
              <a:rPr lang="en-US" sz="1600" b="1" dirty="0">
                <a:latin typeface="Futura Lt BT Light" charset="0"/>
                <a:ea typeface="Futura Lt BT Light" charset="0"/>
                <a:cs typeface="Futura Lt BT Light" charset="0"/>
              </a:rPr>
              <a:t>MEDIA PLAN</a:t>
            </a:r>
          </a:p>
        </p:txBody>
      </p:sp>
      <p:pic>
        <p:nvPicPr>
          <p:cNvPr id="7" name="Picture 6">
            <a:extLst>
              <a:ext uri="{FF2B5EF4-FFF2-40B4-BE49-F238E27FC236}">
                <a16:creationId xmlns:a16="http://schemas.microsoft.com/office/drawing/2014/main" id="{C95A9971-E8AD-426D-99B6-E4CAD727E034}"/>
              </a:ext>
            </a:extLst>
          </p:cNvPr>
          <p:cNvPicPr/>
          <p:nvPr/>
        </p:nvPicPr>
        <p:blipFill rotWithShape="1">
          <a:blip r:embed="rId2" cstate="email">
            <a:extLst>
              <a:ext uri="{28A0092B-C50C-407E-A947-70E740481C1C}">
                <a14:useLocalDpi xmlns:a14="http://schemas.microsoft.com/office/drawing/2010/main"/>
              </a:ext>
            </a:extLst>
          </a:blip>
          <a:srcRect/>
          <a:stretch/>
        </p:blipFill>
        <p:spPr>
          <a:xfrm>
            <a:off x="10321365" y="365125"/>
            <a:ext cx="1485153" cy="656851"/>
          </a:xfrm>
          <a:prstGeom prst="rect">
            <a:avLst/>
          </a:prstGeom>
        </p:spPr>
      </p:pic>
      <p:graphicFrame>
        <p:nvGraphicFramePr>
          <p:cNvPr id="3" name="Table 2">
            <a:extLst>
              <a:ext uri="{FF2B5EF4-FFF2-40B4-BE49-F238E27FC236}">
                <a16:creationId xmlns:a16="http://schemas.microsoft.com/office/drawing/2014/main" id="{C08177D6-71DA-3F60-0C89-FEA28AE433F0}"/>
              </a:ext>
            </a:extLst>
          </p:cNvPr>
          <p:cNvGraphicFramePr>
            <a:graphicFrameLocks noGrp="1"/>
          </p:cNvGraphicFramePr>
          <p:nvPr>
            <p:extLst>
              <p:ext uri="{D42A27DB-BD31-4B8C-83A1-F6EECF244321}">
                <p14:modId xmlns:p14="http://schemas.microsoft.com/office/powerpoint/2010/main" val="4117265427"/>
              </p:ext>
            </p:extLst>
          </p:nvPr>
        </p:nvGraphicFramePr>
        <p:xfrm>
          <a:off x="8965" y="5423693"/>
          <a:ext cx="12140934" cy="4647503"/>
        </p:xfrm>
        <a:graphic>
          <a:graphicData uri="http://schemas.openxmlformats.org/drawingml/2006/table">
            <a:tbl>
              <a:tblPr firstRow="1" bandRow="1">
                <a:tableStyleId>{5940675A-B579-460E-94D1-54222C63F5DA}</a:tableStyleId>
              </a:tblPr>
              <a:tblGrid>
                <a:gridCol w="1784668">
                  <a:extLst>
                    <a:ext uri="{9D8B030D-6E8A-4147-A177-3AD203B41FA5}">
                      <a16:colId xmlns:a16="http://schemas.microsoft.com/office/drawing/2014/main" val="4252253532"/>
                    </a:ext>
                  </a:extLst>
                </a:gridCol>
                <a:gridCol w="8811767">
                  <a:extLst>
                    <a:ext uri="{9D8B030D-6E8A-4147-A177-3AD203B41FA5}">
                      <a16:colId xmlns:a16="http://schemas.microsoft.com/office/drawing/2014/main" val="1513054879"/>
                    </a:ext>
                  </a:extLst>
                </a:gridCol>
                <a:gridCol w="1045464">
                  <a:extLst>
                    <a:ext uri="{9D8B030D-6E8A-4147-A177-3AD203B41FA5}">
                      <a16:colId xmlns:a16="http://schemas.microsoft.com/office/drawing/2014/main" val="3700956121"/>
                    </a:ext>
                  </a:extLst>
                </a:gridCol>
                <a:gridCol w="499035">
                  <a:extLst>
                    <a:ext uri="{9D8B030D-6E8A-4147-A177-3AD203B41FA5}">
                      <a16:colId xmlns:a16="http://schemas.microsoft.com/office/drawing/2014/main" val="892996575"/>
                    </a:ext>
                  </a:extLst>
                </a:gridCol>
              </a:tblGrid>
              <a:tr h="333242">
                <a:tc gridSpan="4">
                  <a:txBody>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lang="en-US" sz="1400" b="1" baseline="0" dirty="0">
                          <a:solidFill>
                            <a:schemeClr val="tx1"/>
                          </a:solidFill>
                          <a:latin typeface="Futura Lt BT Light" charset="0"/>
                          <a:ea typeface="Futura Lt BT Light" charset="0"/>
                          <a:cs typeface="Futura Lt BT Light" charset="0"/>
                        </a:rPr>
                        <a:t>Media Partners: </a:t>
                      </a:r>
                      <a:endParaRPr lang="en-US" sz="14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2"/>
                    </a:solidFill>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extLst>
                  <a:ext uri="{0D108BD9-81ED-4DB2-BD59-A6C34878D82A}">
                    <a16:rowId xmlns:a16="http://schemas.microsoft.com/office/drawing/2014/main" val="3773552207"/>
                  </a:ext>
                </a:extLst>
              </a:tr>
              <a:tr h="2356810">
                <a:tc>
                  <a:txBody>
                    <a:bodyPr/>
                    <a:lstStyle/>
                    <a:p>
                      <a:pPr>
                        <a:lnSpc>
                          <a:spcPct val="150000"/>
                        </a:lnSpc>
                      </a:pPr>
                      <a:r>
                        <a:rPr lang="en-US" sz="1400" b="1" kern="1200" dirty="0">
                          <a:solidFill>
                            <a:schemeClr val="bg1"/>
                          </a:solidFill>
                          <a:effectLst/>
                          <a:latin typeface="Futura Lt BT Light" charset="0"/>
                          <a:ea typeface="Futura Lt BT Light" charset="0"/>
                          <a:cs typeface="Futura Lt BT Light" charset="0"/>
                        </a:rPr>
                        <a:t>Media Partnership</a:t>
                      </a:r>
                      <a:endParaRPr lang="en-US" sz="1400" b="1" dirty="0">
                        <a:solidFill>
                          <a:schemeClr val="bg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marL="0" marR="0" lvl="0" indent="0" algn="l" defTabSz="914400" rtl="0" eaLnBrk="1" fontAlgn="auto" latinLnBrk="0" hangingPunct="1">
                        <a:lnSpc>
                          <a:spcPct val="150000"/>
                        </a:lnSpc>
                        <a:spcBef>
                          <a:spcPts val="0"/>
                        </a:spcBef>
                        <a:spcAft>
                          <a:spcPts val="0"/>
                        </a:spcAft>
                        <a:buClrTx/>
                        <a:buSzTx/>
                        <a:buFont typeface="Arial" charset="0"/>
                        <a:buNone/>
                        <a:tabLst/>
                        <a:defRPr/>
                      </a:pPr>
                      <a:endParaRPr lang="en-US" sz="1400" b="0" i="0" u="sng" strike="noStrike" kern="1200" baseline="0" dirty="0">
                        <a:solidFill>
                          <a:schemeClr val="tx1"/>
                        </a:solidFill>
                        <a:effectLst/>
                        <a:latin typeface="+mn-lt"/>
                        <a:ea typeface="+mn-ea"/>
                        <a:cs typeface="Futura Medium" panose="020B0602020204020303"/>
                      </a:endParaRP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400" b="0" i="0" u="none" strike="noStrike" kern="1200" baseline="0" dirty="0">
                          <a:solidFill>
                            <a:schemeClr val="tx1"/>
                          </a:solidFill>
                          <a:effectLst/>
                          <a:latin typeface="+mn-lt"/>
                          <a:ea typeface="+mn-ea"/>
                          <a:cs typeface="Futura Medium" panose="020B0602020204020303"/>
                        </a:rPr>
                        <a:t>Collaborated with the City of Cape Town's media and communications teams to send official invites to our media network.</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400" b="0" i="0" u="none" strike="noStrike" kern="1200" baseline="0" dirty="0">
                          <a:solidFill>
                            <a:schemeClr val="tx1"/>
                          </a:solidFill>
                          <a:effectLst/>
                          <a:latin typeface="+mn-lt"/>
                          <a:ea typeface="+mn-ea"/>
                          <a:cs typeface="Futura Medium" panose="020B0602020204020303"/>
                        </a:rPr>
                        <a:t>Consolidated list of confirmed attendees will be available by Sunday afternoon.</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400" b="0" i="0" u="none" strike="noStrike" kern="1200" baseline="0" dirty="0">
                          <a:solidFill>
                            <a:schemeClr val="tx1"/>
                          </a:solidFill>
                          <a:effectLst/>
                          <a:latin typeface="+mn-lt"/>
                          <a:ea typeface="+mn-ea"/>
                          <a:cs typeface="Futura Medium" panose="020B0602020204020303"/>
                        </a:rPr>
                        <a:t>Press Release: Joint press release highlighting Cape Town's leadership in water re-use and recycling has been distributed :  </a:t>
                      </a:r>
                      <a:r>
                        <a:rPr lang="en-US" sz="1400" b="0" i="0" u="none" strike="noStrike" kern="1200" baseline="0" dirty="0">
                          <a:solidFill>
                            <a:schemeClr val="tx1"/>
                          </a:solidFill>
                          <a:effectLst/>
                          <a:latin typeface="+mn-lt"/>
                          <a:ea typeface="+mn-ea"/>
                          <a:cs typeface="Futura Medium" panose="020B0602020204020303"/>
                          <a:hlinkClick r:id="rId3"/>
                        </a:rPr>
                        <a:t>https://infrastructurenews.co.za/2025/01/10/ground-zero-for-innovation-in-water-re-use-and-recycling/</a:t>
                      </a:r>
                      <a:r>
                        <a:rPr lang="en-US" sz="1400" b="0" i="0" u="none" strike="noStrike" kern="1200" baseline="0" dirty="0">
                          <a:solidFill>
                            <a:schemeClr val="tx1"/>
                          </a:solidFill>
                          <a:effectLst/>
                          <a:latin typeface="+mn-lt"/>
                          <a:ea typeface="+mn-ea"/>
                          <a:cs typeface="Futura Medium" panose="020B0602020204020303"/>
                        </a:rPr>
                        <a:t> </a:t>
                      </a:r>
                    </a:p>
                    <a:p>
                      <a:pPr>
                        <a:lnSpc>
                          <a:spcPct val="150000"/>
                        </a:lnSpc>
                      </a:pPr>
                      <a:endParaRPr lang="en-ZA" sz="1400" b="0" i="0" u="none" strike="noStrike"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sz="1200" kern="1200" dirty="0">
                        <a:solidFill>
                          <a:schemeClr val="tx1"/>
                        </a:solidFill>
                        <a:effectLst/>
                        <a:latin typeface="Futura Lt BT Light" charset="0"/>
                        <a:ea typeface="Futura Lt BT Light" charset="0"/>
                        <a:cs typeface="Futura Lt BT Light" charset="0"/>
                      </a:endParaRPr>
                    </a:p>
                    <a:p>
                      <a:pPr>
                        <a:lnSpc>
                          <a:spcPct val="150000"/>
                        </a:lnSpc>
                      </a:pPr>
                      <a:endParaRPr lang="en-US" sz="1400" kern="1200" dirty="0">
                        <a:solidFill>
                          <a:schemeClr val="tx1"/>
                        </a:solidFill>
                        <a:effectLst/>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400" b="0" dirty="0">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3955601774"/>
                  </a:ext>
                </a:extLst>
              </a:tr>
              <a:tr h="1492702">
                <a:tc>
                  <a:txBody>
                    <a:bodyPr/>
                    <a:lstStyle/>
                    <a:p>
                      <a:pPr>
                        <a:lnSpc>
                          <a:spcPct val="150000"/>
                        </a:lnSpc>
                      </a:pPr>
                      <a:r>
                        <a:rPr lang="en-US" sz="1400" b="1" kern="1200" dirty="0">
                          <a:solidFill>
                            <a:schemeClr val="bg1"/>
                          </a:solidFill>
                          <a:effectLst/>
                          <a:latin typeface="Futura Lt BT Light"/>
                          <a:ea typeface="Futura Lt BT Light" charset="0"/>
                          <a:cs typeface="Futura Lt BT Light" charset="0"/>
                        </a:rPr>
                        <a:t>Event Photography </a:t>
                      </a:r>
                      <a:endParaRPr lang="en-US" sz="1400" b="1" kern="1200" dirty="0">
                        <a:solidFill>
                          <a:schemeClr val="bg1"/>
                        </a:solidFill>
                        <a:effectLst/>
                        <a:latin typeface="+mn-lt"/>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marL="285750" indent="-285750">
                        <a:lnSpc>
                          <a:spcPct val="150000"/>
                        </a:lnSpc>
                        <a:buFont typeface="Arial" panose="020B0604020202020204" pitchFamily="34" charset="0"/>
                        <a:buChar char="•"/>
                      </a:pPr>
                      <a:r>
                        <a:rPr lang="en-US" sz="1400" b="0" kern="1200" dirty="0">
                          <a:solidFill>
                            <a:schemeClr val="tx1"/>
                          </a:solidFill>
                          <a:effectLst/>
                          <a:latin typeface="+mn-lt"/>
                          <a:ea typeface="+mn-ea"/>
                          <a:cs typeface="Futura Medium" panose="020B0602020204020303" pitchFamily="34" charset="-79"/>
                        </a:rPr>
                        <a:t>Event videography will be available for the entire duration of the event. </a:t>
                      </a:r>
                    </a:p>
                    <a:p>
                      <a:pPr marL="285750" indent="-285750">
                        <a:lnSpc>
                          <a:spcPct val="150000"/>
                        </a:lnSpc>
                        <a:buFont typeface="Arial" panose="020B0604020202020204" pitchFamily="34" charset="0"/>
                        <a:buChar char="•"/>
                      </a:pPr>
                      <a:r>
                        <a:rPr lang="en-US" sz="1400" b="0" kern="1200" dirty="0">
                          <a:solidFill>
                            <a:schemeClr val="tx1"/>
                          </a:solidFill>
                          <a:effectLst/>
                          <a:latin typeface="+mn-lt"/>
                          <a:ea typeface="+mn-ea"/>
                          <a:cs typeface="Futura Medium" panose="020B0602020204020303" pitchFamily="34" charset="-79"/>
                        </a:rPr>
                        <a:t>The purpose of the videography is to ensure we capture and document  the historic gathering, package it, and later distribute it to our various stakeholders. </a:t>
                      </a:r>
                    </a:p>
                    <a:p>
                      <a:pPr marL="285750" indent="-285750">
                        <a:lnSpc>
                          <a:spcPct val="150000"/>
                        </a:lnSpc>
                        <a:buFont typeface="Arial" panose="020B0604020202020204" pitchFamily="34" charset="0"/>
                        <a:buChar char="•"/>
                      </a:pPr>
                      <a:r>
                        <a:rPr lang="en-US" sz="1400" b="0" kern="1200" dirty="0">
                          <a:solidFill>
                            <a:schemeClr val="tx1"/>
                          </a:solidFill>
                          <a:effectLst/>
                          <a:latin typeface="+mn-lt"/>
                          <a:ea typeface="+mn-ea"/>
                          <a:cs typeface="Futura Medium" panose="020B0602020204020303" pitchFamily="34" charset="-79"/>
                        </a:rPr>
                        <a:t>The videos will capture key messages coming from the conference, the personalities and listings key moments of the conference. Used correctly, the packaged material will be used to enhance our growing brand.</a:t>
                      </a: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000" kern="1200" dirty="0">
                        <a:solidFill>
                          <a:schemeClr val="tx1"/>
                        </a:solidFill>
                        <a:effectLst/>
                        <a:latin typeface="Futura Lt BT Light" charset="0"/>
                        <a:ea typeface="+mn-ea"/>
                        <a:cs typeface="Futura Medium" panose="020B0602020204020303" pitchFamily="34" charset="-79"/>
                      </a:endParaRPr>
                    </a:p>
                    <a:p>
                      <a:pPr>
                        <a:lnSpc>
                          <a:spcPct val="150000"/>
                        </a:lnSpc>
                      </a:pPr>
                      <a:endParaRPr lang="en-US" sz="1100"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000" b="0" dirty="0">
                        <a:latin typeface="Futura Lt BT Light" charset="0"/>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3568712493"/>
                  </a:ext>
                </a:extLst>
              </a:tr>
            </a:tbl>
          </a:graphicData>
        </a:graphic>
      </p:graphicFrame>
    </p:spTree>
    <p:extLst>
      <p:ext uri="{BB962C8B-B14F-4D97-AF65-F5344CB8AC3E}">
        <p14:creationId xmlns:p14="http://schemas.microsoft.com/office/powerpoint/2010/main" val="170260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C8536-8D0C-2E9F-9DD0-E12131D60326}"/>
            </a:ext>
          </a:extLst>
        </p:cNvPr>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062BBC60-136C-1264-E19C-B3113560F408}"/>
              </a:ext>
            </a:extLst>
          </p:cNvPr>
          <p:cNvGraphicFramePr>
            <a:graphicFrameLocks noGrp="1"/>
          </p:cNvGraphicFramePr>
          <p:nvPr>
            <p:extLst>
              <p:ext uri="{D42A27DB-BD31-4B8C-83A1-F6EECF244321}">
                <p14:modId xmlns:p14="http://schemas.microsoft.com/office/powerpoint/2010/main" val="1576592210"/>
              </p:ext>
            </p:extLst>
          </p:nvPr>
        </p:nvGraphicFramePr>
        <p:xfrm>
          <a:off x="1" y="1127760"/>
          <a:ext cx="11657304" cy="4958079"/>
        </p:xfrm>
        <a:graphic>
          <a:graphicData uri="http://schemas.openxmlformats.org/drawingml/2006/table">
            <a:tbl>
              <a:tblPr firstRow="1" bandRow="1">
                <a:tableStyleId>{5940675A-B579-460E-94D1-54222C63F5DA}</a:tableStyleId>
              </a:tblPr>
              <a:tblGrid>
                <a:gridCol w="1795575">
                  <a:extLst>
                    <a:ext uri="{9D8B030D-6E8A-4147-A177-3AD203B41FA5}">
                      <a16:colId xmlns:a16="http://schemas.microsoft.com/office/drawing/2014/main" val="20000"/>
                    </a:ext>
                  </a:extLst>
                </a:gridCol>
                <a:gridCol w="8841944">
                  <a:extLst>
                    <a:ext uri="{9D8B030D-6E8A-4147-A177-3AD203B41FA5}">
                      <a16:colId xmlns:a16="http://schemas.microsoft.com/office/drawing/2014/main" val="20001"/>
                    </a:ext>
                  </a:extLst>
                </a:gridCol>
                <a:gridCol w="811505">
                  <a:extLst>
                    <a:ext uri="{9D8B030D-6E8A-4147-A177-3AD203B41FA5}">
                      <a16:colId xmlns:a16="http://schemas.microsoft.com/office/drawing/2014/main" val="20002"/>
                    </a:ext>
                  </a:extLst>
                </a:gridCol>
                <a:gridCol w="208280">
                  <a:extLst>
                    <a:ext uri="{9D8B030D-6E8A-4147-A177-3AD203B41FA5}">
                      <a16:colId xmlns:a16="http://schemas.microsoft.com/office/drawing/2014/main" val="20003"/>
                    </a:ext>
                  </a:extLst>
                </a:gridCol>
              </a:tblGrid>
              <a:tr h="660192">
                <a:tc gridSpan="4">
                  <a:txBody>
                    <a:bodyPr/>
                    <a:lstStyle/>
                    <a:p>
                      <a:pPr algn="ctr">
                        <a:lnSpc>
                          <a:spcPct val="150000"/>
                        </a:lnSpc>
                      </a:pPr>
                      <a:r>
                        <a:rPr lang="en-US" sz="1400" b="1" baseline="0" dirty="0">
                          <a:solidFill>
                            <a:schemeClr val="tx1"/>
                          </a:solidFill>
                          <a:latin typeface="Futura Lt BT Light" charset="0"/>
                          <a:ea typeface="Futura Lt BT Light" charset="0"/>
                          <a:cs typeface="Futura Lt BT Light" charset="0"/>
                        </a:rPr>
                        <a:t>Print Media Placements:</a:t>
                      </a:r>
                      <a:endParaRPr lang="en-US" sz="14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2"/>
                    </a:solidFill>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extLst>
                  <a:ext uri="{0D108BD9-81ED-4DB2-BD59-A6C34878D82A}">
                    <a16:rowId xmlns:a16="http://schemas.microsoft.com/office/drawing/2014/main" val="10000"/>
                  </a:ext>
                </a:extLst>
              </a:tr>
              <a:tr h="3689991">
                <a:tc>
                  <a:txBody>
                    <a:bodyPr/>
                    <a:lstStyle/>
                    <a:p>
                      <a:pPr>
                        <a:lnSpc>
                          <a:spcPct val="150000"/>
                        </a:lnSpc>
                      </a:pPr>
                      <a:r>
                        <a:rPr lang="en-US" sz="1400" b="1" dirty="0">
                          <a:solidFill>
                            <a:schemeClr val="bg1"/>
                          </a:solidFill>
                          <a:latin typeface="Futura Lt BT Light" charset="0"/>
                          <a:ea typeface="Futura Lt BT Light" charset="0"/>
                          <a:cs typeface="Futura Lt BT Light" charset="0"/>
                        </a:rPr>
                        <a:t>Print Media Placements: </a:t>
                      </a: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400" b="1" dirty="0"/>
                        <a:t>     Strategic print media placements in the following publications: </a:t>
                      </a:r>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400" dirty="0"/>
                        <a:t>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400" b="1" dirty="0"/>
                        <a:t>Daily Maverick </a:t>
                      </a:r>
                      <a:r>
                        <a:rPr lang="en-US" sz="1400" dirty="0"/>
                        <a:t>:  17</a:t>
                      </a:r>
                      <a:r>
                        <a:rPr lang="en-US" sz="1400" baseline="30000" dirty="0"/>
                        <a:t>th</a:t>
                      </a:r>
                      <a:r>
                        <a:rPr lang="en-US" sz="1400" dirty="0"/>
                        <a:t> March ( 800 – 1200 words)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400" b="1" dirty="0"/>
                        <a:t>IOL </a:t>
                      </a:r>
                      <a:r>
                        <a:rPr lang="en-US" sz="1400" dirty="0"/>
                        <a:t>: 14</a:t>
                      </a:r>
                      <a:r>
                        <a:rPr lang="en-US" sz="1400" baseline="30000" dirty="0"/>
                        <a:t>th</a:t>
                      </a:r>
                      <a:r>
                        <a:rPr lang="en-US" sz="1400" dirty="0"/>
                        <a:t> March (600 words)</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400" b="1" dirty="0"/>
                        <a:t>Mail &amp; Guardian </a:t>
                      </a:r>
                      <a:r>
                        <a:rPr lang="en-US" sz="1400" dirty="0"/>
                        <a:t>: 17</a:t>
                      </a:r>
                      <a:r>
                        <a:rPr lang="en-US" sz="1400" baseline="30000" dirty="0"/>
                        <a:t>th</a:t>
                      </a:r>
                      <a:r>
                        <a:rPr lang="en-US" sz="1400" dirty="0"/>
                        <a:t> March ( 1500 words)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sz="1400" dirty="0"/>
                        <a:t>International water publication </a:t>
                      </a:r>
                      <a:r>
                        <a:rPr lang="en-US" sz="1400" b="1" dirty="0"/>
                        <a:t>Global Water Intelligence (GWI)  </a:t>
                      </a:r>
                      <a:r>
                        <a:rPr lang="en-US" sz="1400" dirty="0"/>
                        <a:t>as part of the ongoing and post  IWA Campaign. </a:t>
                      </a:r>
                    </a:p>
                    <a:p>
                      <a:pPr marL="285750" marR="0" lvl="0" indent="-285750"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lang="en-US" sz="1400" dirty="0"/>
                    </a:p>
                    <a:p>
                      <a:pPr marL="0" marR="0" lvl="0" indent="0" algn="l" defTabSz="914400" rtl="0" eaLnBrk="1" fontAlgn="auto" latinLnBrk="0" hangingPunct="1">
                        <a:lnSpc>
                          <a:spcPct val="150000"/>
                        </a:lnSpc>
                        <a:spcBef>
                          <a:spcPts val="0"/>
                        </a:spcBef>
                        <a:spcAft>
                          <a:spcPts val="0"/>
                        </a:spcAft>
                        <a:buClrTx/>
                        <a:buSzTx/>
                        <a:buFont typeface="Arial" panose="020B0604020202020204" pitchFamily="34" charset="0"/>
                        <a:buNone/>
                        <a:tabLst/>
                        <a:defRPr/>
                      </a:pPr>
                      <a:r>
                        <a:rPr lang="en-US" sz="1400" dirty="0"/>
                        <a:t>These publications were carefully selected to maximize reach and impact, ensuring strong visibility both locally and internationally.</a:t>
                      </a:r>
                    </a:p>
                    <a:p>
                      <a:pPr marL="285750" indent="-285750">
                        <a:lnSpc>
                          <a:spcPct val="150000"/>
                        </a:lnSpc>
                        <a:buFont typeface="Arial" panose="020B0604020202020204" pitchFamily="34" charset="0"/>
                        <a:buChar char="•"/>
                      </a:pPr>
                      <a:endParaRPr lang="en-ZA" sz="1400" b="0" i="0" u="none" strike="noStrike"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US" sz="1200" kern="1200" dirty="0">
                        <a:solidFill>
                          <a:schemeClr val="tx1"/>
                        </a:solidFill>
                        <a:effectLst/>
                        <a:latin typeface="+mn-lt"/>
                        <a:ea typeface="+mn-ea"/>
                        <a:cs typeface="Futura Medium" panose="020B0602020204020303" pitchFamily="34" charset="-79"/>
                      </a:endParaRPr>
                    </a:p>
                    <a:p>
                      <a:pPr marL="0" marR="0" indent="0" algn="l" defTabSz="914400" rtl="0" eaLnBrk="1" fontAlgn="auto" latinLnBrk="0" hangingPunct="1">
                        <a:lnSpc>
                          <a:spcPct val="150000"/>
                        </a:lnSpc>
                        <a:spcBef>
                          <a:spcPts val="0"/>
                        </a:spcBef>
                        <a:spcAft>
                          <a:spcPts val="0"/>
                        </a:spcAft>
                        <a:buClrTx/>
                        <a:buSzTx/>
                        <a:buFontTx/>
                        <a:buNone/>
                        <a:tabLst/>
                        <a:defRPr/>
                      </a:pPr>
                      <a:endParaRPr lang="en-US" sz="1200" kern="1200" dirty="0">
                        <a:solidFill>
                          <a:schemeClr val="tx1"/>
                        </a:solidFill>
                        <a:effectLst/>
                        <a:latin typeface="Futura Lt BT Light" charset="0"/>
                        <a:ea typeface="Futura Lt BT Light" charset="0"/>
                        <a:cs typeface="Futura Lt BT Light" charset="0"/>
                      </a:endParaRPr>
                    </a:p>
                    <a:p>
                      <a:pPr>
                        <a:lnSpc>
                          <a:spcPct val="150000"/>
                        </a:lnSpc>
                      </a:pPr>
                      <a:endParaRPr lang="en-US" sz="1400" kern="1200" dirty="0">
                        <a:solidFill>
                          <a:schemeClr val="tx1"/>
                        </a:solidFill>
                        <a:effectLst/>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400" b="0" dirty="0">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10002"/>
                  </a:ext>
                </a:extLst>
              </a:tr>
              <a:tr h="607896">
                <a:tc>
                  <a:txBody>
                    <a:bodyPr/>
                    <a:lstStyle/>
                    <a:p>
                      <a:pPr>
                        <a:lnSpc>
                          <a:spcPct val="150000"/>
                        </a:lnSpc>
                      </a:pPr>
                      <a:endParaRPr lang="en-US" sz="1400" kern="1200" dirty="0">
                        <a:solidFill>
                          <a:schemeClr val="bg1"/>
                        </a:solidFill>
                        <a:effectLst/>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a:lnSpc>
                          <a:spcPct val="150000"/>
                        </a:lnSpc>
                      </a:pPr>
                      <a:endParaRPr lang="en-US" sz="1400"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100"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000" b="0" dirty="0">
                        <a:latin typeface="Futura Lt BT Light" charset="0"/>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1546797444"/>
                  </a:ext>
                </a:extLst>
              </a:tr>
            </a:tbl>
          </a:graphicData>
        </a:graphic>
      </p:graphicFrame>
      <p:sp>
        <p:nvSpPr>
          <p:cNvPr id="11" name="Title 1">
            <a:extLst>
              <a:ext uri="{FF2B5EF4-FFF2-40B4-BE49-F238E27FC236}">
                <a16:creationId xmlns:a16="http://schemas.microsoft.com/office/drawing/2014/main" id="{DC84096C-C8D9-91A3-3ABB-BC306CB8E328}"/>
              </a:ext>
            </a:extLst>
          </p:cNvPr>
          <p:cNvSpPr>
            <a:spLocks noGrp="1"/>
          </p:cNvSpPr>
          <p:nvPr>
            <p:ph type="title"/>
          </p:nvPr>
        </p:nvSpPr>
        <p:spPr>
          <a:xfrm>
            <a:off x="484094" y="365125"/>
            <a:ext cx="11322424" cy="656851"/>
          </a:xfrm>
        </p:spPr>
        <p:txBody>
          <a:bodyPr>
            <a:normAutofit/>
          </a:bodyPr>
          <a:lstStyle/>
          <a:p>
            <a:r>
              <a:rPr lang="en-US" sz="1600" b="1" dirty="0">
                <a:latin typeface="Futura Lt BT Light" charset="0"/>
                <a:ea typeface="Futura Lt BT Light" charset="0"/>
                <a:cs typeface="Futura Lt BT Light" charset="0"/>
              </a:rPr>
              <a:t>MEDIA PLAN</a:t>
            </a:r>
          </a:p>
        </p:txBody>
      </p:sp>
      <p:pic>
        <p:nvPicPr>
          <p:cNvPr id="7" name="Picture 6">
            <a:extLst>
              <a:ext uri="{FF2B5EF4-FFF2-40B4-BE49-F238E27FC236}">
                <a16:creationId xmlns:a16="http://schemas.microsoft.com/office/drawing/2014/main" id="{B8369B6D-DF58-2E05-B060-3729D2169300}"/>
              </a:ext>
            </a:extLst>
          </p:cNvPr>
          <p:cNvPicPr/>
          <p:nvPr/>
        </p:nvPicPr>
        <p:blipFill rotWithShape="1">
          <a:blip r:embed="rId2" cstate="email">
            <a:extLst>
              <a:ext uri="{28A0092B-C50C-407E-A947-70E740481C1C}">
                <a14:useLocalDpi xmlns:a14="http://schemas.microsoft.com/office/drawing/2010/main"/>
              </a:ext>
            </a:extLst>
          </a:blip>
          <a:srcRect/>
          <a:stretch/>
        </p:blipFill>
        <p:spPr>
          <a:xfrm>
            <a:off x="10321365" y="365125"/>
            <a:ext cx="1485153" cy="656851"/>
          </a:xfrm>
          <a:prstGeom prst="rect">
            <a:avLst/>
          </a:prstGeom>
        </p:spPr>
      </p:pic>
      <p:graphicFrame>
        <p:nvGraphicFramePr>
          <p:cNvPr id="3" name="Table 2">
            <a:extLst>
              <a:ext uri="{FF2B5EF4-FFF2-40B4-BE49-F238E27FC236}">
                <a16:creationId xmlns:a16="http://schemas.microsoft.com/office/drawing/2014/main" id="{374173C9-AFD0-B231-F685-E0142A708A83}"/>
              </a:ext>
            </a:extLst>
          </p:cNvPr>
          <p:cNvGraphicFramePr>
            <a:graphicFrameLocks noGrp="1"/>
          </p:cNvGraphicFramePr>
          <p:nvPr>
            <p:extLst>
              <p:ext uri="{D42A27DB-BD31-4B8C-83A1-F6EECF244321}">
                <p14:modId xmlns:p14="http://schemas.microsoft.com/office/powerpoint/2010/main" val="640601198"/>
              </p:ext>
            </p:extLst>
          </p:nvPr>
        </p:nvGraphicFramePr>
        <p:xfrm>
          <a:off x="8965" y="5557520"/>
          <a:ext cx="12183035" cy="5687399"/>
        </p:xfrm>
        <a:graphic>
          <a:graphicData uri="http://schemas.openxmlformats.org/drawingml/2006/table">
            <a:tbl>
              <a:tblPr firstRow="1" bandRow="1">
                <a:tableStyleId>{5940675A-B579-460E-94D1-54222C63F5DA}</a:tableStyleId>
              </a:tblPr>
              <a:tblGrid>
                <a:gridCol w="1826768">
                  <a:extLst>
                    <a:ext uri="{9D8B030D-6E8A-4147-A177-3AD203B41FA5}">
                      <a16:colId xmlns:a16="http://schemas.microsoft.com/office/drawing/2014/main" val="4252253532"/>
                    </a:ext>
                  </a:extLst>
                </a:gridCol>
                <a:gridCol w="8811768">
                  <a:extLst>
                    <a:ext uri="{9D8B030D-6E8A-4147-A177-3AD203B41FA5}">
                      <a16:colId xmlns:a16="http://schemas.microsoft.com/office/drawing/2014/main" val="1513054879"/>
                    </a:ext>
                  </a:extLst>
                </a:gridCol>
                <a:gridCol w="1045464">
                  <a:extLst>
                    <a:ext uri="{9D8B030D-6E8A-4147-A177-3AD203B41FA5}">
                      <a16:colId xmlns:a16="http://schemas.microsoft.com/office/drawing/2014/main" val="3700956121"/>
                    </a:ext>
                  </a:extLst>
                </a:gridCol>
                <a:gridCol w="499035">
                  <a:extLst>
                    <a:ext uri="{9D8B030D-6E8A-4147-A177-3AD203B41FA5}">
                      <a16:colId xmlns:a16="http://schemas.microsoft.com/office/drawing/2014/main" val="892996575"/>
                    </a:ext>
                  </a:extLst>
                </a:gridCol>
              </a:tblGrid>
              <a:tr h="456522">
                <a:tc gridSpan="4">
                  <a:txBody>
                    <a:bodyPr/>
                    <a:lstStyle/>
                    <a:p>
                      <a:pPr algn="ctr">
                        <a:lnSpc>
                          <a:spcPct val="150000"/>
                        </a:lnSpc>
                      </a:pPr>
                      <a:endParaRPr lang="en-US" sz="14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2"/>
                    </a:solidFill>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tc hMerge="1">
                  <a:txBody>
                    <a:bodyPr/>
                    <a:lstStyle/>
                    <a:p>
                      <a:pPr algn="ctr">
                        <a:lnSpc>
                          <a:spcPct val="150000"/>
                        </a:lnSpc>
                      </a:pPr>
                      <a:endParaRPr lang="en-US" sz="1500" b="1" dirty="0">
                        <a:solidFill>
                          <a:schemeClr val="tx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tcPr>
                </a:tc>
                <a:extLst>
                  <a:ext uri="{0D108BD9-81ED-4DB2-BD59-A6C34878D82A}">
                    <a16:rowId xmlns:a16="http://schemas.microsoft.com/office/drawing/2014/main" val="3773552207"/>
                  </a:ext>
                </a:extLst>
              </a:tr>
              <a:tr h="862399">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400" b="1" dirty="0">
                          <a:solidFill>
                            <a:schemeClr val="bg1"/>
                          </a:solidFill>
                          <a:latin typeface="Futura Lt BT Light" charset="0"/>
                          <a:ea typeface="Futura Lt BT Light" charset="0"/>
                          <a:cs typeface="Futura Lt BT Light" charset="0"/>
                        </a:rPr>
                        <a:t>Social Media.  </a:t>
                      </a:r>
                    </a:p>
                    <a:p>
                      <a:pPr>
                        <a:lnSpc>
                          <a:spcPct val="150000"/>
                        </a:lnSpc>
                      </a:pPr>
                      <a:endParaRPr lang="en-US" sz="1400" b="1" dirty="0">
                        <a:solidFill>
                          <a:schemeClr val="bg1"/>
                        </a:solidFill>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a:lnSpc>
                          <a:spcPct val="150000"/>
                        </a:lnSpc>
                      </a:pPr>
                      <a:r>
                        <a:rPr lang="en-US" sz="1400" b="1" i="0" u="none" strike="noStrike" kern="1200" dirty="0">
                          <a:solidFill>
                            <a:schemeClr val="tx1"/>
                          </a:solidFill>
                          <a:effectLst/>
                          <a:latin typeface="+mn-lt"/>
                          <a:ea typeface="+mn-ea"/>
                          <a:cs typeface="Futura Medium" panose="020B0602020204020303" pitchFamily="34" charset="-79"/>
                        </a:rPr>
                        <a:t>Objective: </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Utilize social media platforms to enhance engagement, share insights, and amplify the Water Research Commission's (WRC) presence during the conference.</a:t>
                      </a:r>
                    </a:p>
                    <a:p>
                      <a:pPr marL="0" indent="0">
                        <a:lnSpc>
                          <a:spcPct val="150000"/>
                        </a:lnSpc>
                        <a:buFont typeface="Arial" panose="020B0604020202020204" pitchFamily="34" charset="0"/>
                        <a:buNone/>
                      </a:pPr>
                      <a:r>
                        <a:rPr lang="en-US" sz="1400" b="1" i="0" u="none" strike="noStrike" kern="1200" dirty="0">
                          <a:solidFill>
                            <a:schemeClr val="tx1"/>
                          </a:solidFill>
                          <a:effectLst/>
                          <a:latin typeface="+mn-lt"/>
                          <a:ea typeface="+mn-ea"/>
                          <a:cs typeface="Futura Medium" panose="020B0602020204020303" pitchFamily="34" charset="-79"/>
                        </a:rPr>
                        <a:t>Targeted Social Media Platforms: </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Primary Platforms: Facebook: Share event highlights, interviews, and interactive content.</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LinkedIn: Post professional insights, articles, and network with industry experts.</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Twitter: Provide real-time updates, key takeaways, and engage in live discussions.</a:t>
                      </a:r>
                    </a:p>
                    <a:p>
                      <a:pPr marL="0" indent="0">
                        <a:lnSpc>
                          <a:spcPct val="150000"/>
                        </a:lnSpc>
                        <a:buFont typeface="Arial" panose="020B0604020202020204" pitchFamily="34" charset="0"/>
                        <a:buNone/>
                      </a:pPr>
                      <a:r>
                        <a:rPr lang="en-US" sz="1400" b="1" i="0" u="none" strike="noStrike" kern="1200" dirty="0">
                          <a:solidFill>
                            <a:schemeClr val="tx1"/>
                          </a:solidFill>
                          <a:effectLst/>
                          <a:latin typeface="+mn-lt"/>
                          <a:ea typeface="+mn-ea"/>
                          <a:cs typeface="Futura Medium" panose="020B0602020204020303" pitchFamily="34" charset="-79"/>
                        </a:rPr>
                        <a:t>Official Hashtags for Tracking and Engagement: </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#ReuseReclamation25: Highlight the conference's focus on water reuse and reclamation.</a:t>
                      </a:r>
                    </a:p>
                    <a:p>
                      <a:pPr marL="285750" indent="-285750">
                        <a:lnSpc>
                          <a:spcPct val="150000"/>
                        </a:lnSpc>
                        <a:buFont typeface="Arial" panose="020B0604020202020204" pitchFamily="34" charset="0"/>
                        <a:buChar char="•"/>
                      </a:pPr>
                      <a:r>
                        <a:rPr lang="en-US" sz="1400" b="0" i="0" u="none" strike="noStrike" kern="1200" dirty="0">
                          <a:solidFill>
                            <a:schemeClr val="tx1"/>
                          </a:solidFill>
                          <a:effectLst/>
                          <a:latin typeface="+mn-lt"/>
                          <a:ea typeface="+mn-ea"/>
                          <a:cs typeface="Futura Medium" panose="020B0602020204020303" pitchFamily="34" charset="-79"/>
                        </a:rPr>
                        <a:t>#IWAReuseConference: Connect with global conversations surrounding the International Water Association's conference.</a:t>
                      </a:r>
                    </a:p>
                    <a:p>
                      <a:pPr>
                        <a:lnSpc>
                          <a:spcPct val="150000"/>
                        </a:lnSpc>
                      </a:pPr>
                      <a:endParaRPr lang="en-ZA" sz="1400" b="0" i="0" u="none" strike="noStrike" kern="1200" dirty="0">
                        <a:solidFill>
                          <a:schemeClr val="tx1"/>
                        </a:solidFill>
                        <a:effectLst/>
                        <a:latin typeface="Futura Medium" panose="020B0602020204020303" pitchFamily="34" charset="-79"/>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sz="1200" kern="1200" dirty="0">
                        <a:solidFill>
                          <a:schemeClr val="tx1"/>
                        </a:solidFill>
                        <a:effectLst/>
                        <a:latin typeface="Futura Lt BT Light" charset="0"/>
                        <a:ea typeface="Futura Lt BT Light" charset="0"/>
                        <a:cs typeface="Futura Lt BT Light" charset="0"/>
                      </a:endParaRPr>
                    </a:p>
                    <a:p>
                      <a:pPr>
                        <a:lnSpc>
                          <a:spcPct val="150000"/>
                        </a:lnSpc>
                      </a:pPr>
                      <a:endParaRPr lang="en-US" sz="1400" kern="1200" dirty="0">
                        <a:solidFill>
                          <a:schemeClr val="tx1"/>
                        </a:solidFill>
                        <a:effectLst/>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400" b="0" dirty="0">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3955601774"/>
                  </a:ext>
                </a:extLst>
              </a:tr>
              <a:tr h="1292681">
                <a:tc>
                  <a:txBody>
                    <a:bodyPr/>
                    <a:lstStyle/>
                    <a:p>
                      <a:pPr>
                        <a:lnSpc>
                          <a:spcPct val="150000"/>
                        </a:lnSpc>
                      </a:pPr>
                      <a:endParaRPr lang="en-US" sz="1400" kern="1200" dirty="0">
                        <a:solidFill>
                          <a:schemeClr val="bg1"/>
                        </a:solidFill>
                        <a:effectLst/>
                        <a:latin typeface="Futura Lt BT Light" charset="0"/>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accent1">
                        <a:lumMod val="75000"/>
                      </a:schemeClr>
                    </a:solidFill>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400" dirty="0"/>
                        <a:t>We have strategically secured print media placements in Daily Maverick, IOL, Mail &amp; Guardian, and the international water publication GWI as part of the ongoing IWA Campaign. These publications were carefully selected to maximize reach and impact, ensuring strong visibility both locally and internationally.</a:t>
                      </a:r>
                    </a:p>
                    <a:p>
                      <a:pPr>
                        <a:lnSpc>
                          <a:spcPct val="150000"/>
                        </a:lnSpc>
                      </a:pPr>
                      <a:endParaRPr lang="en-US" sz="1400" kern="1200" dirty="0">
                        <a:solidFill>
                          <a:schemeClr val="tx1"/>
                        </a:solidFill>
                        <a:effectLst/>
                        <a:latin typeface="+mn-lt"/>
                        <a:ea typeface="Futura Lt BT Light" charset="0"/>
                        <a:cs typeface="Futura Lt BT Light" charset="0"/>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000" kern="1200" dirty="0">
                        <a:solidFill>
                          <a:schemeClr val="tx1"/>
                        </a:solidFill>
                        <a:effectLst/>
                        <a:latin typeface="Futura Lt BT Light" charset="0"/>
                        <a:ea typeface="+mn-ea"/>
                        <a:cs typeface="Futura Medium" panose="020B0602020204020303" pitchFamily="34" charset="-79"/>
                      </a:endParaRPr>
                    </a:p>
                    <a:p>
                      <a:pPr>
                        <a:lnSpc>
                          <a:spcPct val="150000"/>
                        </a:lnSpc>
                      </a:pPr>
                      <a:r>
                        <a:rPr lang="en-US" sz="1100" kern="1200" dirty="0">
                          <a:solidFill>
                            <a:schemeClr val="tx1"/>
                          </a:solidFill>
                          <a:effectLst/>
                          <a:latin typeface="+mn-lt"/>
                          <a:ea typeface="+mn-ea"/>
                          <a:cs typeface="Futura Medium" panose="020B0602020204020303" pitchFamily="34" charset="-79"/>
                        </a:rPr>
                        <a:t>20/03/25</a:t>
                      </a:r>
                    </a:p>
                    <a:p>
                      <a:pPr marL="0" marR="0" lvl="0" indent="0" algn="l" defTabSz="914400" rtl="0" eaLnBrk="1" fontAlgn="auto" latinLnBrk="0" hangingPunct="1">
                        <a:lnSpc>
                          <a:spcPct val="150000"/>
                        </a:lnSpc>
                        <a:spcBef>
                          <a:spcPts val="0"/>
                        </a:spcBef>
                        <a:spcAft>
                          <a:spcPts val="0"/>
                        </a:spcAft>
                        <a:buClrTx/>
                        <a:buSzTx/>
                        <a:buFontTx/>
                        <a:buNone/>
                        <a:tabLst/>
                        <a:defRPr/>
                      </a:pPr>
                      <a:r>
                        <a:rPr lang="en-US" sz="1100" kern="1200" dirty="0">
                          <a:solidFill>
                            <a:schemeClr val="tx1"/>
                          </a:solidFill>
                          <a:effectLst/>
                          <a:latin typeface="+mn-lt"/>
                          <a:ea typeface="+mn-ea"/>
                          <a:cs typeface="Futura Medium" panose="020B0602020204020303" pitchFamily="34" charset="-79"/>
                        </a:rPr>
                        <a:t>20-29/03/25</a:t>
                      </a:r>
                    </a:p>
                    <a:p>
                      <a:pPr>
                        <a:lnSpc>
                          <a:spcPct val="150000"/>
                        </a:lnSpc>
                      </a:pPr>
                      <a:endParaRPr lang="en-US" sz="1100" kern="1200" dirty="0">
                        <a:solidFill>
                          <a:schemeClr val="tx1"/>
                        </a:solidFill>
                        <a:effectLst/>
                        <a:latin typeface="+mn-lt"/>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tc>
                  <a:txBody>
                    <a:bodyPr/>
                    <a:lstStyle/>
                    <a:p>
                      <a:pPr>
                        <a:lnSpc>
                          <a:spcPct val="150000"/>
                        </a:lnSpc>
                      </a:pPr>
                      <a:endParaRPr lang="en-US" sz="1000" b="0" dirty="0">
                        <a:latin typeface="Futura Lt BT Light" charset="0"/>
                        <a:ea typeface="+mn-ea"/>
                        <a:cs typeface="Futura Medium" panose="020B0602020204020303" pitchFamily="34" charset="-79"/>
                      </a:endParaRPr>
                    </a:p>
                  </a:txBody>
                  <a:tcPr>
                    <a:lnL w="3175" cap="flat" cmpd="sng" algn="ctr">
                      <a:solidFill>
                        <a:schemeClr val="tx1"/>
                      </a:solidFill>
                      <a:prstDash val="sysDashDot"/>
                      <a:round/>
                      <a:headEnd type="none" w="med" len="med"/>
                      <a:tailEnd type="none" w="med" len="med"/>
                    </a:lnL>
                    <a:lnR w="3175" cap="flat" cmpd="sng" algn="ctr">
                      <a:solidFill>
                        <a:schemeClr val="tx1"/>
                      </a:solidFill>
                      <a:prstDash val="sysDashDot"/>
                      <a:round/>
                      <a:headEnd type="none" w="med" len="med"/>
                      <a:tailEnd type="none" w="med" len="med"/>
                    </a:lnR>
                    <a:lnT w="3175" cap="flat" cmpd="sng" algn="ctr">
                      <a:solidFill>
                        <a:schemeClr val="tx1"/>
                      </a:solidFill>
                      <a:prstDash val="sysDashDot"/>
                      <a:round/>
                      <a:headEnd type="none" w="med" len="med"/>
                      <a:tailEnd type="none" w="med" len="med"/>
                    </a:lnT>
                    <a:lnB w="3175" cap="flat" cmpd="sng" algn="ctr">
                      <a:solidFill>
                        <a:schemeClr val="tx1"/>
                      </a:solidFill>
                      <a:prstDash val="sysDashDot"/>
                      <a:round/>
                      <a:headEnd type="none" w="med" len="med"/>
                      <a:tailEnd type="none" w="med" len="med"/>
                    </a:lnB>
                    <a:solidFill>
                      <a:schemeClr val="bg1"/>
                    </a:solidFill>
                  </a:tcPr>
                </a:tc>
                <a:extLst>
                  <a:ext uri="{0D108BD9-81ED-4DB2-BD59-A6C34878D82A}">
                    <a16:rowId xmlns:a16="http://schemas.microsoft.com/office/drawing/2014/main" val="3568712493"/>
                  </a:ext>
                </a:extLst>
              </a:tr>
            </a:tbl>
          </a:graphicData>
        </a:graphic>
      </p:graphicFrame>
    </p:spTree>
    <p:extLst>
      <p:ext uri="{BB962C8B-B14F-4D97-AF65-F5344CB8AC3E}">
        <p14:creationId xmlns:p14="http://schemas.microsoft.com/office/powerpoint/2010/main" val="15117223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835</Words>
  <Application>Microsoft Office PowerPoint</Application>
  <PresentationFormat>Widescreen</PresentationFormat>
  <Paragraphs>77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Futura Lt BT Light</vt:lpstr>
      <vt:lpstr>Futura Medium</vt:lpstr>
      <vt:lpstr>Office Theme</vt:lpstr>
      <vt:lpstr>PowerPoint Presentation</vt:lpstr>
      <vt:lpstr>MEDIA PLAN</vt:lpstr>
      <vt:lpstr>MEDIA PLAN</vt:lpstr>
      <vt:lpstr>MEDIA PLAN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Ndundu Sithole</cp:lastModifiedBy>
  <cp:revision>80</cp:revision>
  <dcterms:created xsi:type="dcterms:W3CDTF">2018-02-20T12:25:14Z</dcterms:created>
  <dcterms:modified xsi:type="dcterms:W3CDTF">2025-03-13T11:39:06Z</dcterms:modified>
</cp:coreProperties>
</file>