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80" r:id="rId4"/>
    <p:sldId id="288" r:id="rId5"/>
    <p:sldId id="276" r:id="rId6"/>
    <p:sldId id="263" r:id="rId7"/>
    <p:sldId id="260" r:id="rId8"/>
    <p:sldId id="281" r:id="rId9"/>
    <p:sldId id="283" r:id="rId10"/>
    <p:sldId id="289" r:id="rId11"/>
    <p:sldId id="285" r:id="rId12"/>
    <p:sldId id="284" r:id="rId13"/>
    <p:sldId id="269" r:id="rId14"/>
    <p:sldId id="262" r:id="rId15"/>
    <p:sldId id="261" r:id="rId16"/>
    <p:sldId id="279" r:id="rId17"/>
    <p:sldId id="282" r:id="rId18"/>
    <p:sldId id="272" r:id="rId19"/>
    <p:sldId id="271" r:id="rId20"/>
    <p:sldId id="274" r:id="rId21"/>
    <p:sldId id="267" r:id="rId22"/>
    <p:sldId id="270" r:id="rId23"/>
    <p:sldId id="268" r:id="rId24"/>
  </p:sldIdLst>
  <p:sldSz cx="18288000" cy="10287000"/>
  <p:notesSz cx="6858000" cy="9144000"/>
  <p:embeddedFontLst>
    <p:embeddedFont>
      <p:font typeface="Arial Black" panose="020B0A04020102020204" pitchFamily="34" charset="0"/>
      <p:bold r:id="rId25"/>
    </p:embeddedFont>
    <p:embeddedFont>
      <p:font typeface="Open Sauce" panose="020B0604020202020204" charset="0"/>
      <p:regular r:id="rId26"/>
    </p:embeddedFont>
    <p:embeddedFont>
      <p:font typeface="Open Sauce Bold" panose="020B0604020202020204" charset="0"/>
      <p:regular r:id="rId27"/>
    </p:embeddedFont>
    <p:embeddedFont>
      <p:font typeface="Open Sauce Bold Italics"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4350" autoAdjust="0"/>
  </p:normalViewPr>
  <p:slideViewPr>
    <p:cSldViewPr>
      <p:cViewPr varScale="1">
        <p:scale>
          <a:sx n="39" d="100"/>
          <a:sy n="39" d="100"/>
        </p:scale>
        <p:origin x="117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A0256D-99F1-4DD2-AA73-6FDF067FC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8905346"/>
            <a:ext cx="1359797" cy="1092486"/>
          </a:xfrm>
          <a:prstGeom prst="rect">
            <a:avLst/>
          </a:prstGeom>
        </p:spPr>
      </p:pic>
      <p:pic>
        <p:nvPicPr>
          <p:cNvPr id="6" name="Picture 5"/>
          <p:cNvPicPr>
            <a:picLocks noChangeAspect="1"/>
          </p:cNvPicPr>
          <p:nvPr userDrawn="1"/>
        </p:nvPicPr>
        <p:blipFill>
          <a:blip r:embed="rId3"/>
          <a:stretch>
            <a:fillRect/>
          </a:stretch>
        </p:blipFill>
        <p:spPr>
          <a:xfrm>
            <a:off x="15849600" y="8905346"/>
            <a:ext cx="2293835" cy="130062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45.sv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4.png"/><Relationship Id="rId2" Type="http://schemas.openxmlformats.org/officeDocument/2006/relationships/image" Target="../media/image11.jpeg"/><Relationship Id="rId16" Type="http://schemas.openxmlformats.org/officeDocument/2006/relationships/image" Target="../media/image43.svg"/><Relationship Id="rId20"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1.png"/><Relationship Id="rId10" Type="http://schemas.openxmlformats.org/officeDocument/2006/relationships/image" Target="../media/image37.svg"/><Relationship Id="rId19" Type="http://schemas.openxmlformats.org/officeDocument/2006/relationships/image" Target="../media/image46.pn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svg"/><Relationship Id="rId22" Type="http://schemas.openxmlformats.org/officeDocument/2006/relationships/image" Target="../media/image49.svg"/></Relationships>
</file>

<file path=ppt/slides/_rels/slide1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3.sv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3.sv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3.sv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e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svg"/><Relationship Id="rId7" Type="http://schemas.openxmlformats.org/officeDocument/2006/relationships/image" Target="../media/image72.svg"/><Relationship Id="rId12" Type="http://schemas.openxmlformats.org/officeDocument/2006/relationships/image" Target="../media/image75.jp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6.svg"/><Relationship Id="rId5" Type="http://schemas.openxmlformats.org/officeDocument/2006/relationships/image" Target="../media/image70.svg"/><Relationship Id="rId10" Type="http://schemas.openxmlformats.org/officeDocument/2006/relationships/image" Target="../media/image5.png"/><Relationship Id="rId4" Type="http://schemas.openxmlformats.org/officeDocument/2006/relationships/image" Target="../media/image69.png"/><Relationship Id="rId9" Type="http://schemas.openxmlformats.org/officeDocument/2006/relationships/image" Target="../media/image74.sv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5047759" y="3749017"/>
            <a:ext cx="3240241" cy="6504134"/>
          </a:xfrm>
          <a:custGeom>
            <a:avLst/>
            <a:gdLst/>
            <a:ahLst/>
            <a:cxnLst/>
            <a:rect l="l" t="t" r="r" b="b"/>
            <a:pathLst>
              <a:path w="3240241" h="6504134">
                <a:moveTo>
                  <a:pt x="0" y="0"/>
                </a:moveTo>
                <a:lnTo>
                  <a:pt x="3240241" y="0"/>
                </a:lnTo>
                <a:lnTo>
                  <a:pt x="3240241" y="6504133"/>
                </a:lnTo>
                <a:lnTo>
                  <a:pt x="0" y="65041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ZA"/>
          </a:p>
        </p:txBody>
      </p:sp>
      <p:grpSp>
        <p:nvGrpSpPr>
          <p:cNvPr id="3" name="Group 3"/>
          <p:cNvGrpSpPr/>
          <p:nvPr/>
        </p:nvGrpSpPr>
        <p:grpSpPr>
          <a:xfrm>
            <a:off x="13150101" y="37313"/>
            <a:ext cx="5162966" cy="10253151"/>
            <a:chOff x="0" y="0"/>
            <a:chExt cx="1384190" cy="3472227"/>
          </a:xfrm>
        </p:grpSpPr>
        <p:sp>
          <p:nvSpPr>
            <p:cNvPr id="4" name="Freeform 4"/>
            <p:cNvSpPr/>
            <p:nvPr/>
          </p:nvSpPr>
          <p:spPr>
            <a:xfrm>
              <a:off x="0" y="0"/>
              <a:ext cx="1384190" cy="3472226"/>
            </a:xfrm>
            <a:custGeom>
              <a:avLst/>
              <a:gdLst/>
              <a:ahLst/>
              <a:cxnLst/>
              <a:rect l="l" t="t" r="r" b="b"/>
              <a:pathLst>
                <a:path w="1384190" h="3472226">
                  <a:moveTo>
                    <a:pt x="0" y="0"/>
                  </a:moveTo>
                  <a:lnTo>
                    <a:pt x="1384190" y="0"/>
                  </a:lnTo>
                  <a:lnTo>
                    <a:pt x="1384190" y="3472226"/>
                  </a:lnTo>
                  <a:lnTo>
                    <a:pt x="0" y="3472226"/>
                  </a:lnTo>
                  <a:close/>
                </a:path>
              </a:pathLst>
            </a:custGeom>
            <a:solidFill>
              <a:srgbClr val="106861"/>
            </a:solidFill>
          </p:spPr>
          <p:txBody>
            <a:bodyPr/>
            <a:lstStyle/>
            <a:p>
              <a:endParaRPr lang="en-ZA"/>
            </a:p>
          </p:txBody>
        </p:sp>
        <p:sp>
          <p:nvSpPr>
            <p:cNvPr id="5" name="TextBox 5"/>
            <p:cNvSpPr txBox="1"/>
            <p:nvPr/>
          </p:nvSpPr>
          <p:spPr>
            <a:xfrm>
              <a:off x="0" y="-19050"/>
              <a:ext cx="1384190" cy="3491277"/>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9432880" y="1526000"/>
            <a:ext cx="7234999" cy="7234999"/>
          </a:xfrm>
          <a:custGeom>
            <a:avLst/>
            <a:gdLst/>
            <a:ahLst/>
            <a:cxnLst/>
            <a:rect l="l" t="t" r="r" b="b"/>
            <a:pathLst>
              <a:path w="7234999" h="7234999">
                <a:moveTo>
                  <a:pt x="0" y="0"/>
                </a:moveTo>
                <a:lnTo>
                  <a:pt x="7234999" y="0"/>
                </a:lnTo>
                <a:lnTo>
                  <a:pt x="7234999" y="7235000"/>
                </a:lnTo>
                <a:lnTo>
                  <a:pt x="0" y="72350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ZA"/>
          </a:p>
        </p:txBody>
      </p:sp>
      <p:grpSp>
        <p:nvGrpSpPr>
          <p:cNvPr id="10" name="Group 10"/>
          <p:cNvGrpSpPr/>
          <p:nvPr/>
        </p:nvGrpSpPr>
        <p:grpSpPr>
          <a:xfrm>
            <a:off x="749714" y="4686300"/>
            <a:ext cx="78988" cy="3562352"/>
            <a:chOff x="0" y="0"/>
            <a:chExt cx="20803" cy="938233"/>
          </a:xfrm>
        </p:grpSpPr>
        <p:sp>
          <p:nvSpPr>
            <p:cNvPr id="11" name="Freeform 11"/>
            <p:cNvSpPr/>
            <p:nvPr/>
          </p:nvSpPr>
          <p:spPr>
            <a:xfrm>
              <a:off x="0" y="0"/>
              <a:ext cx="20803" cy="938233"/>
            </a:xfrm>
            <a:custGeom>
              <a:avLst/>
              <a:gdLst/>
              <a:ahLst/>
              <a:cxnLst/>
              <a:rect l="l" t="t" r="r" b="b"/>
              <a:pathLst>
                <a:path w="20803" h="938233">
                  <a:moveTo>
                    <a:pt x="0" y="0"/>
                  </a:moveTo>
                  <a:lnTo>
                    <a:pt x="20803" y="0"/>
                  </a:lnTo>
                  <a:lnTo>
                    <a:pt x="20803" y="938233"/>
                  </a:lnTo>
                  <a:lnTo>
                    <a:pt x="0" y="938233"/>
                  </a:lnTo>
                  <a:close/>
                </a:path>
              </a:pathLst>
            </a:custGeom>
            <a:solidFill>
              <a:srgbClr val="123D33"/>
            </a:solidFill>
            <a:ln cap="sq">
              <a:noFill/>
              <a:prstDash val="solid"/>
              <a:miter/>
            </a:ln>
          </p:spPr>
          <p:txBody>
            <a:bodyPr/>
            <a:lstStyle/>
            <a:p>
              <a:endParaRPr lang="en-ZA"/>
            </a:p>
          </p:txBody>
        </p:sp>
        <p:sp>
          <p:nvSpPr>
            <p:cNvPr id="12" name="TextBox 12"/>
            <p:cNvSpPr txBox="1"/>
            <p:nvPr/>
          </p:nvSpPr>
          <p:spPr>
            <a:xfrm>
              <a:off x="0" y="-19050"/>
              <a:ext cx="20803" cy="957283"/>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6" name="TextBox 16"/>
          <p:cNvSpPr txBox="1"/>
          <p:nvPr/>
        </p:nvSpPr>
        <p:spPr>
          <a:xfrm>
            <a:off x="1137606" y="7749977"/>
            <a:ext cx="3891594" cy="538609"/>
          </a:xfrm>
          <a:prstGeom prst="rect">
            <a:avLst/>
          </a:prstGeom>
        </p:spPr>
        <p:txBody>
          <a:bodyPr wrap="square" lIns="0" tIns="0" rIns="0" bIns="0" rtlCol="0" anchor="t">
            <a:spAutoFit/>
          </a:bodyPr>
          <a:lstStyle/>
          <a:p>
            <a:pPr algn="l">
              <a:lnSpc>
                <a:spcPts val="4195"/>
              </a:lnSpc>
            </a:pPr>
            <a:r>
              <a:rPr lang="en-US" sz="3018" spc="241" dirty="0">
                <a:solidFill>
                  <a:srgbClr val="191919"/>
                </a:solidFill>
                <a:latin typeface="Open Sauce"/>
                <a:ea typeface="Open Sauce"/>
                <a:cs typeface="Open Sauce"/>
                <a:sym typeface="Open Sauce"/>
              </a:rPr>
              <a:t>www.cbss.co.za</a:t>
            </a:r>
          </a:p>
        </p:txBody>
      </p:sp>
      <p:sp>
        <p:nvSpPr>
          <p:cNvPr id="18" name="Rectangle 17"/>
          <p:cNvSpPr/>
          <p:nvPr/>
        </p:nvSpPr>
        <p:spPr>
          <a:xfrm>
            <a:off x="934686" y="4648850"/>
            <a:ext cx="9144000" cy="1938992"/>
          </a:xfrm>
          <a:prstGeom prst="rect">
            <a:avLst/>
          </a:prstGeom>
        </p:spPr>
        <p:txBody>
          <a:bodyPr>
            <a:spAutoFit/>
          </a:bodyPr>
          <a:lstStyle/>
          <a:p>
            <a:pPr algn="ctr"/>
            <a:r>
              <a:rPr lang="en-US" sz="4000" b="1" cap="small" dirty="0" err="1">
                <a:latin typeface="Arial Black" panose="020B0A04020102020204" pitchFamily="34" charset="0"/>
              </a:rPr>
              <a:t>Leguaan</a:t>
            </a:r>
            <a:br>
              <a:rPr lang="en-US" sz="4000" b="1" cap="small" dirty="0">
                <a:latin typeface="Arial Black" panose="020B0A04020102020204" pitchFamily="34" charset="0"/>
              </a:rPr>
            </a:br>
            <a:r>
              <a:rPr lang="en-US" sz="4000" b="1" cap="small" dirty="0">
                <a:latin typeface="Arial Black" panose="020B0A04020102020204" pitchFamily="34" charset="0"/>
              </a:rPr>
              <a:t> Software-as-a-Service and </a:t>
            </a:r>
            <a:r>
              <a:rPr lang="en-US" sz="4000" b="1" cap="small" dirty="0" err="1">
                <a:latin typeface="Arial Black" panose="020B0A04020102020204" pitchFamily="34" charset="0"/>
              </a:rPr>
              <a:t>WaterMonster</a:t>
            </a:r>
            <a:r>
              <a:rPr lang="en-US" sz="4000" b="1" cap="small" dirty="0">
                <a:latin typeface="Arial Black" panose="020B0A04020102020204" pitchFamily="34" charset="0"/>
              </a:rPr>
              <a:t> App</a:t>
            </a:r>
            <a:endParaRPr lang="en-ZA" sz="4000" dirty="0"/>
          </a:p>
        </p:txBody>
      </p:sp>
      <p:pic>
        <p:nvPicPr>
          <p:cNvPr id="21" name="Picture Placeholder 5">
            <a:extLst>
              <a:ext uri="{FF2B5EF4-FFF2-40B4-BE49-F238E27FC236}">
                <a16:creationId xmlns:a16="http://schemas.microsoft.com/office/drawing/2014/main" id="{E8A55378-248F-41BB-B8F3-ABF9825F1C76}"/>
              </a:ext>
            </a:extLst>
          </p:cNvPr>
          <p:cNvPicPr preferRelativeResize="0">
            <a:picLocks/>
          </p:cNvPicPr>
          <p:nvPr/>
        </p:nvPicPr>
        <p:blipFill rotWithShape="1">
          <a:blip r:embed="rId6"/>
          <a:srcRect l="3218" t="-3823" r="52799" b="23577"/>
          <a:stretch/>
        </p:blipFill>
        <p:spPr>
          <a:xfrm>
            <a:off x="9958714" y="2127193"/>
            <a:ext cx="6147378" cy="5960284"/>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pic>
      <p:pic>
        <p:nvPicPr>
          <p:cNvPr id="22" name="Picture 21">
            <a:extLst>
              <a:ext uri="{FF2B5EF4-FFF2-40B4-BE49-F238E27FC236}">
                <a16:creationId xmlns:a16="http://schemas.microsoft.com/office/drawing/2014/main" id="{CE5B7C8A-4D7A-477E-825A-E03CF1830152}"/>
              </a:ext>
            </a:extLst>
          </p:cNvPr>
          <p:cNvPicPr>
            <a:picLocks noChangeAspect="1"/>
          </p:cNvPicPr>
          <p:nvPr/>
        </p:nvPicPr>
        <p:blipFill>
          <a:blip r:embed="rId7"/>
          <a:stretch>
            <a:fillRect/>
          </a:stretch>
        </p:blipFill>
        <p:spPr>
          <a:xfrm>
            <a:off x="1349064" y="673067"/>
            <a:ext cx="3171792" cy="3044289"/>
          </a:xfrm>
          <a:prstGeom prst="rect">
            <a:avLst/>
          </a:prstGeom>
        </p:spPr>
      </p:pic>
      <p:pic>
        <p:nvPicPr>
          <p:cNvPr id="23" name="Picture 22"/>
          <p:cNvPicPr>
            <a:picLocks noChangeAspect="1"/>
          </p:cNvPicPr>
          <p:nvPr/>
        </p:nvPicPr>
        <p:blipFill>
          <a:blip r:embed="rId8"/>
          <a:stretch>
            <a:fillRect/>
          </a:stretch>
        </p:blipFill>
        <p:spPr>
          <a:xfrm>
            <a:off x="15966261" y="8721404"/>
            <a:ext cx="2293835" cy="130062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1801378" y="-610072"/>
            <a:ext cx="3299321" cy="4114800"/>
          </a:xfrm>
          <a:custGeom>
            <a:avLst/>
            <a:gdLst/>
            <a:ahLst/>
            <a:cxnLst/>
            <a:rect l="l" t="t" r="r" b="b"/>
            <a:pathLst>
              <a:path w="3299321" h="4114800">
                <a:moveTo>
                  <a:pt x="0" y="0"/>
                </a:moveTo>
                <a:lnTo>
                  <a:pt x="3299321" y="0"/>
                </a:lnTo>
                <a:lnTo>
                  <a:pt x="3299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ZA"/>
          </a:p>
        </p:txBody>
      </p:sp>
      <p:sp>
        <p:nvSpPr>
          <p:cNvPr id="10" name="TextBox 10"/>
          <p:cNvSpPr txBox="1"/>
          <p:nvPr/>
        </p:nvSpPr>
        <p:spPr>
          <a:xfrm>
            <a:off x="3124200" y="674168"/>
            <a:ext cx="11963400" cy="846386"/>
          </a:xfrm>
          <a:prstGeom prst="rect">
            <a:avLst/>
          </a:prstGeom>
        </p:spPr>
        <p:txBody>
          <a:bodyPr wrap="square" lIns="0" tIns="0" rIns="0" bIns="0" rtlCol="0" anchor="t">
            <a:spAutoFit/>
          </a:bodyPr>
          <a:lstStyle/>
          <a:p>
            <a:pPr marL="0" lvl="0" indent="0" algn="l">
              <a:lnSpc>
                <a:spcPts val="6569"/>
              </a:lnSpc>
              <a:spcBef>
                <a:spcPct val="0"/>
              </a:spcBef>
            </a:pPr>
            <a:r>
              <a:rPr lang="en-US" sz="4692" b="1" spc="-93" dirty="0">
                <a:solidFill>
                  <a:srgbClr val="191919"/>
                </a:solidFill>
                <a:latin typeface="Open Sauce Bold"/>
                <a:ea typeface="Open Sauce Bold"/>
                <a:cs typeface="Open Sauce Bold"/>
                <a:sym typeface="Open Sauce Bold"/>
              </a:rPr>
              <a:t>Pricing &amp; Sign-Up Options - </a:t>
            </a:r>
            <a:r>
              <a:rPr lang="en-US" sz="4692" b="1" spc="-93" dirty="0" err="1">
                <a:solidFill>
                  <a:srgbClr val="191919"/>
                </a:solidFill>
                <a:latin typeface="Open Sauce Bold"/>
                <a:ea typeface="Open Sauce Bold"/>
                <a:cs typeface="Open Sauce Bold"/>
                <a:sym typeface="Open Sauce Bold"/>
              </a:rPr>
              <a:t>Leguaan</a:t>
            </a:r>
            <a:endParaRPr lang="en-US" sz="4692" b="1" spc="-93" dirty="0">
              <a:solidFill>
                <a:srgbClr val="191919"/>
              </a:solidFill>
              <a:latin typeface="Open Sauce Bold"/>
              <a:ea typeface="Open Sauce Bold"/>
              <a:cs typeface="Open Sauce Bold"/>
              <a:sym typeface="Open Sauce Bold"/>
            </a:endParaRPr>
          </a:p>
        </p:txBody>
      </p:sp>
      <p:sp>
        <p:nvSpPr>
          <p:cNvPr id="12" name="TextBox 12"/>
          <p:cNvSpPr txBox="1"/>
          <p:nvPr/>
        </p:nvSpPr>
        <p:spPr>
          <a:xfrm>
            <a:off x="1219199" y="1977895"/>
            <a:ext cx="17068800" cy="1025922"/>
          </a:xfrm>
          <a:prstGeom prst="rect">
            <a:avLst/>
          </a:prstGeom>
        </p:spPr>
        <p:txBody>
          <a:bodyPr wrap="square" lIns="0" tIns="0" rIns="0" bIns="0" rtlCol="0" anchor="t">
            <a:spAutoFit/>
          </a:bodyPr>
          <a:lstStyle/>
          <a:p>
            <a:pPr lvl="0">
              <a:lnSpc>
                <a:spcPts val="3971"/>
              </a:lnSpc>
              <a:spcBef>
                <a:spcPct val="0"/>
              </a:spcBef>
            </a:pPr>
            <a:r>
              <a:rPr lang="en-US" sz="2600" dirty="0"/>
              <a:t>We offer it as different types of subscription packages, giving you the flexibility to choose one that will meet your specific needs. These are just guideline prices, contact us for a bespoke quotation:</a:t>
            </a:r>
            <a:endParaRPr lang="en-US" sz="2600" b="1" spc="-56" dirty="0">
              <a:solidFill>
                <a:srgbClr val="106861"/>
              </a:solidFill>
              <a:latin typeface="Open Sauce Bold"/>
              <a:ea typeface="Open Sauce Bold"/>
              <a:cs typeface="Open Sauce Bold"/>
              <a:sym typeface="Open Sauce Bold"/>
            </a:endParaRPr>
          </a:p>
        </p:txBody>
      </p:sp>
      <p:pic>
        <p:nvPicPr>
          <p:cNvPr id="3" name="Picture 2"/>
          <p:cNvPicPr>
            <a:picLocks noChangeAspect="1"/>
          </p:cNvPicPr>
          <p:nvPr/>
        </p:nvPicPr>
        <p:blipFill>
          <a:blip r:embed="rId4"/>
          <a:stretch>
            <a:fillRect/>
          </a:stretch>
        </p:blipFill>
        <p:spPr>
          <a:xfrm>
            <a:off x="4537917" y="3260304"/>
            <a:ext cx="10431363" cy="6938082"/>
          </a:xfrm>
          <a:prstGeom prst="rect">
            <a:avLst/>
          </a:prstGeom>
        </p:spPr>
      </p:pic>
    </p:spTree>
    <p:extLst>
      <p:ext uri="{BB962C8B-B14F-4D97-AF65-F5344CB8AC3E}">
        <p14:creationId xmlns:p14="http://schemas.microsoft.com/office/powerpoint/2010/main" val="2173639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26225" y="613950"/>
            <a:ext cx="6704153" cy="846386"/>
          </a:xfrm>
          <a:prstGeom prst="rect">
            <a:avLst/>
          </a:prstGeom>
        </p:spPr>
        <p:txBody>
          <a:bodyPr wrap="square" lIns="0" tIns="0" rIns="0" bIns="0" rtlCol="0" anchor="t">
            <a:spAutoFit/>
          </a:bodyPr>
          <a:lstStyle/>
          <a:p>
            <a:pPr marL="0" lvl="0" indent="0" algn="l">
              <a:lnSpc>
                <a:spcPts val="6569"/>
              </a:lnSpc>
              <a:spcBef>
                <a:spcPct val="0"/>
              </a:spcBef>
            </a:pPr>
            <a:r>
              <a:rPr lang="en-US" sz="4692" b="1" spc="-93" dirty="0" err="1">
                <a:solidFill>
                  <a:srgbClr val="191919"/>
                </a:solidFill>
                <a:latin typeface="Open Sauce Bold"/>
                <a:ea typeface="Open Sauce Bold"/>
                <a:cs typeface="Open Sauce Bold"/>
                <a:sym typeface="Open Sauce Bold"/>
              </a:rPr>
              <a:t>WaterMonster</a:t>
            </a:r>
            <a:r>
              <a:rPr lang="en-US" sz="4692" b="1" spc="-93" dirty="0">
                <a:solidFill>
                  <a:srgbClr val="191919"/>
                </a:solidFill>
                <a:latin typeface="Open Sauce Bold"/>
                <a:ea typeface="Open Sauce Bold"/>
                <a:cs typeface="Open Sauce Bold"/>
                <a:sym typeface="Open Sauce Bold"/>
              </a:rPr>
              <a:t> App</a:t>
            </a:r>
          </a:p>
        </p:txBody>
      </p:sp>
      <p:grpSp>
        <p:nvGrpSpPr>
          <p:cNvPr id="10" name="Group 10"/>
          <p:cNvGrpSpPr/>
          <p:nvPr/>
        </p:nvGrpSpPr>
        <p:grpSpPr>
          <a:xfrm>
            <a:off x="15017929" y="-2533783"/>
            <a:ext cx="5002094" cy="500209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alpha val="32941"/>
              </a:srgbClr>
            </a:solidFill>
            <a:ln w="742950" cap="sq">
              <a:solidFill>
                <a:srgbClr val="106861">
                  <a:alpha val="32941"/>
                </a:srgbClr>
              </a:solidFill>
              <a:prstDash val="solid"/>
              <a:miter/>
            </a:ln>
          </p:spPr>
          <p:txBody>
            <a:bodyPr/>
            <a:lstStyle/>
            <a:p>
              <a:endParaRPr lang="en-ZA"/>
            </a:p>
          </p:txBody>
        </p:sp>
        <p:sp>
          <p:nvSpPr>
            <p:cNvPr id="12" name="TextBox 12"/>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17" name="Group 17"/>
          <p:cNvGrpSpPr/>
          <p:nvPr/>
        </p:nvGrpSpPr>
        <p:grpSpPr>
          <a:xfrm>
            <a:off x="8307532" y="1878174"/>
            <a:ext cx="1228028" cy="1226514"/>
            <a:chOff x="0" y="0"/>
            <a:chExt cx="323431" cy="323032"/>
          </a:xfrm>
        </p:grpSpPr>
        <p:sp>
          <p:nvSpPr>
            <p:cNvPr id="18" name="Freeform 18"/>
            <p:cNvSpPr/>
            <p:nvPr/>
          </p:nvSpPr>
          <p:spPr>
            <a:xfrm>
              <a:off x="0" y="0"/>
              <a:ext cx="323431" cy="32303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p:spPr>
          <p:txBody>
            <a:bodyPr/>
            <a:lstStyle/>
            <a:p>
              <a:endParaRPr lang="en-ZA"/>
            </a:p>
          </p:txBody>
        </p:sp>
        <p:sp>
          <p:nvSpPr>
            <p:cNvPr id="19" name="TextBox 19"/>
            <p:cNvSpPr txBox="1"/>
            <p:nvPr/>
          </p:nvSpPr>
          <p:spPr>
            <a:xfrm>
              <a:off x="0" y="-114300"/>
              <a:ext cx="323431" cy="437332"/>
            </a:xfrm>
            <a:prstGeom prst="rect">
              <a:avLst/>
            </a:prstGeom>
          </p:spPr>
          <p:txBody>
            <a:bodyPr lIns="50800" tIns="50800" rIns="50800" bIns="50800" rtlCol="0" anchor="ctr"/>
            <a:lstStyle/>
            <a:p>
              <a:pPr algn="ctr">
                <a:lnSpc>
                  <a:spcPts val="8076"/>
                </a:lnSpc>
              </a:pPr>
              <a:endParaRPr/>
            </a:p>
          </p:txBody>
        </p:sp>
      </p:grpSp>
      <p:grpSp>
        <p:nvGrpSpPr>
          <p:cNvPr id="26" name="Group 26"/>
          <p:cNvGrpSpPr/>
          <p:nvPr/>
        </p:nvGrpSpPr>
        <p:grpSpPr>
          <a:xfrm>
            <a:off x="8307532" y="4374347"/>
            <a:ext cx="1228028" cy="1226514"/>
            <a:chOff x="0" y="0"/>
            <a:chExt cx="323431" cy="323032"/>
          </a:xfrm>
        </p:grpSpPr>
        <p:sp>
          <p:nvSpPr>
            <p:cNvPr id="27" name="Freeform 27"/>
            <p:cNvSpPr/>
            <p:nvPr/>
          </p:nvSpPr>
          <p:spPr>
            <a:xfrm>
              <a:off x="0" y="0"/>
              <a:ext cx="323431" cy="32303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p:spPr>
          <p:txBody>
            <a:bodyPr/>
            <a:lstStyle/>
            <a:p>
              <a:endParaRPr lang="en-ZA"/>
            </a:p>
          </p:txBody>
        </p:sp>
        <p:sp>
          <p:nvSpPr>
            <p:cNvPr id="28" name="TextBox 28"/>
            <p:cNvSpPr txBox="1"/>
            <p:nvPr/>
          </p:nvSpPr>
          <p:spPr>
            <a:xfrm>
              <a:off x="0" y="-114300"/>
              <a:ext cx="323431" cy="437332"/>
            </a:xfrm>
            <a:prstGeom prst="rect">
              <a:avLst/>
            </a:prstGeom>
          </p:spPr>
          <p:txBody>
            <a:bodyPr lIns="50800" tIns="50800" rIns="50800" bIns="50800" rtlCol="0" anchor="ctr"/>
            <a:lstStyle/>
            <a:p>
              <a:pPr algn="ctr">
                <a:lnSpc>
                  <a:spcPts val="8076"/>
                </a:lnSpc>
              </a:pPr>
              <a:endParaRPr/>
            </a:p>
          </p:txBody>
        </p:sp>
      </p:grpSp>
      <p:pic>
        <p:nvPicPr>
          <p:cNvPr id="13" name="Picture 12">
            <a:extLst>
              <a:ext uri="{FF2B5EF4-FFF2-40B4-BE49-F238E27FC236}">
                <a16:creationId xmlns:a16="http://schemas.microsoft.com/office/drawing/2014/main" id="{078A8C02-6AE5-4ADB-A80D-0554473183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274439"/>
            <a:ext cx="4433712" cy="3261669"/>
          </a:xfrm>
          <a:prstGeom prst="rect">
            <a:avLst/>
          </a:prstGeom>
        </p:spPr>
      </p:pic>
      <p:pic>
        <p:nvPicPr>
          <p:cNvPr id="14" name="Picture 13">
            <a:extLst>
              <a:ext uri="{FF2B5EF4-FFF2-40B4-BE49-F238E27FC236}">
                <a16:creationId xmlns:a16="http://schemas.microsoft.com/office/drawing/2014/main" id="{155C9F16-F648-42B0-B893-FFD1B067D6D9}"/>
              </a:ext>
            </a:extLst>
          </p:cNvPr>
          <p:cNvPicPr>
            <a:picLocks noChangeAspect="1"/>
          </p:cNvPicPr>
          <p:nvPr/>
        </p:nvPicPr>
        <p:blipFill>
          <a:blip r:embed="rId3"/>
          <a:stretch>
            <a:fillRect/>
          </a:stretch>
        </p:blipFill>
        <p:spPr>
          <a:xfrm>
            <a:off x="304800" y="5720895"/>
            <a:ext cx="4433712" cy="3261669"/>
          </a:xfrm>
          <a:prstGeom prst="rect">
            <a:avLst/>
          </a:prstGeom>
        </p:spPr>
      </p:pic>
      <p:pic>
        <p:nvPicPr>
          <p:cNvPr id="15" name="Content Placeholder 4">
            <a:extLst>
              <a:ext uri="{FF2B5EF4-FFF2-40B4-BE49-F238E27FC236}">
                <a16:creationId xmlns:a16="http://schemas.microsoft.com/office/drawing/2014/main" id="{8FFEDC5E-B8A8-4EEF-A721-336397A19E5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901540" y="3377694"/>
            <a:ext cx="3242459" cy="5604870"/>
          </a:xfrm>
          <a:prstGeom prst="rect">
            <a:avLst/>
          </a:prstGeom>
        </p:spPr>
      </p:pic>
      <p:pic>
        <p:nvPicPr>
          <p:cNvPr id="16" name="Picture 15">
            <a:extLst>
              <a:ext uri="{FF2B5EF4-FFF2-40B4-BE49-F238E27FC236}">
                <a16:creationId xmlns:a16="http://schemas.microsoft.com/office/drawing/2014/main" id="{B3F792EF-0AA0-4152-B8A1-CD52FF905E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0585" y="3377694"/>
            <a:ext cx="3242459" cy="5604870"/>
          </a:xfrm>
          <a:prstGeom prst="rect">
            <a:avLst/>
          </a:prstGeom>
        </p:spPr>
      </p:pic>
      <p:pic>
        <p:nvPicPr>
          <p:cNvPr id="20" name="Picture 19">
            <a:extLst>
              <a:ext uri="{FF2B5EF4-FFF2-40B4-BE49-F238E27FC236}">
                <a16:creationId xmlns:a16="http://schemas.microsoft.com/office/drawing/2014/main" id="{8140B13C-18A0-45C8-8D67-9FCD9863BB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99630" y="3386816"/>
            <a:ext cx="3257484" cy="5595747"/>
          </a:xfrm>
          <a:prstGeom prst="rect">
            <a:avLst/>
          </a:prstGeom>
        </p:spPr>
      </p:pic>
    </p:spTree>
    <p:extLst>
      <p:ext uri="{BB962C8B-B14F-4D97-AF65-F5344CB8AC3E}">
        <p14:creationId xmlns:p14="http://schemas.microsoft.com/office/powerpoint/2010/main" val="4050904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54047" y="774738"/>
            <a:ext cx="12700781" cy="846386"/>
          </a:xfrm>
          <a:prstGeom prst="rect">
            <a:avLst/>
          </a:prstGeom>
        </p:spPr>
        <p:txBody>
          <a:bodyPr wrap="square" lIns="0" tIns="0" rIns="0" bIns="0" rtlCol="0" anchor="t">
            <a:spAutoFit/>
          </a:bodyPr>
          <a:lstStyle/>
          <a:p>
            <a:pPr marL="0" lvl="0" indent="0" algn="l">
              <a:lnSpc>
                <a:spcPts val="6569"/>
              </a:lnSpc>
              <a:spcBef>
                <a:spcPct val="0"/>
              </a:spcBef>
            </a:pPr>
            <a:r>
              <a:rPr lang="en-US" sz="4692" b="1" spc="-93" dirty="0" err="1">
                <a:solidFill>
                  <a:srgbClr val="191919"/>
                </a:solidFill>
                <a:latin typeface="Open Sauce Bold"/>
                <a:ea typeface="Open Sauce Bold"/>
                <a:cs typeface="Open Sauce Bold"/>
                <a:sym typeface="Open Sauce Bold"/>
              </a:rPr>
              <a:t>WaterMonster</a:t>
            </a:r>
            <a:r>
              <a:rPr lang="en-US" sz="4692" b="1" spc="-93" dirty="0">
                <a:solidFill>
                  <a:srgbClr val="191919"/>
                </a:solidFill>
                <a:latin typeface="Open Sauce Bold"/>
                <a:ea typeface="Open Sauce Bold"/>
                <a:cs typeface="Open Sauce Bold"/>
                <a:sym typeface="Open Sauce Bold"/>
              </a:rPr>
              <a:t> App Benefits</a:t>
            </a:r>
          </a:p>
        </p:txBody>
      </p:sp>
      <p:grpSp>
        <p:nvGrpSpPr>
          <p:cNvPr id="10" name="Group 10"/>
          <p:cNvGrpSpPr/>
          <p:nvPr/>
        </p:nvGrpSpPr>
        <p:grpSpPr>
          <a:xfrm>
            <a:off x="15017929" y="-2533783"/>
            <a:ext cx="5002094" cy="500209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alpha val="32941"/>
              </a:srgbClr>
            </a:solidFill>
            <a:ln w="742950" cap="sq">
              <a:solidFill>
                <a:srgbClr val="106861">
                  <a:alpha val="32941"/>
                </a:srgbClr>
              </a:solidFill>
              <a:prstDash val="solid"/>
              <a:miter/>
            </a:ln>
          </p:spPr>
          <p:txBody>
            <a:bodyPr/>
            <a:lstStyle/>
            <a:p>
              <a:endParaRPr lang="en-ZA"/>
            </a:p>
          </p:txBody>
        </p:sp>
        <p:sp>
          <p:nvSpPr>
            <p:cNvPr id="12" name="TextBox 12"/>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17" name="Group 17"/>
          <p:cNvGrpSpPr/>
          <p:nvPr/>
        </p:nvGrpSpPr>
        <p:grpSpPr>
          <a:xfrm>
            <a:off x="8307532" y="1878174"/>
            <a:ext cx="1228028" cy="1226514"/>
            <a:chOff x="0" y="0"/>
            <a:chExt cx="323431" cy="323032"/>
          </a:xfrm>
        </p:grpSpPr>
        <p:sp>
          <p:nvSpPr>
            <p:cNvPr id="18" name="Freeform 18"/>
            <p:cNvSpPr/>
            <p:nvPr/>
          </p:nvSpPr>
          <p:spPr>
            <a:xfrm>
              <a:off x="0" y="0"/>
              <a:ext cx="323431" cy="32303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p:spPr>
          <p:txBody>
            <a:bodyPr/>
            <a:lstStyle/>
            <a:p>
              <a:endParaRPr lang="en-ZA"/>
            </a:p>
          </p:txBody>
        </p:sp>
        <p:sp>
          <p:nvSpPr>
            <p:cNvPr id="19" name="TextBox 19"/>
            <p:cNvSpPr txBox="1"/>
            <p:nvPr/>
          </p:nvSpPr>
          <p:spPr>
            <a:xfrm>
              <a:off x="0" y="-114300"/>
              <a:ext cx="323431" cy="437332"/>
            </a:xfrm>
            <a:prstGeom prst="rect">
              <a:avLst/>
            </a:prstGeom>
          </p:spPr>
          <p:txBody>
            <a:bodyPr lIns="50800" tIns="50800" rIns="50800" bIns="50800" rtlCol="0" anchor="ctr"/>
            <a:lstStyle/>
            <a:p>
              <a:pPr algn="ctr">
                <a:lnSpc>
                  <a:spcPts val="8076"/>
                </a:lnSpc>
              </a:pPr>
              <a:endParaRPr/>
            </a:p>
          </p:txBody>
        </p:sp>
      </p:grpSp>
      <p:grpSp>
        <p:nvGrpSpPr>
          <p:cNvPr id="26" name="Group 26"/>
          <p:cNvGrpSpPr/>
          <p:nvPr/>
        </p:nvGrpSpPr>
        <p:grpSpPr>
          <a:xfrm>
            <a:off x="8307532" y="4374347"/>
            <a:ext cx="1228028" cy="1226514"/>
            <a:chOff x="0" y="0"/>
            <a:chExt cx="323431" cy="323032"/>
          </a:xfrm>
        </p:grpSpPr>
        <p:sp>
          <p:nvSpPr>
            <p:cNvPr id="27" name="Freeform 27"/>
            <p:cNvSpPr/>
            <p:nvPr/>
          </p:nvSpPr>
          <p:spPr>
            <a:xfrm>
              <a:off x="0" y="0"/>
              <a:ext cx="323431" cy="32303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p:spPr>
          <p:txBody>
            <a:bodyPr/>
            <a:lstStyle/>
            <a:p>
              <a:endParaRPr lang="en-ZA"/>
            </a:p>
          </p:txBody>
        </p:sp>
        <p:sp>
          <p:nvSpPr>
            <p:cNvPr id="28" name="TextBox 28"/>
            <p:cNvSpPr txBox="1"/>
            <p:nvPr/>
          </p:nvSpPr>
          <p:spPr>
            <a:xfrm>
              <a:off x="0" y="-114300"/>
              <a:ext cx="323431" cy="437332"/>
            </a:xfrm>
            <a:prstGeom prst="rect">
              <a:avLst/>
            </a:prstGeom>
          </p:spPr>
          <p:txBody>
            <a:bodyPr lIns="50800" tIns="50800" rIns="50800" bIns="50800" rtlCol="0" anchor="ctr"/>
            <a:lstStyle/>
            <a:p>
              <a:pPr algn="ctr">
                <a:lnSpc>
                  <a:spcPts val="8076"/>
                </a:lnSpc>
              </a:pPr>
              <a:endParaRPr/>
            </a:p>
          </p:txBody>
        </p:sp>
      </p:grpSp>
      <p:sp>
        <p:nvSpPr>
          <p:cNvPr id="13" name="TextBox 11"/>
          <p:cNvSpPr txBox="1"/>
          <p:nvPr/>
        </p:nvSpPr>
        <p:spPr>
          <a:xfrm>
            <a:off x="689837" y="1999365"/>
            <a:ext cx="10497320" cy="7591822"/>
          </a:xfrm>
          <a:prstGeom prst="rect">
            <a:avLst/>
          </a:prstGeom>
        </p:spPr>
        <p:txBody>
          <a:bodyPr wrap="square" lIns="0" tIns="0" rIns="0" bIns="0" rtlCol="0" anchor="t">
            <a:spAutoFit/>
          </a:bodyPr>
          <a:lstStyle/>
          <a:p>
            <a:pPr marL="342900" lvl="0" indent="-342900">
              <a:lnSpc>
                <a:spcPts val="3656"/>
              </a:lnSpc>
              <a:buFont typeface="Wingdings" panose="05000000000000000000" pitchFamily="2" charset="2"/>
              <a:buChar char="§"/>
            </a:pPr>
            <a:r>
              <a:rPr lang="en-US" sz="2800" b="1" dirty="0"/>
              <a:t>Digital Field Data Capture</a:t>
            </a:r>
            <a:r>
              <a:rPr lang="en-US" sz="2800" dirty="0"/>
              <a:t>: Enables real-time digital data collection directly from the field, reducing errors and ensuring immediate access to accurate water monitoring data.</a:t>
            </a:r>
          </a:p>
          <a:p>
            <a:pPr marL="342900" lvl="0" indent="-342900">
              <a:lnSpc>
                <a:spcPts val="3656"/>
              </a:lnSpc>
              <a:buFont typeface="Wingdings" panose="05000000000000000000" pitchFamily="2" charset="2"/>
              <a:buChar char="§"/>
            </a:pPr>
            <a:endParaRPr lang="en-US" sz="2800" b="1" spc="39" dirty="0">
              <a:latin typeface="Open Sauce"/>
              <a:ea typeface="Open Sauce"/>
              <a:cs typeface="Open Sauce"/>
              <a:sym typeface="Open Sauce"/>
            </a:endParaRPr>
          </a:p>
          <a:p>
            <a:pPr marL="342900" lvl="0" indent="-342900">
              <a:lnSpc>
                <a:spcPts val="3656"/>
              </a:lnSpc>
              <a:buFont typeface="Wingdings" panose="05000000000000000000" pitchFamily="2" charset="2"/>
              <a:buChar char="§"/>
            </a:pPr>
            <a:r>
              <a:rPr lang="en-US" sz="2800" b="1" dirty="0"/>
              <a:t>Geolocation and Photographic Records</a:t>
            </a:r>
            <a:r>
              <a:rPr lang="en-US" sz="2800" dirty="0"/>
              <a:t>: Automatically captures the exact monitoring location and allows users to upload photos, providing comprehensive field data for better analysis.</a:t>
            </a:r>
          </a:p>
          <a:p>
            <a:pPr marL="342900" lvl="0" indent="-342900">
              <a:lnSpc>
                <a:spcPts val="3656"/>
              </a:lnSpc>
              <a:buFont typeface="Wingdings" panose="05000000000000000000" pitchFamily="2" charset="2"/>
              <a:buChar char="§"/>
            </a:pPr>
            <a:endParaRPr lang="en-US" sz="2800" b="1" u="none" strike="noStrike" spc="39" dirty="0">
              <a:latin typeface="Open Sauce"/>
              <a:ea typeface="Open Sauce"/>
              <a:cs typeface="Open Sauce"/>
              <a:sym typeface="Open Sauce"/>
            </a:endParaRPr>
          </a:p>
          <a:p>
            <a:pPr marL="342900" lvl="0" indent="-342900">
              <a:lnSpc>
                <a:spcPts val="3656"/>
              </a:lnSpc>
              <a:buFont typeface="Wingdings" panose="05000000000000000000" pitchFamily="2" charset="2"/>
              <a:buChar char="§"/>
            </a:pPr>
            <a:r>
              <a:rPr lang="en-US" sz="2800" b="1" dirty="0"/>
              <a:t>Instant Data Availability</a:t>
            </a:r>
            <a:r>
              <a:rPr lang="en-US" sz="2800" dirty="0"/>
              <a:t>: Field data is immediately available in digital form and can be accessed via email, speeding up the reporting process and enabling faster decision-making.</a:t>
            </a:r>
          </a:p>
          <a:p>
            <a:pPr marL="342900" lvl="0" indent="-342900">
              <a:lnSpc>
                <a:spcPts val="3656"/>
              </a:lnSpc>
              <a:buFont typeface="Wingdings" panose="05000000000000000000" pitchFamily="2" charset="2"/>
              <a:buChar char="§"/>
            </a:pPr>
            <a:endParaRPr lang="en-US" sz="2453" u="none" strike="noStrike" spc="39" dirty="0">
              <a:latin typeface="Open Sauce"/>
              <a:ea typeface="Open Sauce"/>
              <a:cs typeface="Open Sauce"/>
              <a:sym typeface="Open Sauce"/>
            </a:endParaRPr>
          </a:p>
          <a:p>
            <a:pPr marL="342900" lvl="0" indent="-342900">
              <a:lnSpc>
                <a:spcPts val="3656"/>
              </a:lnSpc>
              <a:buFont typeface="Wingdings" panose="05000000000000000000" pitchFamily="2" charset="2"/>
              <a:buChar char="§"/>
            </a:pPr>
            <a:r>
              <a:rPr lang="en-US" sz="2800" b="1" dirty="0"/>
              <a:t>User-Friendly Interface</a:t>
            </a:r>
            <a:r>
              <a:rPr lang="en-US" sz="2800" dirty="0"/>
              <a:t>: Designed for easy use, even in challenging field conditions, making it accessible to a wide range of users, from technicians to environmental professionals.</a:t>
            </a:r>
            <a:endParaRPr lang="en-US" sz="2453" u="none" strike="noStrike" spc="39" dirty="0">
              <a:solidFill>
                <a:srgbClr val="191919"/>
              </a:solidFill>
              <a:latin typeface="Open Sauce"/>
              <a:ea typeface="Open Sauce"/>
              <a:cs typeface="Open Sauce"/>
              <a:sym typeface="Open Sauce"/>
            </a:endParaRPr>
          </a:p>
          <a:p>
            <a:pPr marL="0" lvl="0" indent="0" algn="l">
              <a:lnSpc>
                <a:spcPts val="3656"/>
              </a:lnSpc>
            </a:pPr>
            <a:endParaRPr lang="en-US" sz="2453" u="none" strike="noStrike" spc="39" dirty="0">
              <a:solidFill>
                <a:srgbClr val="191919"/>
              </a:solidFill>
              <a:latin typeface="Open Sauce"/>
              <a:ea typeface="Open Sauce"/>
              <a:cs typeface="Open Sauce"/>
              <a:sym typeface="Open Sauce"/>
            </a:endParaRPr>
          </a:p>
        </p:txBody>
      </p:sp>
      <p:pic>
        <p:nvPicPr>
          <p:cNvPr id="14" name="Picture 13">
            <a:extLst>
              <a:ext uri="{FF2B5EF4-FFF2-40B4-BE49-F238E27FC236}">
                <a16:creationId xmlns:a16="http://schemas.microsoft.com/office/drawing/2014/main" id="{48158393-995A-4DA8-8998-472C19E8C990}"/>
              </a:ext>
            </a:extLst>
          </p:cNvPr>
          <p:cNvPicPr>
            <a:picLocks noChangeAspect="1"/>
          </p:cNvPicPr>
          <p:nvPr/>
        </p:nvPicPr>
        <p:blipFill>
          <a:blip r:embed="rId2"/>
          <a:stretch>
            <a:fillRect/>
          </a:stretch>
        </p:blipFill>
        <p:spPr>
          <a:xfrm>
            <a:off x="11704798" y="1621124"/>
            <a:ext cx="6437952" cy="6913276"/>
          </a:xfrm>
          <a:prstGeom prst="rect">
            <a:avLst/>
          </a:prstGeom>
        </p:spPr>
      </p:pic>
    </p:spTree>
    <p:extLst>
      <p:ext uri="{BB962C8B-B14F-4D97-AF65-F5344CB8AC3E}">
        <p14:creationId xmlns:p14="http://schemas.microsoft.com/office/powerpoint/2010/main" val="689253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1299424" y="1562100"/>
            <a:ext cx="4335350" cy="2539157"/>
          </a:xfrm>
          <a:prstGeom prst="rect">
            <a:avLst/>
          </a:prstGeom>
        </p:spPr>
        <p:txBody>
          <a:bodyPr wrap="square" lIns="0" tIns="0" rIns="0" bIns="0" rtlCol="0" anchor="t">
            <a:spAutoFit/>
          </a:bodyPr>
          <a:lstStyle/>
          <a:p>
            <a:pPr marL="0" lvl="0" indent="0" algn="l">
              <a:lnSpc>
                <a:spcPts val="6569"/>
              </a:lnSpc>
              <a:spcBef>
                <a:spcPct val="0"/>
              </a:spcBef>
            </a:pPr>
            <a:r>
              <a:rPr lang="en-US" sz="4692" b="1" spc="-93" dirty="0">
                <a:solidFill>
                  <a:srgbClr val="191919"/>
                </a:solidFill>
                <a:latin typeface="Open Sauce Bold"/>
                <a:ea typeface="Open Sauce Bold"/>
                <a:cs typeface="Open Sauce Bold"/>
                <a:sym typeface="Open Sauce Bold"/>
              </a:rPr>
              <a:t>Pricing &amp; Sign-Up Options - </a:t>
            </a:r>
            <a:r>
              <a:rPr lang="en-US" sz="4692" b="1" spc="-93" dirty="0" err="1">
                <a:solidFill>
                  <a:srgbClr val="191919"/>
                </a:solidFill>
                <a:latin typeface="Open Sauce Bold"/>
                <a:ea typeface="Open Sauce Bold"/>
                <a:cs typeface="Open Sauce Bold"/>
                <a:sym typeface="Open Sauce Bold"/>
              </a:rPr>
              <a:t>WaterMonster</a:t>
            </a:r>
            <a:endParaRPr lang="en-US" sz="4692" b="1" spc="-93" dirty="0">
              <a:solidFill>
                <a:srgbClr val="191919"/>
              </a:solidFill>
              <a:latin typeface="Open Sauce Bold"/>
              <a:ea typeface="Open Sauce Bold"/>
              <a:cs typeface="Open Sauce Bold"/>
              <a:sym typeface="Open Sauce Bold"/>
            </a:endParaRPr>
          </a:p>
        </p:txBody>
      </p:sp>
      <p:sp>
        <p:nvSpPr>
          <p:cNvPr id="12" name="TextBox 12"/>
          <p:cNvSpPr txBox="1"/>
          <p:nvPr/>
        </p:nvSpPr>
        <p:spPr>
          <a:xfrm>
            <a:off x="723901" y="5600700"/>
            <a:ext cx="5867399" cy="1496179"/>
          </a:xfrm>
          <a:prstGeom prst="rect">
            <a:avLst/>
          </a:prstGeom>
        </p:spPr>
        <p:txBody>
          <a:bodyPr wrap="square" lIns="0" tIns="0" rIns="0" bIns="0" rtlCol="0" anchor="t">
            <a:spAutoFit/>
          </a:bodyPr>
          <a:lstStyle/>
          <a:p>
            <a:pPr lvl="0">
              <a:lnSpc>
                <a:spcPts val="3971"/>
              </a:lnSpc>
              <a:spcBef>
                <a:spcPct val="0"/>
              </a:spcBef>
            </a:pPr>
            <a:r>
              <a:rPr lang="en-US" sz="2600" dirty="0"/>
              <a:t>Have a look at our flexible packages, which depend on the number of times you use our App to collect your field data</a:t>
            </a:r>
            <a:endParaRPr lang="en-US" sz="2600" b="1" spc="-56" dirty="0">
              <a:solidFill>
                <a:srgbClr val="106861"/>
              </a:solidFill>
              <a:latin typeface="Open Sauce Bold"/>
              <a:ea typeface="Open Sauce Bold"/>
              <a:cs typeface="Open Sauce Bold"/>
              <a:sym typeface="Open Sauce Bold"/>
            </a:endParaRPr>
          </a:p>
        </p:txBody>
      </p:sp>
      <p:pic>
        <p:nvPicPr>
          <p:cNvPr id="4" name="Picture 3"/>
          <p:cNvPicPr>
            <a:picLocks noChangeAspect="1"/>
          </p:cNvPicPr>
          <p:nvPr/>
        </p:nvPicPr>
        <p:blipFill>
          <a:blip r:embed="rId2"/>
          <a:stretch>
            <a:fillRect/>
          </a:stretch>
        </p:blipFill>
        <p:spPr>
          <a:xfrm>
            <a:off x="7416637" y="342900"/>
            <a:ext cx="10517068" cy="4582164"/>
          </a:xfrm>
          <a:prstGeom prst="rect">
            <a:avLst/>
          </a:prstGeom>
        </p:spPr>
      </p:pic>
      <p:pic>
        <p:nvPicPr>
          <p:cNvPr id="5" name="Picture 4"/>
          <p:cNvPicPr>
            <a:picLocks noChangeAspect="1"/>
          </p:cNvPicPr>
          <p:nvPr/>
        </p:nvPicPr>
        <p:blipFill>
          <a:blip r:embed="rId3"/>
          <a:stretch>
            <a:fillRect/>
          </a:stretch>
        </p:blipFill>
        <p:spPr>
          <a:xfrm>
            <a:off x="7416637" y="5372100"/>
            <a:ext cx="10459910" cy="4553585"/>
          </a:xfrm>
          <a:prstGeom prst="rect">
            <a:avLst/>
          </a:prstGeom>
        </p:spPr>
      </p:pic>
    </p:spTree>
    <p:extLst>
      <p:ext uri="{BB962C8B-B14F-4D97-AF65-F5344CB8AC3E}">
        <p14:creationId xmlns:p14="http://schemas.microsoft.com/office/powerpoint/2010/main" val="4268321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ZA"/>
          </a:p>
        </p:txBody>
      </p:sp>
      <p:grpSp>
        <p:nvGrpSpPr>
          <p:cNvPr id="3" name="Group 3"/>
          <p:cNvGrpSpPr/>
          <p:nvPr/>
        </p:nvGrpSpPr>
        <p:grpSpPr>
          <a:xfrm>
            <a:off x="683899" y="869455"/>
            <a:ext cx="16920201" cy="8796706"/>
            <a:chOff x="0" y="0"/>
            <a:chExt cx="4456349" cy="2316828"/>
          </a:xfrm>
        </p:grpSpPr>
        <p:sp>
          <p:nvSpPr>
            <p:cNvPr id="4" name="Freeform 4"/>
            <p:cNvSpPr/>
            <p:nvPr/>
          </p:nvSpPr>
          <p:spPr>
            <a:xfrm>
              <a:off x="0" y="0"/>
              <a:ext cx="4456349" cy="2316828"/>
            </a:xfrm>
            <a:custGeom>
              <a:avLst/>
              <a:gdLst/>
              <a:ahLst/>
              <a:cxnLst/>
              <a:rect l="l" t="t" r="r" b="b"/>
              <a:pathLst>
                <a:path w="4456349" h="2316828">
                  <a:moveTo>
                    <a:pt x="11439" y="0"/>
                  </a:moveTo>
                  <a:lnTo>
                    <a:pt x="4444910" y="0"/>
                  </a:lnTo>
                  <a:cubicBezTo>
                    <a:pt x="4447944" y="0"/>
                    <a:pt x="4450854" y="1205"/>
                    <a:pt x="4452999" y="3350"/>
                  </a:cubicBezTo>
                  <a:cubicBezTo>
                    <a:pt x="4455144" y="5496"/>
                    <a:pt x="4456349" y="8405"/>
                    <a:pt x="4456349" y="11439"/>
                  </a:cubicBezTo>
                  <a:lnTo>
                    <a:pt x="4456349" y="2305389"/>
                  </a:lnTo>
                  <a:cubicBezTo>
                    <a:pt x="4456349" y="2308423"/>
                    <a:pt x="4455144" y="2311332"/>
                    <a:pt x="4452999" y="2313478"/>
                  </a:cubicBezTo>
                  <a:cubicBezTo>
                    <a:pt x="4450854" y="2315623"/>
                    <a:pt x="4447944" y="2316828"/>
                    <a:pt x="4444910" y="2316828"/>
                  </a:cubicBezTo>
                  <a:lnTo>
                    <a:pt x="11439" y="2316828"/>
                  </a:lnTo>
                  <a:cubicBezTo>
                    <a:pt x="8405" y="2316828"/>
                    <a:pt x="5496" y="2315623"/>
                    <a:pt x="3350" y="2313478"/>
                  </a:cubicBezTo>
                  <a:cubicBezTo>
                    <a:pt x="1205" y="2311332"/>
                    <a:pt x="0" y="2308423"/>
                    <a:pt x="0" y="2305389"/>
                  </a:cubicBezTo>
                  <a:lnTo>
                    <a:pt x="0" y="11439"/>
                  </a:lnTo>
                  <a:cubicBezTo>
                    <a:pt x="0" y="8405"/>
                    <a:pt x="1205" y="5496"/>
                    <a:pt x="3350" y="3350"/>
                  </a:cubicBezTo>
                  <a:cubicBezTo>
                    <a:pt x="5496" y="1205"/>
                    <a:pt x="8405" y="0"/>
                    <a:pt x="11439" y="0"/>
                  </a:cubicBezTo>
                  <a:close/>
                </a:path>
              </a:pathLst>
            </a:custGeom>
            <a:solidFill>
              <a:srgbClr val="FDFBFB">
                <a:alpha val="98824"/>
              </a:srgbClr>
            </a:solidFill>
            <a:ln cap="rnd">
              <a:noFill/>
              <a:prstDash val="solid"/>
              <a:round/>
            </a:ln>
          </p:spPr>
          <p:txBody>
            <a:bodyPr/>
            <a:lstStyle/>
            <a:p>
              <a:endParaRPr lang="en-ZA"/>
            </a:p>
          </p:txBody>
        </p:sp>
        <p:sp>
          <p:nvSpPr>
            <p:cNvPr id="5" name="TextBox 5"/>
            <p:cNvSpPr txBox="1"/>
            <p:nvPr/>
          </p:nvSpPr>
          <p:spPr>
            <a:xfrm>
              <a:off x="0" y="-19050"/>
              <a:ext cx="4456349" cy="2335878"/>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TextBox 6"/>
          <p:cNvSpPr txBox="1"/>
          <p:nvPr/>
        </p:nvSpPr>
        <p:spPr>
          <a:xfrm>
            <a:off x="1327902" y="1597213"/>
            <a:ext cx="8721434" cy="923330"/>
          </a:xfrm>
          <a:prstGeom prst="rect">
            <a:avLst/>
          </a:prstGeom>
        </p:spPr>
        <p:txBody>
          <a:bodyPr lIns="0" tIns="0" rIns="0" bIns="0" rtlCol="0" anchor="t">
            <a:spAutoFit/>
          </a:bodyPr>
          <a:lstStyle/>
          <a:p>
            <a:pPr marL="0" lvl="0" indent="0" algn="l">
              <a:lnSpc>
                <a:spcPts val="7178"/>
              </a:lnSpc>
              <a:spcBef>
                <a:spcPct val="0"/>
              </a:spcBef>
            </a:pPr>
            <a:r>
              <a:rPr lang="en-US" sz="5127" b="1" spc="-102" dirty="0">
                <a:solidFill>
                  <a:srgbClr val="191919"/>
                </a:solidFill>
                <a:latin typeface="Open Sauce Bold"/>
                <a:ea typeface="Open Sauce Bold"/>
                <a:cs typeface="Open Sauce Bold"/>
                <a:sym typeface="Open Sauce Bold"/>
              </a:rPr>
              <a:t>Market Research</a:t>
            </a:r>
          </a:p>
        </p:txBody>
      </p:sp>
      <p:sp>
        <p:nvSpPr>
          <p:cNvPr id="7" name="Freeform 7"/>
          <p:cNvSpPr/>
          <p:nvPr/>
        </p:nvSpPr>
        <p:spPr>
          <a:xfrm rot="-5400000">
            <a:off x="2443459" y="5261939"/>
            <a:ext cx="1015539" cy="2086127"/>
          </a:xfrm>
          <a:custGeom>
            <a:avLst/>
            <a:gdLst/>
            <a:ahLst/>
            <a:cxnLst/>
            <a:rect l="l" t="t" r="r" b="b"/>
            <a:pathLst>
              <a:path w="1015539" h="2086127">
                <a:moveTo>
                  <a:pt x="0" y="0"/>
                </a:moveTo>
                <a:lnTo>
                  <a:pt x="1015539" y="0"/>
                </a:lnTo>
                <a:lnTo>
                  <a:pt x="1015539" y="2086127"/>
                </a:lnTo>
                <a:lnTo>
                  <a:pt x="0" y="2086127"/>
                </a:lnTo>
                <a:lnTo>
                  <a:pt x="0" y="0"/>
                </a:lnTo>
                <a:close/>
              </a:path>
            </a:pathLst>
          </a:custGeom>
          <a:blipFill>
            <a:blip r:embed="rId3">
              <a:extLst>
                <a:ext uri="{96DAC541-7B7A-43D3-8B79-37D633B846F1}">
                  <asvg:svgBlip xmlns:asvg="http://schemas.microsoft.com/office/drawing/2016/SVG/main" r:embed="rId4"/>
                </a:ext>
              </a:extLst>
            </a:blip>
            <a:stretch>
              <a:fillRect l="-105420"/>
            </a:stretch>
          </a:blipFill>
          <a:ln cap="sq">
            <a:noFill/>
            <a:prstDash val="solid"/>
            <a:miter/>
          </a:ln>
        </p:spPr>
        <p:txBody>
          <a:bodyPr/>
          <a:lstStyle/>
          <a:p>
            <a:endParaRPr lang="en-ZA"/>
          </a:p>
        </p:txBody>
      </p:sp>
      <p:sp>
        <p:nvSpPr>
          <p:cNvPr id="8" name="Freeform 8"/>
          <p:cNvSpPr/>
          <p:nvPr/>
        </p:nvSpPr>
        <p:spPr>
          <a:xfrm rot="-5400000">
            <a:off x="2001983" y="5892084"/>
            <a:ext cx="1841376" cy="1841376"/>
          </a:xfrm>
          <a:custGeom>
            <a:avLst/>
            <a:gdLst/>
            <a:ahLst/>
            <a:cxnLst/>
            <a:rect l="l" t="t" r="r" b="b"/>
            <a:pathLst>
              <a:path w="1841376" h="1841376">
                <a:moveTo>
                  <a:pt x="0" y="0"/>
                </a:moveTo>
                <a:lnTo>
                  <a:pt x="1841376" y="0"/>
                </a:lnTo>
                <a:lnTo>
                  <a:pt x="1841376" y="1841376"/>
                </a:lnTo>
                <a:lnTo>
                  <a:pt x="0" y="184137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ZA"/>
          </a:p>
        </p:txBody>
      </p:sp>
      <p:sp>
        <p:nvSpPr>
          <p:cNvPr id="9" name="AutoShape 9"/>
          <p:cNvSpPr/>
          <p:nvPr/>
        </p:nvSpPr>
        <p:spPr>
          <a:xfrm>
            <a:off x="2951228" y="7733460"/>
            <a:ext cx="0" cy="467846"/>
          </a:xfrm>
          <a:prstGeom prst="line">
            <a:avLst/>
          </a:prstGeom>
          <a:ln w="38100" cap="rnd">
            <a:solidFill>
              <a:srgbClr val="106861"/>
            </a:solidFill>
            <a:prstDash val="sysDot"/>
            <a:headEnd type="none" w="sm" len="sm"/>
            <a:tailEnd type="oval" w="lg" len="lg"/>
          </a:ln>
        </p:spPr>
        <p:txBody>
          <a:bodyPr/>
          <a:lstStyle/>
          <a:p>
            <a:endParaRPr lang="en-ZA"/>
          </a:p>
        </p:txBody>
      </p:sp>
      <p:sp>
        <p:nvSpPr>
          <p:cNvPr id="10" name="Freeform 10"/>
          <p:cNvSpPr/>
          <p:nvPr/>
        </p:nvSpPr>
        <p:spPr>
          <a:xfrm rot="-5400000" flipH="1" flipV="1">
            <a:off x="4503931" y="6277478"/>
            <a:ext cx="1015539" cy="2086127"/>
          </a:xfrm>
          <a:custGeom>
            <a:avLst/>
            <a:gdLst/>
            <a:ahLst/>
            <a:cxnLst/>
            <a:rect l="l" t="t" r="r" b="b"/>
            <a:pathLst>
              <a:path w="1015539" h="2086127">
                <a:moveTo>
                  <a:pt x="1015539" y="2086127"/>
                </a:moveTo>
                <a:lnTo>
                  <a:pt x="0" y="2086127"/>
                </a:lnTo>
                <a:lnTo>
                  <a:pt x="0" y="0"/>
                </a:lnTo>
                <a:lnTo>
                  <a:pt x="1015539" y="0"/>
                </a:lnTo>
                <a:lnTo>
                  <a:pt x="1015539" y="2086127"/>
                </a:lnTo>
                <a:close/>
              </a:path>
            </a:pathLst>
          </a:custGeom>
          <a:blipFill>
            <a:blip r:embed="rId7">
              <a:extLst>
                <a:ext uri="{96DAC541-7B7A-43D3-8B79-37D633B846F1}">
                  <asvg:svgBlip xmlns:asvg="http://schemas.microsoft.com/office/drawing/2016/SVG/main" r:embed="rId8"/>
                </a:ext>
              </a:extLst>
            </a:blip>
            <a:stretch>
              <a:fillRect l="-105420"/>
            </a:stretch>
          </a:blipFill>
        </p:spPr>
        <p:txBody>
          <a:bodyPr/>
          <a:lstStyle/>
          <a:p>
            <a:endParaRPr lang="en-ZA"/>
          </a:p>
        </p:txBody>
      </p:sp>
      <p:sp>
        <p:nvSpPr>
          <p:cNvPr id="11" name="Freeform 11"/>
          <p:cNvSpPr/>
          <p:nvPr/>
        </p:nvSpPr>
        <p:spPr>
          <a:xfrm rot="-5400000">
            <a:off x="4091013" y="5892084"/>
            <a:ext cx="1841376" cy="1841376"/>
          </a:xfrm>
          <a:custGeom>
            <a:avLst/>
            <a:gdLst/>
            <a:ahLst/>
            <a:cxnLst/>
            <a:rect l="l" t="t" r="r" b="b"/>
            <a:pathLst>
              <a:path w="1841376" h="1841376">
                <a:moveTo>
                  <a:pt x="0" y="0"/>
                </a:moveTo>
                <a:lnTo>
                  <a:pt x="1841376" y="0"/>
                </a:lnTo>
                <a:lnTo>
                  <a:pt x="1841376" y="1841376"/>
                </a:lnTo>
                <a:lnTo>
                  <a:pt x="0" y="184137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ZA"/>
          </a:p>
        </p:txBody>
      </p:sp>
      <p:sp>
        <p:nvSpPr>
          <p:cNvPr id="12" name="AutoShape 12"/>
          <p:cNvSpPr/>
          <p:nvPr/>
        </p:nvSpPr>
        <p:spPr>
          <a:xfrm flipH="1" flipV="1">
            <a:off x="4981022" y="5424060"/>
            <a:ext cx="3218" cy="467835"/>
          </a:xfrm>
          <a:prstGeom prst="line">
            <a:avLst/>
          </a:prstGeom>
          <a:ln w="38100" cap="rnd">
            <a:solidFill>
              <a:srgbClr val="AEEA00"/>
            </a:solidFill>
            <a:prstDash val="sysDot"/>
            <a:headEnd type="none" w="sm" len="sm"/>
            <a:tailEnd type="oval" w="lg" len="lg"/>
          </a:ln>
        </p:spPr>
        <p:txBody>
          <a:bodyPr/>
          <a:lstStyle/>
          <a:p>
            <a:endParaRPr lang="en-ZA"/>
          </a:p>
        </p:txBody>
      </p:sp>
      <p:sp>
        <p:nvSpPr>
          <p:cNvPr id="13" name="Freeform 13"/>
          <p:cNvSpPr/>
          <p:nvPr/>
        </p:nvSpPr>
        <p:spPr>
          <a:xfrm rot="-5400000">
            <a:off x="6560405" y="5262027"/>
            <a:ext cx="1015539" cy="2086127"/>
          </a:xfrm>
          <a:custGeom>
            <a:avLst/>
            <a:gdLst/>
            <a:ahLst/>
            <a:cxnLst/>
            <a:rect l="l" t="t" r="r" b="b"/>
            <a:pathLst>
              <a:path w="1015539" h="2086127">
                <a:moveTo>
                  <a:pt x="0" y="0"/>
                </a:moveTo>
                <a:lnTo>
                  <a:pt x="1015539" y="0"/>
                </a:lnTo>
                <a:lnTo>
                  <a:pt x="1015539" y="2086127"/>
                </a:lnTo>
                <a:lnTo>
                  <a:pt x="0" y="2086127"/>
                </a:lnTo>
                <a:lnTo>
                  <a:pt x="0" y="0"/>
                </a:lnTo>
                <a:close/>
              </a:path>
            </a:pathLst>
          </a:custGeom>
          <a:blipFill>
            <a:blip r:embed="rId3">
              <a:extLst>
                <a:ext uri="{96DAC541-7B7A-43D3-8B79-37D633B846F1}">
                  <asvg:svgBlip xmlns:asvg="http://schemas.microsoft.com/office/drawing/2016/SVG/main" r:embed="rId4"/>
                </a:ext>
              </a:extLst>
            </a:blip>
            <a:stretch>
              <a:fillRect l="-105420"/>
            </a:stretch>
          </a:blipFill>
          <a:ln cap="sq">
            <a:noFill/>
            <a:prstDash val="solid"/>
            <a:miter/>
          </a:ln>
        </p:spPr>
        <p:txBody>
          <a:bodyPr/>
          <a:lstStyle/>
          <a:p>
            <a:endParaRPr lang="en-ZA"/>
          </a:p>
        </p:txBody>
      </p:sp>
      <p:sp>
        <p:nvSpPr>
          <p:cNvPr id="14" name="Freeform 14"/>
          <p:cNvSpPr/>
          <p:nvPr/>
        </p:nvSpPr>
        <p:spPr>
          <a:xfrm rot="-5400000">
            <a:off x="6118930" y="5892172"/>
            <a:ext cx="1841376" cy="1841376"/>
          </a:xfrm>
          <a:custGeom>
            <a:avLst/>
            <a:gdLst/>
            <a:ahLst/>
            <a:cxnLst/>
            <a:rect l="l" t="t" r="r" b="b"/>
            <a:pathLst>
              <a:path w="1841376" h="1841376">
                <a:moveTo>
                  <a:pt x="0" y="0"/>
                </a:moveTo>
                <a:lnTo>
                  <a:pt x="1841376" y="0"/>
                </a:lnTo>
                <a:lnTo>
                  <a:pt x="1841376" y="1841376"/>
                </a:lnTo>
                <a:lnTo>
                  <a:pt x="0" y="184137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ZA"/>
          </a:p>
        </p:txBody>
      </p:sp>
      <p:sp>
        <p:nvSpPr>
          <p:cNvPr id="15" name="AutoShape 15"/>
          <p:cNvSpPr/>
          <p:nvPr/>
        </p:nvSpPr>
        <p:spPr>
          <a:xfrm>
            <a:off x="7068175" y="7733548"/>
            <a:ext cx="0" cy="467846"/>
          </a:xfrm>
          <a:prstGeom prst="line">
            <a:avLst/>
          </a:prstGeom>
          <a:ln w="38100" cap="rnd">
            <a:solidFill>
              <a:srgbClr val="106861"/>
            </a:solidFill>
            <a:prstDash val="sysDot"/>
            <a:headEnd type="none" w="sm" len="sm"/>
            <a:tailEnd type="oval" w="lg" len="lg"/>
          </a:ln>
        </p:spPr>
        <p:txBody>
          <a:bodyPr/>
          <a:lstStyle/>
          <a:p>
            <a:endParaRPr lang="en-ZA"/>
          </a:p>
        </p:txBody>
      </p:sp>
      <p:sp>
        <p:nvSpPr>
          <p:cNvPr id="16" name="Freeform 16"/>
          <p:cNvSpPr/>
          <p:nvPr/>
        </p:nvSpPr>
        <p:spPr>
          <a:xfrm rot="-5400000" flipH="1" flipV="1">
            <a:off x="8620878" y="6277566"/>
            <a:ext cx="1015539" cy="2086127"/>
          </a:xfrm>
          <a:custGeom>
            <a:avLst/>
            <a:gdLst/>
            <a:ahLst/>
            <a:cxnLst/>
            <a:rect l="l" t="t" r="r" b="b"/>
            <a:pathLst>
              <a:path w="1015539" h="2086127">
                <a:moveTo>
                  <a:pt x="1015539" y="2086127"/>
                </a:moveTo>
                <a:lnTo>
                  <a:pt x="0" y="2086127"/>
                </a:lnTo>
                <a:lnTo>
                  <a:pt x="0" y="0"/>
                </a:lnTo>
                <a:lnTo>
                  <a:pt x="1015539" y="0"/>
                </a:lnTo>
                <a:lnTo>
                  <a:pt x="1015539" y="2086127"/>
                </a:lnTo>
                <a:close/>
              </a:path>
            </a:pathLst>
          </a:custGeom>
          <a:blipFill>
            <a:blip r:embed="rId7">
              <a:extLst>
                <a:ext uri="{96DAC541-7B7A-43D3-8B79-37D633B846F1}">
                  <asvg:svgBlip xmlns:asvg="http://schemas.microsoft.com/office/drawing/2016/SVG/main" r:embed="rId8"/>
                </a:ext>
              </a:extLst>
            </a:blip>
            <a:stretch>
              <a:fillRect l="-105420"/>
            </a:stretch>
          </a:blipFill>
          <a:ln cap="sq">
            <a:noFill/>
            <a:prstDash val="solid"/>
            <a:miter/>
          </a:ln>
        </p:spPr>
        <p:txBody>
          <a:bodyPr/>
          <a:lstStyle/>
          <a:p>
            <a:endParaRPr lang="en-ZA"/>
          </a:p>
        </p:txBody>
      </p:sp>
      <p:sp>
        <p:nvSpPr>
          <p:cNvPr id="17" name="Freeform 17"/>
          <p:cNvSpPr/>
          <p:nvPr/>
        </p:nvSpPr>
        <p:spPr>
          <a:xfrm rot="-5400000">
            <a:off x="8207959" y="5892172"/>
            <a:ext cx="1841376" cy="1841376"/>
          </a:xfrm>
          <a:custGeom>
            <a:avLst/>
            <a:gdLst/>
            <a:ahLst/>
            <a:cxnLst/>
            <a:rect l="l" t="t" r="r" b="b"/>
            <a:pathLst>
              <a:path w="1841376" h="1841376">
                <a:moveTo>
                  <a:pt x="0" y="0"/>
                </a:moveTo>
                <a:lnTo>
                  <a:pt x="1841377" y="0"/>
                </a:lnTo>
                <a:lnTo>
                  <a:pt x="1841377" y="1841376"/>
                </a:lnTo>
                <a:lnTo>
                  <a:pt x="0" y="184137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ZA"/>
          </a:p>
        </p:txBody>
      </p:sp>
      <p:sp>
        <p:nvSpPr>
          <p:cNvPr id="18" name="AutoShape 18"/>
          <p:cNvSpPr/>
          <p:nvPr/>
        </p:nvSpPr>
        <p:spPr>
          <a:xfrm flipH="1" flipV="1">
            <a:off x="9097969" y="5424148"/>
            <a:ext cx="3218" cy="467835"/>
          </a:xfrm>
          <a:prstGeom prst="line">
            <a:avLst/>
          </a:prstGeom>
          <a:ln w="38100" cap="rnd">
            <a:solidFill>
              <a:srgbClr val="AEEA00"/>
            </a:solidFill>
            <a:prstDash val="sysDot"/>
            <a:headEnd type="none" w="sm" len="sm"/>
            <a:tailEnd type="oval" w="lg" len="lg"/>
          </a:ln>
        </p:spPr>
        <p:txBody>
          <a:bodyPr/>
          <a:lstStyle/>
          <a:p>
            <a:endParaRPr lang="en-ZA"/>
          </a:p>
        </p:txBody>
      </p:sp>
      <p:sp>
        <p:nvSpPr>
          <p:cNvPr id="19" name="Freeform 19"/>
          <p:cNvSpPr/>
          <p:nvPr/>
        </p:nvSpPr>
        <p:spPr>
          <a:xfrm rot="-5400000">
            <a:off x="10680746" y="5262027"/>
            <a:ext cx="1015539" cy="2086127"/>
          </a:xfrm>
          <a:custGeom>
            <a:avLst/>
            <a:gdLst/>
            <a:ahLst/>
            <a:cxnLst/>
            <a:rect l="l" t="t" r="r" b="b"/>
            <a:pathLst>
              <a:path w="1015539" h="2086127">
                <a:moveTo>
                  <a:pt x="0" y="0"/>
                </a:moveTo>
                <a:lnTo>
                  <a:pt x="1015539" y="0"/>
                </a:lnTo>
                <a:lnTo>
                  <a:pt x="1015539" y="2086127"/>
                </a:lnTo>
                <a:lnTo>
                  <a:pt x="0" y="2086127"/>
                </a:lnTo>
                <a:lnTo>
                  <a:pt x="0" y="0"/>
                </a:lnTo>
                <a:close/>
              </a:path>
            </a:pathLst>
          </a:custGeom>
          <a:blipFill>
            <a:blip r:embed="rId3">
              <a:extLst>
                <a:ext uri="{96DAC541-7B7A-43D3-8B79-37D633B846F1}">
                  <asvg:svgBlip xmlns:asvg="http://schemas.microsoft.com/office/drawing/2016/SVG/main" r:embed="rId4"/>
                </a:ext>
              </a:extLst>
            </a:blip>
            <a:stretch>
              <a:fillRect l="-105420"/>
            </a:stretch>
          </a:blipFill>
          <a:ln cap="sq">
            <a:noFill/>
            <a:prstDash val="solid"/>
            <a:miter/>
          </a:ln>
        </p:spPr>
        <p:txBody>
          <a:bodyPr/>
          <a:lstStyle/>
          <a:p>
            <a:endParaRPr lang="en-ZA"/>
          </a:p>
        </p:txBody>
      </p:sp>
      <p:sp>
        <p:nvSpPr>
          <p:cNvPr id="20" name="Freeform 20"/>
          <p:cNvSpPr/>
          <p:nvPr/>
        </p:nvSpPr>
        <p:spPr>
          <a:xfrm rot="-5400000">
            <a:off x="10239270" y="5892172"/>
            <a:ext cx="1841376" cy="1841376"/>
          </a:xfrm>
          <a:custGeom>
            <a:avLst/>
            <a:gdLst/>
            <a:ahLst/>
            <a:cxnLst/>
            <a:rect l="l" t="t" r="r" b="b"/>
            <a:pathLst>
              <a:path w="1841376" h="1841376">
                <a:moveTo>
                  <a:pt x="0" y="0"/>
                </a:moveTo>
                <a:lnTo>
                  <a:pt x="1841377" y="0"/>
                </a:lnTo>
                <a:lnTo>
                  <a:pt x="1841377" y="1841376"/>
                </a:lnTo>
                <a:lnTo>
                  <a:pt x="0" y="184137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ZA"/>
          </a:p>
        </p:txBody>
      </p:sp>
      <p:sp>
        <p:nvSpPr>
          <p:cNvPr id="21" name="AutoShape 21"/>
          <p:cNvSpPr/>
          <p:nvPr/>
        </p:nvSpPr>
        <p:spPr>
          <a:xfrm>
            <a:off x="11188515" y="7733548"/>
            <a:ext cx="0" cy="467846"/>
          </a:xfrm>
          <a:prstGeom prst="line">
            <a:avLst/>
          </a:prstGeom>
          <a:ln w="38100" cap="rnd">
            <a:solidFill>
              <a:srgbClr val="106861"/>
            </a:solidFill>
            <a:prstDash val="sysDot"/>
            <a:headEnd type="none" w="sm" len="sm"/>
            <a:tailEnd type="oval" w="lg" len="lg"/>
          </a:ln>
        </p:spPr>
        <p:txBody>
          <a:bodyPr/>
          <a:lstStyle/>
          <a:p>
            <a:endParaRPr lang="en-ZA"/>
          </a:p>
        </p:txBody>
      </p:sp>
      <p:sp>
        <p:nvSpPr>
          <p:cNvPr id="22" name="Freeform 22"/>
          <p:cNvSpPr/>
          <p:nvPr/>
        </p:nvSpPr>
        <p:spPr>
          <a:xfrm rot="-5400000" flipH="1" flipV="1">
            <a:off x="12735851" y="6277478"/>
            <a:ext cx="1015539" cy="2086127"/>
          </a:xfrm>
          <a:custGeom>
            <a:avLst/>
            <a:gdLst/>
            <a:ahLst/>
            <a:cxnLst/>
            <a:rect l="l" t="t" r="r" b="b"/>
            <a:pathLst>
              <a:path w="1015539" h="2086127">
                <a:moveTo>
                  <a:pt x="1015539" y="2086127"/>
                </a:moveTo>
                <a:lnTo>
                  <a:pt x="0" y="2086127"/>
                </a:lnTo>
                <a:lnTo>
                  <a:pt x="0" y="0"/>
                </a:lnTo>
                <a:lnTo>
                  <a:pt x="1015539" y="0"/>
                </a:lnTo>
                <a:lnTo>
                  <a:pt x="1015539" y="2086127"/>
                </a:lnTo>
                <a:close/>
              </a:path>
            </a:pathLst>
          </a:custGeom>
          <a:blipFill>
            <a:blip r:embed="rId7">
              <a:extLst>
                <a:ext uri="{96DAC541-7B7A-43D3-8B79-37D633B846F1}">
                  <asvg:svgBlip xmlns:asvg="http://schemas.microsoft.com/office/drawing/2016/SVG/main" r:embed="rId8"/>
                </a:ext>
              </a:extLst>
            </a:blip>
            <a:stretch>
              <a:fillRect l="-105420"/>
            </a:stretch>
          </a:blipFill>
          <a:ln cap="sq">
            <a:noFill/>
            <a:prstDash val="solid"/>
            <a:miter/>
          </a:ln>
        </p:spPr>
        <p:txBody>
          <a:bodyPr/>
          <a:lstStyle/>
          <a:p>
            <a:endParaRPr lang="en-ZA"/>
          </a:p>
        </p:txBody>
      </p:sp>
      <p:sp>
        <p:nvSpPr>
          <p:cNvPr id="23" name="Freeform 23"/>
          <p:cNvSpPr/>
          <p:nvPr/>
        </p:nvSpPr>
        <p:spPr>
          <a:xfrm rot="-5400000">
            <a:off x="12322932" y="5892084"/>
            <a:ext cx="1841376" cy="1841376"/>
          </a:xfrm>
          <a:custGeom>
            <a:avLst/>
            <a:gdLst/>
            <a:ahLst/>
            <a:cxnLst/>
            <a:rect l="l" t="t" r="r" b="b"/>
            <a:pathLst>
              <a:path w="1841376" h="1841376">
                <a:moveTo>
                  <a:pt x="0" y="0"/>
                </a:moveTo>
                <a:lnTo>
                  <a:pt x="1841377" y="0"/>
                </a:lnTo>
                <a:lnTo>
                  <a:pt x="1841377" y="1841376"/>
                </a:lnTo>
                <a:lnTo>
                  <a:pt x="0" y="184137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ZA"/>
          </a:p>
        </p:txBody>
      </p:sp>
      <p:sp>
        <p:nvSpPr>
          <p:cNvPr id="24" name="AutoShape 24"/>
          <p:cNvSpPr/>
          <p:nvPr/>
        </p:nvSpPr>
        <p:spPr>
          <a:xfrm flipH="1" flipV="1">
            <a:off x="13212942" y="5424060"/>
            <a:ext cx="3218" cy="467835"/>
          </a:xfrm>
          <a:prstGeom prst="line">
            <a:avLst/>
          </a:prstGeom>
          <a:ln w="38100" cap="rnd">
            <a:solidFill>
              <a:srgbClr val="AEEA00"/>
            </a:solidFill>
            <a:prstDash val="sysDot"/>
            <a:headEnd type="none" w="sm" len="sm"/>
            <a:tailEnd type="oval" w="lg" len="lg"/>
          </a:ln>
        </p:spPr>
        <p:txBody>
          <a:bodyPr/>
          <a:lstStyle/>
          <a:p>
            <a:endParaRPr lang="en-ZA"/>
          </a:p>
        </p:txBody>
      </p:sp>
      <p:sp>
        <p:nvSpPr>
          <p:cNvPr id="25" name="Freeform 25"/>
          <p:cNvSpPr/>
          <p:nvPr/>
        </p:nvSpPr>
        <p:spPr>
          <a:xfrm>
            <a:off x="12836132" y="6348857"/>
            <a:ext cx="763214" cy="971684"/>
          </a:xfrm>
          <a:custGeom>
            <a:avLst/>
            <a:gdLst/>
            <a:ahLst/>
            <a:cxnLst/>
            <a:rect l="l" t="t" r="r" b="b"/>
            <a:pathLst>
              <a:path w="763214" h="971684">
                <a:moveTo>
                  <a:pt x="0" y="0"/>
                </a:moveTo>
                <a:lnTo>
                  <a:pt x="763214" y="0"/>
                </a:lnTo>
                <a:lnTo>
                  <a:pt x="763214" y="971685"/>
                </a:lnTo>
                <a:lnTo>
                  <a:pt x="0" y="971685"/>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ZA"/>
          </a:p>
        </p:txBody>
      </p:sp>
      <p:sp>
        <p:nvSpPr>
          <p:cNvPr id="26" name="Freeform 26"/>
          <p:cNvSpPr/>
          <p:nvPr/>
        </p:nvSpPr>
        <p:spPr>
          <a:xfrm rot="-5400000">
            <a:off x="14797638" y="5262027"/>
            <a:ext cx="1015539" cy="2086127"/>
          </a:xfrm>
          <a:custGeom>
            <a:avLst/>
            <a:gdLst/>
            <a:ahLst/>
            <a:cxnLst/>
            <a:rect l="l" t="t" r="r" b="b"/>
            <a:pathLst>
              <a:path w="1015539" h="2086127">
                <a:moveTo>
                  <a:pt x="0" y="0"/>
                </a:moveTo>
                <a:lnTo>
                  <a:pt x="1015539" y="0"/>
                </a:lnTo>
                <a:lnTo>
                  <a:pt x="1015539" y="2086127"/>
                </a:lnTo>
                <a:lnTo>
                  <a:pt x="0" y="2086127"/>
                </a:lnTo>
                <a:lnTo>
                  <a:pt x="0" y="0"/>
                </a:lnTo>
                <a:close/>
              </a:path>
            </a:pathLst>
          </a:custGeom>
          <a:blipFill>
            <a:blip r:embed="rId3">
              <a:extLst>
                <a:ext uri="{96DAC541-7B7A-43D3-8B79-37D633B846F1}">
                  <asvg:svgBlip xmlns:asvg="http://schemas.microsoft.com/office/drawing/2016/SVG/main" r:embed="rId4"/>
                </a:ext>
              </a:extLst>
            </a:blip>
            <a:stretch>
              <a:fillRect l="-105420"/>
            </a:stretch>
          </a:blipFill>
          <a:ln cap="sq">
            <a:noFill/>
            <a:prstDash val="solid"/>
            <a:miter/>
          </a:ln>
        </p:spPr>
        <p:txBody>
          <a:bodyPr/>
          <a:lstStyle/>
          <a:p>
            <a:endParaRPr lang="en-ZA"/>
          </a:p>
        </p:txBody>
      </p:sp>
      <p:sp>
        <p:nvSpPr>
          <p:cNvPr id="27" name="Freeform 27"/>
          <p:cNvSpPr/>
          <p:nvPr/>
        </p:nvSpPr>
        <p:spPr>
          <a:xfrm rot="-5400000">
            <a:off x="14356163" y="5892172"/>
            <a:ext cx="1841376" cy="1841376"/>
          </a:xfrm>
          <a:custGeom>
            <a:avLst/>
            <a:gdLst/>
            <a:ahLst/>
            <a:cxnLst/>
            <a:rect l="l" t="t" r="r" b="b"/>
            <a:pathLst>
              <a:path w="1841376" h="1841376">
                <a:moveTo>
                  <a:pt x="0" y="0"/>
                </a:moveTo>
                <a:lnTo>
                  <a:pt x="1841376" y="0"/>
                </a:lnTo>
                <a:lnTo>
                  <a:pt x="1841376" y="1841376"/>
                </a:lnTo>
                <a:lnTo>
                  <a:pt x="0" y="1841376"/>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ZA"/>
          </a:p>
        </p:txBody>
      </p:sp>
      <p:sp>
        <p:nvSpPr>
          <p:cNvPr id="28" name="AutoShape 28"/>
          <p:cNvSpPr/>
          <p:nvPr/>
        </p:nvSpPr>
        <p:spPr>
          <a:xfrm>
            <a:off x="15305408" y="7733548"/>
            <a:ext cx="0" cy="467846"/>
          </a:xfrm>
          <a:prstGeom prst="line">
            <a:avLst/>
          </a:prstGeom>
          <a:ln w="38100" cap="rnd">
            <a:solidFill>
              <a:srgbClr val="106861"/>
            </a:solidFill>
            <a:prstDash val="sysDot"/>
            <a:headEnd type="none" w="sm" len="sm"/>
            <a:tailEnd type="oval" w="lg" len="lg"/>
          </a:ln>
        </p:spPr>
        <p:txBody>
          <a:bodyPr/>
          <a:lstStyle/>
          <a:p>
            <a:endParaRPr lang="en-ZA"/>
          </a:p>
        </p:txBody>
      </p:sp>
      <p:sp>
        <p:nvSpPr>
          <p:cNvPr id="29" name="Freeform 29"/>
          <p:cNvSpPr/>
          <p:nvPr/>
        </p:nvSpPr>
        <p:spPr>
          <a:xfrm>
            <a:off x="8715791" y="6387136"/>
            <a:ext cx="780340" cy="780340"/>
          </a:xfrm>
          <a:custGeom>
            <a:avLst/>
            <a:gdLst/>
            <a:ahLst/>
            <a:cxnLst/>
            <a:rect l="l" t="t" r="r" b="b"/>
            <a:pathLst>
              <a:path w="780340" h="780340">
                <a:moveTo>
                  <a:pt x="0" y="0"/>
                </a:moveTo>
                <a:lnTo>
                  <a:pt x="780341" y="0"/>
                </a:lnTo>
                <a:lnTo>
                  <a:pt x="780341" y="780340"/>
                </a:lnTo>
                <a:lnTo>
                  <a:pt x="0" y="780340"/>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ZA"/>
          </a:p>
        </p:txBody>
      </p:sp>
      <p:sp>
        <p:nvSpPr>
          <p:cNvPr id="30" name="Freeform 30"/>
          <p:cNvSpPr/>
          <p:nvPr/>
        </p:nvSpPr>
        <p:spPr>
          <a:xfrm>
            <a:off x="2514225" y="6463732"/>
            <a:ext cx="816893" cy="766859"/>
          </a:xfrm>
          <a:custGeom>
            <a:avLst/>
            <a:gdLst/>
            <a:ahLst/>
            <a:cxnLst/>
            <a:rect l="l" t="t" r="r" b="b"/>
            <a:pathLst>
              <a:path w="816893" h="766859">
                <a:moveTo>
                  <a:pt x="0" y="0"/>
                </a:moveTo>
                <a:lnTo>
                  <a:pt x="816893" y="0"/>
                </a:lnTo>
                <a:lnTo>
                  <a:pt x="816893" y="766859"/>
                </a:lnTo>
                <a:lnTo>
                  <a:pt x="0" y="766859"/>
                </a:lnTo>
                <a:lnTo>
                  <a:pt x="0" y="0"/>
                </a:lnTo>
                <a:close/>
              </a:path>
            </a:pathLst>
          </a:custGeom>
          <a:blipFill>
            <a:blip r:embed="rId13">
              <a:extLst>
                <a:ext uri="{96DAC541-7B7A-43D3-8B79-37D633B846F1}">
                  <asvg:svgBlip xmlns:asvg="http://schemas.microsoft.com/office/drawing/2016/SVG/main" r:embed="rId14"/>
                </a:ext>
              </a:extLst>
            </a:blip>
            <a:stretch>
              <a:fillRect/>
            </a:stretch>
          </a:blipFill>
          <a:ln cap="sq">
            <a:noFill/>
            <a:prstDash val="solid"/>
            <a:miter/>
          </a:ln>
        </p:spPr>
        <p:txBody>
          <a:bodyPr/>
          <a:lstStyle/>
          <a:p>
            <a:endParaRPr lang="en-ZA"/>
          </a:p>
        </p:txBody>
      </p:sp>
      <p:sp>
        <p:nvSpPr>
          <p:cNvPr id="31" name="Freeform 31"/>
          <p:cNvSpPr/>
          <p:nvPr/>
        </p:nvSpPr>
        <p:spPr>
          <a:xfrm>
            <a:off x="4548759" y="6348857"/>
            <a:ext cx="867745" cy="856898"/>
          </a:xfrm>
          <a:custGeom>
            <a:avLst/>
            <a:gdLst/>
            <a:ahLst/>
            <a:cxnLst/>
            <a:rect l="l" t="t" r="r" b="b"/>
            <a:pathLst>
              <a:path w="867745" h="856898">
                <a:moveTo>
                  <a:pt x="0" y="0"/>
                </a:moveTo>
                <a:lnTo>
                  <a:pt x="867744" y="0"/>
                </a:lnTo>
                <a:lnTo>
                  <a:pt x="867744" y="856898"/>
                </a:lnTo>
                <a:lnTo>
                  <a:pt x="0" y="856898"/>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endParaRPr lang="en-ZA"/>
          </a:p>
        </p:txBody>
      </p:sp>
      <p:sp>
        <p:nvSpPr>
          <p:cNvPr id="32" name="Freeform 32"/>
          <p:cNvSpPr/>
          <p:nvPr/>
        </p:nvSpPr>
        <p:spPr>
          <a:xfrm>
            <a:off x="6544492" y="6348857"/>
            <a:ext cx="895690" cy="897322"/>
          </a:xfrm>
          <a:custGeom>
            <a:avLst/>
            <a:gdLst/>
            <a:ahLst/>
            <a:cxnLst/>
            <a:rect l="l" t="t" r="r" b="b"/>
            <a:pathLst>
              <a:path w="895690" h="897322">
                <a:moveTo>
                  <a:pt x="0" y="0"/>
                </a:moveTo>
                <a:lnTo>
                  <a:pt x="895691" y="0"/>
                </a:lnTo>
                <a:lnTo>
                  <a:pt x="895691" y="897322"/>
                </a:lnTo>
                <a:lnTo>
                  <a:pt x="0" y="897322"/>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endParaRPr lang="en-ZA"/>
          </a:p>
        </p:txBody>
      </p:sp>
      <p:sp>
        <p:nvSpPr>
          <p:cNvPr id="33" name="Freeform 33"/>
          <p:cNvSpPr/>
          <p:nvPr/>
        </p:nvSpPr>
        <p:spPr>
          <a:xfrm>
            <a:off x="14798505" y="6316001"/>
            <a:ext cx="964788" cy="963034"/>
          </a:xfrm>
          <a:custGeom>
            <a:avLst/>
            <a:gdLst/>
            <a:ahLst/>
            <a:cxnLst/>
            <a:rect l="l" t="t" r="r" b="b"/>
            <a:pathLst>
              <a:path w="964788" h="963034">
                <a:moveTo>
                  <a:pt x="0" y="0"/>
                </a:moveTo>
                <a:lnTo>
                  <a:pt x="964788" y="0"/>
                </a:lnTo>
                <a:lnTo>
                  <a:pt x="964788" y="963034"/>
                </a:lnTo>
                <a:lnTo>
                  <a:pt x="0" y="963034"/>
                </a:lnTo>
                <a:lnTo>
                  <a:pt x="0"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endParaRPr lang="en-ZA"/>
          </a:p>
        </p:txBody>
      </p:sp>
      <p:sp>
        <p:nvSpPr>
          <p:cNvPr id="34" name="Freeform 34"/>
          <p:cNvSpPr/>
          <p:nvPr/>
        </p:nvSpPr>
        <p:spPr>
          <a:xfrm>
            <a:off x="10739029" y="6422184"/>
            <a:ext cx="904871" cy="904871"/>
          </a:xfrm>
          <a:custGeom>
            <a:avLst/>
            <a:gdLst/>
            <a:ahLst/>
            <a:cxnLst/>
            <a:rect l="l" t="t" r="r" b="b"/>
            <a:pathLst>
              <a:path w="904871" h="904871">
                <a:moveTo>
                  <a:pt x="0" y="0"/>
                </a:moveTo>
                <a:lnTo>
                  <a:pt x="904871" y="0"/>
                </a:lnTo>
                <a:lnTo>
                  <a:pt x="904871" y="904871"/>
                </a:lnTo>
                <a:lnTo>
                  <a:pt x="0" y="904871"/>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endParaRPr lang="en-ZA"/>
          </a:p>
        </p:txBody>
      </p:sp>
      <p:sp>
        <p:nvSpPr>
          <p:cNvPr id="35" name="TextBox 35"/>
          <p:cNvSpPr txBox="1"/>
          <p:nvPr/>
        </p:nvSpPr>
        <p:spPr>
          <a:xfrm>
            <a:off x="1920992" y="8289817"/>
            <a:ext cx="2060473" cy="589905"/>
          </a:xfrm>
          <a:prstGeom prst="rect">
            <a:avLst/>
          </a:prstGeom>
        </p:spPr>
        <p:txBody>
          <a:bodyPr lIns="0" tIns="0" rIns="0" bIns="0" rtlCol="0" anchor="t">
            <a:spAutoFit/>
          </a:bodyPr>
          <a:lstStyle/>
          <a:p>
            <a:pPr marL="0" lvl="0" indent="0" algn="ctr">
              <a:lnSpc>
                <a:spcPts val="2336"/>
              </a:lnSpc>
              <a:spcBef>
                <a:spcPct val="0"/>
              </a:spcBef>
            </a:pPr>
            <a:r>
              <a:rPr lang="en-US" sz="1825" dirty="0">
                <a:solidFill>
                  <a:srgbClr val="343432"/>
                </a:solidFill>
                <a:latin typeface="Open Sauce"/>
                <a:ea typeface="Open Sauce"/>
                <a:cs typeface="Open Sauce"/>
                <a:sym typeface="Open Sauce"/>
              </a:rPr>
              <a:t>Market Analysis Study</a:t>
            </a:r>
          </a:p>
        </p:txBody>
      </p:sp>
      <p:sp>
        <p:nvSpPr>
          <p:cNvPr id="36" name="TextBox 36"/>
          <p:cNvSpPr txBox="1"/>
          <p:nvPr/>
        </p:nvSpPr>
        <p:spPr>
          <a:xfrm>
            <a:off x="3950115" y="4686307"/>
            <a:ext cx="2060473" cy="566352"/>
          </a:xfrm>
          <a:prstGeom prst="rect">
            <a:avLst/>
          </a:prstGeom>
        </p:spPr>
        <p:txBody>
          <a:bodyPr lIns="0" tIns="0" rIns="0" bIns="0" rtlCol="0" anchor="t">
            <a:spAutoFit/>
          </a:bodyPr>
          <a:lstStyle/>
          <a:p>
            <a:pPr marL="0" lvl="0" indent="0" algn="ctr">
              <a:lnSpc>
                <a:spcPts val="2336"/>
              </a:lnSpc>
              <a:spcBef>
                <a:spcPct val="0"/>
              </a:spcBef>
            </a:pPr>
            <a:r>
              <a:rPr lang="en-US" sz="1825" dirty="0">
                <a:solidFill>
                  <a:srgbClr val="343432"/>
                </a:solidFill>
                <a:latin typeface="Open Sauce"/>
                <a:ea typeface="Open Sauce"/>
                <a:cs typeface="Open Sauce"/>
                <a:sym typeface="Open Sauce"/>
              </a:rPr>
              <a:t>Target Audience Definition</a:t>
            </a:r>
          </a:p>
        </p:txBody>
      </p:sp>
      <p:sp>
        <p:nvSpPr>
          <p:cNvPr id="37" name="TextBox 37"/>
          <p:cNvSpPr txBox="1"/>
          <p:nvPr/>
        </p:nvSpPr>
        <p:spPr>
          <a:xfrm>
            <a:off x="6076147" y="8289817"/>
            <a:ext cx="2060473" cy="589905"/>
          </a:xfrm>
          <a:prstGeom prst="rect">
            <a:avLst/>
          </a:prstGeom>
        </p:spPr>
        <p:txBody>
          <a:bodyPr lIns="0" tIns="0" rIns="0" bIns="0" rtlCol="0" anchor="t">
            <a:spAutoFit/>
          </a:bodyPr>
          <a:lstStyle/>
          <a:p>
            <a:pPr marL="0" lvl="0" indent="0" algn="ctr">
              <a:lnSpc>
                <a:spcPts val="2336"/>
              </a:lnSpc>
              <a:spcBef>
                <a:spcPct val="0"/>
              </a:spcBef>
            </a:pPr>
            <a:r>
              <a:rPr lang="en-US" sz="1825" dirty="0">
                <a:solidFill>
                  <a:srgbClr val="343432"/>
                </a:solidFill>
                <a:latin typeface="Open Sauce"/>
                <a:ea typeface="Open Sauce"/>
                <a:cs typeface="Open Sauce"/>
                <a:sym typeface="Open Sauce"/>
              </a:rPr>
              <a:t>High-level financial model</a:t>
            </a:r>
          </a:p>
        </p:txBody>
      </p:sp>
      <p:sp>
        <p:nvSpPr>
          <p:cNvPr id="38" name="TextBox 38"/>
          <p:cNvSpPr txBox="1"/>
          <p:nvPr/>
        </p:nvSpPr>
        <p:spPr>
          <a:xfrm>
            <a:off x="7758225" y="4686307"/>
            <a:ext cx="2641389" cy="589905"/>
          </a:xfrm>
          <a:prstGeom prst="rect">
            <a:avLst/>
          </a:prstGeom>
        </p:spPr>
        <p:txBody>
          <a:bodyPr lIns="0" tIns="0" rIns="0" bIns="0" rtlCol="0" anchor="t">
            <a:spAutoFit/>
          </a:bodyPr>
          <a:lstStyle/>
          <a:p>
            <a:pPr marL="0" lvl="0" indent="0" algn="ctr">
              <a:lnSpc>
                <a:spcPts val="2336"/>
              </a:lnSpc>
              <a:spcBef>
                <a:spcPct val="0"/>
              </a:spcBef>
            </a:pPr>
            <a:r>
              <a:rPr lang="en-US" sz="1825" dirty="0">
                <a:solidFill>
                  <a:srgbClr val="343432"/>
                </a:solidFill>
                <a:latin typeface="Open Sauce"/>
                <a:ea typeface="Open Sauce"/>
                <a:cs typeface="Open Sauce"/>
                <a:sym typeface="Open Sauce"/>
              </a:rPr>
              <a:t>Key Financial drivers of the business</a:t>
            </a:r>
          </a:p>
        </p:txBody>
      </p:sp>
      <p:sp>
        <p:nvSpPr>
          <p:cNvPr id="39" name="TextBox 39"/>
          <p:cNvSpPr txBox="1"/>
          <p:nvPr/>
        </p:nvSpPr>
        <p:spPr>
          <a:xfrm>
            <a:off x="10171711" y="8326677"/>
            <a:ext cx="2060473" cy="566352"/>
          </a:xfrm>
          <a:prstGeom prst="rect">
            <a:avLst/>
          </a:prstGeom>
        </p:spPr>
        <p:txBody>
          <a:bodyPr lIns="0" tIns="0" rIns="0" bIns="0" rtlCol="0" anchor="t">
            <a:spAutoFit/>
          </a:bodyPr>
          <a:lstStyle/>
          <a:p>
            <a:pPr marL="0" lvl="0" indent="0" algn="ctr">
              <a:lnSpc>
                <a:spcPts val="2336"/>
              </a:lnSpc>
              <a:spcBef>
                <a:spcPct val="0"/>
              </a:spcBef>
            </a:pPr>
            <a:r>
              <a:rPr lang="en-US" sz="1825">
                <a:solidFill>
                  <a:srgbClr val="343432"/>
                </a:solidFill>
                <a:latin typeface="Open Sauce"/>
                <a:ea typeface="Open Sauce"/>
                <a:cs typeface="Open Sauce"/>
                <a:sym typeface="Open Sauce"/>
              </a:rPr>
              <a:t>Implementation of Tactics</a:t>
            </a:r>
          </a:p>
        </p:txBody>
      </p:sp>
      <p:sp>
        <p:nvSpPr>
          <p:cNvPr id="40" name="TextBox 40"/>
          <p:cNvSpPr txBox="1"/>
          <p:nvPr/>
        </p:nvSpPr>
        <p:spPr>
          <a:xfrm>
            <a:off x="12200835" y="4723166"/>
            <a:ext cx="2060473" cy="566352"/>
          </a:xfrm>
          <a:prstGeom prst="rect">
            <a:avLst/>
          </a:prstGeom>
        </p:spPr>
        <p:txBody>
          <a:bodyPr lIns="0" tIns="0" rIns="0" bIns="0" rtlCol="0" anchor="t">
            <a:spAutoFit/>
          </a:bodyPr>
          <a:lstStyle/>
          <a:p>
            <a:pPr marL="0" lvl="0" indent="0" algn="ctr">
              <a:lnSpc>
                <a:spcPts val="2336"/>
              </a:lnSpc>
              <a:spcBef>
                <a:spcPct val="0"/>
              </a:spcBef>
            </a:pPr>
            <a:r>
              <a:rPr lang="en-US" sz="1825">
                <a:solidFill>
                  <a:srgbClr val="343432"/>
                </a:solidFill>
                <a:latin typeface="Open Sauce"/>
                <a:ea typeface="Open Sauce"/>
                <a:cs typeface="Open Sauce"/>
                <a:sym typeface="Open Sauce"/>
              </a:rPr>
              <a:t>Monitoring and Analytics</a:t>
            </a:r>
          </a:p>
        </p:txBody>
      </p:sp>
      <p:sp>
        <p:nvSpPr>
          <p:cNvPr id="41" name="TextBox 41"/>
          <p:cNvSpPr txBox="1"/>
          <p:nvPr/>
        </p:nvSpPr>
        <p:spPr>
          <a:xfrm>
            <a:off x="14319362" y="8291123"/>
            <a:ext cx="2060473" cy="566352"/>
          </a:xfrm>
          <a:prstGeom prst="rect">
            <a:avLst/>
          </a:prstGeom>
        </p:spPr>
        <p:txBody>
          <a:bodyPr lIns="0" tIns="0" rIns="0" bIns="0" rtlCol="0" anchor="t">
            <a:spAutoFit/>
          </a:bodyPr>
          <a:lstStyle/>
          <a:p>
            <a:pPr marL="0" lvl="0" indent="0" algn="ctr">
              <a:lnSpc>
                <a:spcPts val="2336"/>
              </a:lnSpc>
              <a:spcBef>
                <a:spcPct val="0"/>
              </a:spcBef>
            </a:pPr>
            <a:r>
              <a:rPr lang="en-US" sz="1825">
                <a:solidFill>
                  <a:srgbClr val="343432"/>
                </a:solidFill>
                <a:latin typeface="Open Sauce"/>
                <a:ea typeface="Open Sauce"/>
                <a:cs typeface="Open Sauce"/>
                <a:sym typeface="Open Sauce"/>
              </a:rPr>
              <a:t>Reporting and Analysis</a:t>
            </a:r>
          </a:p>
        </p:txBody>
      </p:sp>
      <p:sp>
        <p:nvSpPr>
          <p:cNvPr id="42" name="TextBox 42"/>
          <p:cNvSpPr txBox="1"/>
          <p:nvPr/>
        </p:nvSpPr>
        <p:spPr>
          <a:xfrm>
            <a:off x="1327902" y="2768265"/>
            <a:ext cx="16021631" cy="846386"/>
          </a:xfrm>
          <a:prstGeom prst="rect">
            <a:avLst/>
          </a:prstGeom>
        </p:spPr>
        <p:txBody>
          <a:bodyPr wrap="square" lIns="0" tIns="0" rIns="0" bIns="0" rtlCol="0" anchor="t">
            <a:spAutoFit/>
          </a:bodyPr>
          <a:lstStyle/>
          <a:p>
            <a:pPr lvl="0">
              <a:lnSpc>
                <a:spcPts val="3301"/>
              </a:lnSpc>
            </a:pPr>
            <a:r>
              <a:rPr lang="en-US" sz="2400" dirty="0"/>
              <a:t>With the support of </a:t>
            </a:r>
            <a:r>
              <a:rPr lang="en-US" sz="2400" b="1" dirty="0"/>
              <a:t>WADER</a:t>
            </a:r>
            <a:r>
              <a:rPr lang="en-US" sz="2400" dirty="0"/>
              <a:t> and the </a:t>
            </a:r>
            <a:r>
              <a:rPr lang="en-US" sz="2400" b="1" dirty="0"/>
              <a:t>WRC</a:t>
            </a:r>
            <a:r>
              <a:rPr lang="en-US" sz="2400" dirty="0"/>
              <a:t>, we successfully conducted a comprehensive Business Model Analysis and developed a strategic plan that revealed significant growth potential. </a:t>
            </a:r>
            <a:r>
              <a:rPr lang="en-US" sz="2200" dirty="0">
                <a:solidFill>
                  <a:srgbClr val="343432"/>
                </a:solidFill>
                <a:latin typeface="Open Sauce"/>
                <a:sym typeface="Open Sauce"/>
              </a:rPr>
              <a:t>Conducted by </a:t>
            </a:r>
            <a:r>
              <a:rPr lang="en-US" sz="2200" b="1" dirty="0">
                <a:solidFill>
                  <a:srgbClr val="343432"/>
                </a:solidFill>
                <a:latin typeface="Open Sauce"/>
                <a:sym typeface="Open Sauce"/>
              </a:rPr>
              <a:t>Bosch Capital</a:t>
            </a:r>
            <a:r>
              <a:rPr lang="en-US" sz="2200" dirty="0">
                <a:solidFill>
                  <a:srgbClr val="343432"/>
                </a:solidFill>
                <a:latin typeface="Open Sauce"/>
                <a:sym typeface="Open Sauce"/>
              </a:rPr>
              <a:t>.</a:t>
            </a:r>
            <a:endParaRPr lang="en-US" sz="2400" dirty="0"/>
          </a:p>
        </p:txBody>
      </p:sp>
      <p:pic>
        <p:nvPicPr>
          <p:cNvPr id="43" name="Picture 42">
            <a:extLst>
              <a:ext uri="{FF2B5EF4-FFF2-40B4-BE49-F238E27FC236}">
                <a16:creationId xmlns:a16="http://schemas.microsoft.com/office/drawing/2014/main" id="{39A0256D-99F1-4DD2-AA73-6FDF067FC8D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3952" y="9105900"/>
            <a:ext cx="1359797" cy="109248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049727" y="4347082"/>
            <a:ext cx="3128394" cy="3751948"/>
            <a:chOff x="0" y="0"/>
            <a:chExt cx="2041606" cy="2448541"/>
          </a:xfrm>
        </p:grpSpPr>
        <p:sp>
          <p:nvSpPr>
            <p:cNvPr id="3" name="Freeform 3"/>
            <p:cNvSpPr/>
            <p:nvPr/>
          </p:nvSpPr>
          <p:spPr>
            <a:xfrm>
              <a:off x="0" y="0"/>
              <a:ext cx="2041606" cy="2448541"/>
            </a:xfrm>
            <a:custGeom>
              <a:avLst/>
              <a:gdLst/>
              <a:ahLst/>
              <a:cxnLst/>
              <a:rect l="l" t="t" r="r" b="b"/>
              <a:pathLst>
                <a:path w="2041606" h="2448541">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rgbClr val="FFFFFF"/>
            </a:solidFill>
            <a:ln w="123825" cap="rnd">
              <a:solidFill>
                <a:srgbClr val="106861"/>
              </a:solidFill>
              <a:prstDash val="solid"/>
              <a:round/>
            </a:ln>
          </p:spPr>
          <p:txBody>
            <a:bodyPr/>
            <a:lstStyle/>
            <a:p>
              <a:endParaRPr lang="en-ZA"/>
            </a:p>
          </p:txBody>
        </p:sp>
        <p:sp>
          <p:nvSpPr>
            <p:cNvPr id="4" name="TextBox 4"/>
            <p:cNvSpPr txBox="1"/>
            <p:nvPr/>
          </p:nvSpPr>
          <p:spPr>
            <a:xfrm>
              <a:off x="0" y="-38100"/>
              <a:ext cx="2041606" cy="2486641"/>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5" name="Freeform 5"/>
          <p:cNvSpPr/>
          <p:nvPr/>
        </p:nvSpPr>
        <p:spPr>
          <a:xfrm>
            <a:off x="2540734" y="4347082"/>
            <a:ext cx="2146380" cy="1000429"/>
          </a:xfrm>
          <a:custGeom>
            <a:avLst/>
            <a:gdLst/>
            <a:ahLst/>
            <a:cxnLst/>
            <a:rect l="l" t="t" r="r" b="b"/>
            <a:pathLst>
              <a:path w="2146380" h="1000429">
                <a:moveTo>
                  <a:pt x="0" y="0"/>
                </a:moveTo>
                <a:lnTo>
                  <a:pt x="2146380" y="0"/>
                </a:lnTo>
                <a:lnTo>
                  <a:pt x="2146380" y="1000429"/>
                </a:lnTo>
                <a:lnTo>
                  <a:pt x="0" y="1000429"/>
                </a:lnTo>
                <a:lnTo>
                  <a:pt x="0" y="0"/>
                </a:lnTo>
                <a:close/>
              </a:path>
            </a:pathLst>
          </a:custGeom>
          <a:blipFill>
            <a:blip r:embed="rId2">
              <a:extLst>
                <a:ext uri="{96DAC541-7B7A-43D3-8B79-37D633B846F1}">
                  <asvg:svgBlip xmlns:asvg="http://schemas.microsoft.com/office/drawing/2016/SVG/main" r:embed="rId3"/>
                </a:ext>
              </a:extLst>
            </a:blip>
            <a:stretch>
              <a:fillRect t="-114545"/>
            </a:stretch>
          </a:blipFill>
          <a:ln cap="sq">
            <a:noFill/>
            <a:prstDash val="solid"/>
            <a:miter/>
          </a:ln>
        </p:spPr>
        <p:txBody>
          <a:bodyPr/>
          <a:lstStyle/>
          <a:p>
            <a:endParaRPr lang="en-ZA"/>
          </a:p>
        </p:txBody>
      </p:sp>
      <p:grpSp>
        <p:nvGrpSpPr>
          <p:cNvPr id="7" name="Group 7"/>
          <p:cNvGrpSpPr/>
          <p:nvPr/>
        </p:nvGrpSpPr>
        <p:grpSpPr>
          <a:xfrm rot="-10800000">
            <a:off x="5561122" y="4347082"/>
            <a:ext cx="3128394" cy="3751948"/>
            <a:chOff x="0" y="0"/>
            <a:chExt cx="2041606" cy="2448541"/>
          </a:xfrm>
        </p:grpSpPr>
        <p:sp>
          <p:nvSpPr>
            <p:cNvPr id="8" name="Freeform 8"/>
            <p:cNvSpPr/>
            <p:nvPr/>
          </p:nvSpPr>
          <p:spPr>
            <a:xfrm>
              <a:off x="0" y="0"/>
              <a:ext cx="2041606" cy="2448541"/>
            </a:xfrm>
            <a:custGeom>
              <a:avLst/>
              <a:gdLst/>
              <a:ahLst/>
              <a:cxnLst/>
              <a:rect l="l" t="t" r="r" b="b"/>
              <a:pathLst>
                <a:path w="2041606" h="2448541">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rgbClr val="FFFFFF"/>
            </a:solidFill>
            <a:ln w="123825" cap="rnd">
              <a:solidFill>
                <a:srgbClr val="106861"/>
              </a:solidFill>
              <a:prstDash val="solid"/>
              <a:round/>
            </a:ln>
          </p:spPr>
          <p:txBody>
            <a:bodyPr/>
            <a:lstStyle/>
            <a:p>
              <a:endParaRPr lang="en-ZA"/>
            </a:p>
          </p:txBody>
        </p:sp>
        <p:sp>
          <p:nvSpPr>
            <p:cNvPr id="9" name="TextBox 9"/>
            <p:cNvSpPr txBox="1"/>
            <p:nvPr/>
          </p:nvSpPr>
          <p:spPr>
            <a:xfrm>
              <a:off x="0" y="-38100"/>
              <a:ext cx="2041606" cy="2486641"/>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0" name="Freeform 10"/>
          <p:cNvSpPr/>
          <p:nvPr/>
        </p:nvSpPr>
        <p:spPr>
          <a:xfrm>
            <a:off x="6052129" y="4347082"/>
            <a:ext cx="2146380" cy="1000429"/>
          </a:xfrm>
          <a:custGeom>
            <a:avLst/>
            <a:gdLst/>
            <a:ahLst/>
            <a:cxnLst/>
            <a:rect l="l" t="t" r="r" b="b"/>
            <a:pathLst>
              <a:path w="2146380" h="1000429">
                <a:moveTo>
                  <a:pt x="0" y="0"/>
                </a:moveTo>
                <a:lnTo>
                  <a:pt x="2146380" y="0"/>
                </a:lnTo>
                <a:lnTo>
                  <a:pt x="2146380" y="1000429"/>
                </a:lnTo>
                <a:lnTo>
                  <a:pt x="0" y="1000429"/>
                </a:lnTo>
                <a:lnTo>
                  <a:pt x="0" y="0"/>
                </a:lnTo>
                <a:close/>
              </a:path>
            </a:pathLst>
          </a:custGeom>
          <a:blipFill>
            <a:blip r:embed="rId2">
              <a:extLst>
                <a:ext uri="{96DAC541-7B7A-43D3-8B79-37D633B846F1}">
                  <asvg:svgBlip xmlns:asvg="http://schemas.microsoft.com/office/drawing/2016/SVG/main" r:embed="rId3"/>
                </a:ext>
              </a:extLst>
            </a:blip>
            <a:stretch>
              <a:fillRect t="-114545"/>
            </a:stretch>
          </a:blipFill>
          <a:ln cap="sq">
            <a:noFill/>
            <a:prstDash val="solid"/>
            <a:miter/>
          </a:ln>
        </p:spPr>
        <p:txBody>
          <a:bodyPr/>
          <a:lstStyle/>
          <a:p>
            <a:endParaRPr lang="en-ZA"/>
          </a:p>
        </p:txBody>
      </p:sp>
      <p:grpSp>
        <p:nvGrpSpPr>
          <p:cNvPr id="11" name="Group 11"/>
          <p:cNvGrpSpPr/>
          <p:nvPr/>
        </p:nvGrpSpPr>
        <p:grpSpPr>
          <a:xfrm rot="-10800000">
            <a:off x="9070516" y="4347082"/>
            <a:ext cx="3128394" cy="3751948"/>
            <a:chOff x="0" y="0"/>
            <a:chExt cx="2041606" cy="2448541"/>
          </a:xfrm>
        </p:grpSpPr>
        <p:sp>
          <p:nvSpPr>
            <p:cNvPr id="12" name="Freeform 12"/>
            <p:cNvSpPr/>
            <p:nvPr/>
          </p:nvSpPr>
          <p:spPr>
            <a:xfrm>
              <a:off x="0" y="0"/>
              <a:ext cx="2041606" cy="2448541"/>
            </a:xfrm>
            <a:custGeom>
              <a:avLst/>
              <a:gdLst/>
              <a:ahLst/>
              <a:cxnLst/>
              <a:rect l="l" t="t" r="r" b="b"/>
              <a:pathLst>
                <a:path w="2041606" h="2448541">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rgbClr val="FFFFFF"/>
            </a:solidFill>
            <a:ln w="123825" cap="rnd">
              <a:solidFill>
                <a:srgbClr val="106861"/>
              </a:solidFill>
              <a:prstDash val="solid"/>
              <a:round/>
            </a:ln>
          </p:spPr>
          <p:txBody>
            <a:bodyPr/>
            <a:lstStyle/>
            <a:p>
              <a:endParaRPr lang="en-ZA"/>
            </a:p>
          </p:txBody>
        </p:sp>
        <p:sp>
          <p:nvSpPr>
            <p:cNvPr id="13" name="TextBox 13"/>
            <p:cNvSpPr txBox="1"/>
            <p:nvPr/>
          </p:nvSpPr>
          <p:spPr>
            <a:xfrm>
              <a:off x="0" y="-38100"/>
              <a:ext cx="2041606" cy="2486641"/>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4" name="Freeform 14"/>
          <p:cNvSpPr/>
          <p:nvPr/>
        </p:nvSpPr>
        <p:spPr>
          <a:xfrm>
            <a:off x="9561522" y="4347082"/>
            <a:ext cx="2146380" cy="1000429"/>
          </a:xfrm>
          <a:custGeom>
            <a:avLst/>
            <a:gdLst/>
            <a:ahLst/>
            <a:cxnLst/>
            <a:rect l="l" t="t" r="r" b="b"/>
            <a:pathLst>
              <a:path w="2146380" h="1000429">
                <a:moveTo>
                  <a:pt x="0" y="0"/>
                </a:moveTo>
                <a:lnTo>
                  <a:pt x="2146380" y="0"/>
                </a:lnTo>
                <a:lnTo>
                  <a:pt x="2146380" y="1000429"/>
                </a:lnTo>
                <a:lnTo>
                  <a:pt x="0" y="1000429"/>
                </a:lnTo>
                <a:lnTo>
                  <a:pt x="0" y="0"/>
                </a:lnTo>
                <a:close/>
              </a:path>
            </a:pathLst>
          </a:custGeom>
          <a:blipFill>
            <a:blip r:embed="rId2">
              <a:extLst>
                <a:ext uri="{96DAC541-7B7A-43D3-8B79-37D633B846F1}">
                  <asvg:svgBlip xmlns:asvg="http://schemas.microsoft.com/office/drawing/2016/SVG/main" r:embed="rId3"/>
                </a:ext>
              </a:extLst>
            </a:blip>
            <a:stretch>
              <a:fillRect t="-114545"/>
            </a:stretch>
          </a:blipFill>
          <a:ln cap="sq">
            <a:noFill/>
            <a:prstDash val="solid"/>
            <a:miter/>
          </a:ln>
        </p:spPr>
        <p:txBody>
          <a:bodyPr/>
          <a:lstStyle/>
          <a:p>
            <a:endParaRPr lang="en-ZA"/>
          </a:p>
        </p:txBody>
      </p:sp>
      <p:sp>
        <p:nvSpPr>
          <p:cNvPr id="15" name="Freeform 15"/>
          <p:cNvSpPr/>
          <p:nvPr/>
        </p:nvSpPr>
        <p:spPr>
          <a:xfrm>
            <a:off x="14592460" y="2868946"/>
            <a:ext cx="3695540" cy="7418054"/>
          </a:xfrm>
          <a:custGeom>
            <a:avLst/>
            <a:gdLst/>
            <a:ahLst/>
            <a:cxnLst/>
            <a:rect l="l" t="t" r="r" b="b"/>
            <a:pathLst>
              <a:path w="3695540" h="7418054">
                <a:moveTo>
                  <a:pt x="0" y="0"/>
                </a:moveTo>
                <a:lnTo>
                  <a:pt x="3695540" y="0"/>
                </a:lnTo>
                <a:lnTo>
                  <a:pt x="3695540" y="7418054"/>
                </a:lnTo>
                <a:lnTo>
                  <a:pt x="0" y="741805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ZA"/>
          </a:p>
        </p:txBody>
      </p:sp>
      <p:grpSp>
        <p:nvGrpSpPr>
          <p:cNvPr id="16" name="Group 16"/>
          <p:cNvGrpSpPr/>
          <p:nvPr/>
        </p:nvGrpSpPr>
        <p:grpSpPr>
          <a:xfrm rot="-10800000">
            <a:off x="12581910" y="4347082"/>
            <a:ext cx="3128394" cy="3751948"/>
            <a:chOff x="0" y="0"/>
            <a:chExt cx="2041606" cy="2448541"/>
          </a:xfrm>
        </p:grpSpPr>
        <p:sp>
          <p:nvSpPr>
            <p:cNvPr id="17" name="Freeform 17"/>
            <p:cNvSpPr/>
            <p:nvPr/>
          </p:nvSpPr>
          <p:spPr>
            <a:xfrm>
              <a:off x="0" y="0"/>
              <a:ext cx="2041606" cy="2448541"/>
            </a:xfrm>
            <a:custGeom>
              <a:avLst/>
              <a:gdLst/>
              <a:ahLst/>
              <a:cxnLst/>
              <a:rect l="l" t="t" r="r" b="b"/>
              <a:pathLst>
                <a:path w="2041606" h="2448541">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rgbClr val="FFFFFF"/>
            </a:solidFill>
            <a:ln w="123825" cap="rnd">
              <a:solidFill>
                <a:srgbClr val="106861"/>
              </a:solidFill>
              <a:prstDash val="solid"/>
              <a:round/>
            </a:ln>
          </p:spPr>
          <p:txBody>
            <a:bodyPr/>
            <a:lstStyle/>
            <a:p>
              <a:endParaRPr lang="en-ZA"/>
            </a:p>
          </p:txBody>
        </p:sp>
        <p:sp>
          <p:nvSpPr>
            <p:cNvPr id="18" name="TextBox 18"/>
            <p:cNvSpPr txBox="1"/>
            <p:nvPr/>
          </p:nvSpPr>
          <p:spPr>
            <a:xfrm>
              <a:off x="0" y="-38100"/>
              <a:ext cx="2041606" cy="2486641"/>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9" name="Freeform 19"/>
          <p:cNvSpPr/>
          <p:nvPr/>
        </p:nvSpPr>
        <p:spPr>
          <a:xfrm>
            <a:off x="13072917" y="4347082"/>
            <a:ext cx="2146380" cy="1000429"/>
          </a:xfrm>
          <a:custGeom>
            <a:avLst/>
            <a:gdLst/>
            <a:ahLst/>
            <a:cxnLst/>
            <a:rect l="l" t="t" r="r" b="b"/>
            <a:pathLst>
              <a:path w="2146380" h="1000429">
                <a:moveTo>
                  <a:pt x="0" y="0"/>
                </a:moveTo>
                <a:lnTo>
                  <a:pt x="2146380" y="0"/>
                </a:lnTo>
                <a:lnTo>
                  <a:pt x="2146380" y="1000429"/>
                </a:lnTo>
                <a:lnTo>
                  <a:pt x="0" y="1000429"/>
                </a:lnTo>
                <a:lnTo>
                  <a:pt x="0" y="0"/>
                </a:lnTo>
                <a:close/>
              </a:path>
            </a:pathLst>
          </a:custGeom>
          <a:blipFill>
            <a:blip r:embed="rId2">
              <a:extLst>
                <a:ext uri="{96DAC541-7B7A-43D3-8B79-37D633B846F1}">
                  <asvg:svgBlip xmlns:asvg="http://schemas.microsoft.com/office/drawing/2016/SVG/main" r:embed="rId3"/>
                </a:ext>
              </a:extLst>
            </a:blip>
            <a:stretch>
              <a:fillRect t="-114545"/>
            </a:stretch>
          </a:blipFill>
          <a:ln cap="sq">
            <a:noFill/>
            <a:prstDash val="solid"/>
            <a:miter/>
          </a:ln>
        </p:spPr>
        <p:txBody>
          <a:bodyPr/>
          <a:lstStyle/>
          <a:p>
            <a:endParaRPr lang="en-ZA"/>
          </a:p>
        </p:txBody>
      </p:sp>
      <p:sp>
        <p:nvSpPr>
          <p:cNvPr id="23" name="TextBox 23"/>
          <p:cNvSpPr txBox="1"/>
          <p:nvPr/>
        </p:nvSpPr>
        <p:spPr>
          <a:xfrm>
            <a:off x="3122795" y="1769851"/>
            <a:ext cx="7362789" cy="866067"/>
          </a:xfrm>
          <a:prstGeom prst="rect">
            <a:avLst/>
          </a:prstGeom>
        </p:spPr>
        <p:txBody>
          <a:bodyPr lIns="0" tIns="0" rIns="0" bIns="0" rtlCol="0" anchor="t">
            <a:spAutoFit/>
          </a:bodyPr>
          <a:lstStyle/>
          <a:p>
            <a:pPr algn="l">
              <a:lnSpc>
                <a:spcPts val="7178"/>
              </a:lnSpc>
            </a:pPr>
            <a:r>
              <a:rPr lang="en-US" sz="5127" b="1" spc="-102" dirty="0">
                <a:solidFill>
                  <a:srgbClr val="191919"/>
                </a:solidFill>
                <a:latin typeface="Open Sauce Bold"/>
                <a:ea typeface="Open Sauce Bold"/>
                <a:cs typeface="Open Sauce Bold"/>
                <a:sym typeface="Open Sauce Bold"/>
              </a:rPr>
              <a:t>Goals</a:t>
            </a:r>
          </a:p>
        </p:txBody>
      </p:sp>
      <p:sp>
        <p:nvSpPr>
          <p:cNvPr id="24" name="TextBox 24"/>
          <p:cNvSpPr txBox="1"/>
          <p:nvPr/>
        </p:nvSpPr>
        <p:spPr>
          <a:xfrm>
            <a:off x="2222390" y="6672483"/>
            <a:ext cx="2738293" cy="955005"/>
          </a:xfrm>
          <a:prstGeom prst="rect">
            <a:avLst/>
          </a:prstGeom>
        </p:spPr>
        <p:txBody>
          <a:bodyPr lIns="0" tIns="0" rIns="0" bIns="0" rtlCol="0" anchor="t">
            <a:spAutoFit/>
          </a:bodyPr>
          <a:lstStyle/>
          <a:p>
            <a:pPr lvl="0" algn="ctr">
              <a:lnSpc>
                <a:spcPts val="1927"/>
              </a:lnSpc>
            </a:pPr>
            <a:r>
              <a:rPr lang="en-US" sz="1400" dirty="0">
                <a:latin typeface="Open Sauce" panose="020B0604020202020204" charset="0"/>
              </a:rPr>
              <a:t>Acquire 10 new clients for </a:t>
            </a:r>
            <a:r>
              <a:rPr lang="en-US" sz="1400" b="1" dirty="0" err="1">
                <a:latin typeface="Open Sauce" panose="020B0604020202020204" charset="0"/>
              </a:rPr>
              <a:t>Leguaan</a:t>
            </a:r>
            <a:r>
              <a:rPr lang="en-US" sz="1400" b="1" dirty="0">
                <a:latin typeface="Open Sauce" panose="020B0604020202020204" charset="0"/>
              </a:rPr>
              <a:t> SaaS</a:t>
            </a:r>
            <a:r>
              <a:rPr lang="en-US" sz="1400" dirty="0">
                <a:latin typeface="Open Sauce" panose="020B0604020202020204" charset="0"/>
              </a:rPr>
              <a:t> and </a:t>
            </a:r>
            <a:r>
              <a:rPr lang="en-US" sz="1400" b="1" dirty="0" err="1">
                <a:latin typeface="Open Sauce" panose="020B0604020202020204" charset="0"/>
              </a:rPr>
              <a:t>WaterMonster</a:t>
            </a:r>
            <a:r>
              <a:rPr lang="en-US" sz="1400" b="1" dirty="0">
                <a:latin typeface="Open Sauce" panose="020B0604020202020204" charset="0"/>
              </a:rPr>
              <a:t> App</a:t>
            </a:r>
            <a:r>
              <a:rPr lang="en-US" sz="1400" dirty="0">
                <a:latin typeface="Open Sauce" panose="020B0604020202020204" charset="0"/>
              </a:rPr>
              <a:t> within the </a:t>
            </a:r>
            <a:r>
              <a:rPr lang="en-US" sz="1400" b="1" dirty="0">
                <a:latin typeface="Open Sauce" panose="020B0604020202020204" charset="0"/>
              </a:rPr>
              <a:t>next 12 months</a:t>
            </a:r>
            <a:r>
              <a:rPr lang="en-US" sz="1400" dirty="0">
                <a:latin typeface="Open Sauce" panose="020B0604020202020204" charset="0"/>
              </a:rPr>
              <a:t>.</a:t>
            </a:r>
            <a:endParaRPr lang="en-US" sz="1284" dirty="0">
              <a:solidFill>
                <a:srgbClr val="343432"/>
              </a:solidFill>
              <a:latin typeface="Open Sauce" panose="020B0604020202020204" charset="0"/>
              <a:ea typeface="Open Sauce"/>
              <a:cs typeface="Open Sauce"/>
              <a:sym typeface="Open Sauce"/>
            </a:endParaRPr>
          </a:p>
        </p:txBody>
      </p:sp>
      <p:sp>
        <p:nvSpPr>
          <p:cNvPr id="25" name="TextBox 25"/>
          <p:cNvSpPr txBox="1"/>
          <p:nvPr/>
        </p:nvSpPr>
        <p:spPr>
          <a:xfrm>
            <a:off x="2484564" y="5528146"/>
            <a:ext cx="2202550" cy="589905"/>
          </a:xfrm>
          <a:prstGeom prst="rect">
            <a:avLst/>
          </a:prstGeom>
        </p:spPr>
        <p:txBody>
          <a:bodyPr wrap="square" lIns="0" tIns="0" rIns="0" bIns="0" rtlCol="0" anchor="t">
            <a:spAutoFit/>
          </a:bodyPr>
          <a:lstStyle/>
          <a:p>
            <a:pPr marL="0" lvl="0" indent="0" algn="ctr">
              <a:lnSpc>
                <a:spcPts val="2278"/>
              </a:lnSpc>
              <a:spcBef>
                <a:spcPct val="0"/>
              </a:spcBef>
            </a:pPr>
            <a:r>
              <a:rPr lang="en-US" sz="1779" b="1" dirty="0">
                <a:solidFill>
                  <a:srgbClr val="343432"/>
                </a:solidFill>
                <a:latin typeface="Open Sauce Bold"/>
                <a:ea typeface="Open Sauce Bold"/>
                <a:cs typeface="Open Sauce Bold"/>
                <a:sym typeface="Open Sauce Bold"/>
              </a:rPr>
              <a:t>Increase Client adoption</a:t>
            </a:r>
          </a:p>
        </p:txBody>
      </p:sp>
      <p:sp>
        <p:nvSpPr>
          <p:cNvPr id="26" name="TextBox 26"/>
          <p:cNvSpPr txBox="1"/>
          <p:nvPr/>
        </p:nvSpPr>
        <p:spPr>
          <a:xfrm>
            <a:off x="3122795" y="4419191"/>
            <a:ext cx="937482" cy="595909"/>
          </a:xfrm>
          <a:prstGeom prst="rect">
            <a:avLst/>
          </a:prstGeom>
        </p:spPr>
        <p:txBody>
          <a:bodyPr lIns="0" tIns="0" rIns="0" bIns="0" rtlCol="0" anchor="t">
            <a:spAutoFit/>
          </a:bodyPr>
          <a:lstStyle/>
          <a:p>
            <a:pPr marL="0" lvl="0" indent="0" algn="ctr">
              <a:lnSpc>
                <a:spcPts val="4895"/>
              </a:lnSpc>
              <a:spcBef>
                <a:spcPct val="0"/>
              </a:spcBef>
            </a:pPr>
            <a:r>
              <a:rPr lang="en-US" sz="3824" b="1">
                <a:solidFill>
                  <a:srgbClr val="F8F8F8"/>
                </a:solidFill>
                <a:latin typeface="Open Sauce Bold"/>
                <a:ea typeface="Open Sauce Bold"/>
                <a:cs typeface="Open Sauce Bold"/>
                <a:sym typeface="Open Sauce Bold"/>
              </a:rPr>
              <a:t>01</a:t>
            </a:r>
          </a:p>
        </p:txBody>
      </p:sp>
      <p:sp>
        <p:nvSpPr>
          <p:cNvPr id="27" name="TextBox 27"/>
          <p:cNvSpPr txBox="1"/>
          <p:nvPr/>
        </p:nvSpPr>
        <p:spPr>
          <a:xfrm>
            <a:off x="5733784" y="6672483"/>
            <a:ext cx="2738293" cy="730969"/>
          </a:xfrm>
          <a:prstGeom prst="rect">
            <a:avLst/>
          </a:prstGeom>
        </p:spPr>
        <p:txBody>
          <a:bodyPr lIns="0" tIns="0" rIns="0" bIns="0" rtlCol="0" anchor="t">
            <a:spAutoFit/>
          </a:bodyPr>
          <a:lstStyle/>
          <a:p>
            <a:pPr lvl="0" algn="ctr">
              <a:lnSpc>
                <a:spcPts val="1927"/>
              </a:lnSpc>
            </a:pPr>
            <a:r>
              <a:rPr lang="en-US" sz="1400" dirty="0">
                <a:latin typeface="Open Sauce" panose="020B0604020202020204" charset="0"/>
              </a:rPr>
              <a:t>Launch the </a:t>
            </a:r>
            <a:r>
              <a:rPr lang="en-US" sz="1400" b="1" dirty="0" err="1">
                <a:latin typeface="Open Sauce" panose="020B0604020202020204" charset="0"/>
              </a:rPr>
              <a:t>WaterMonster</a:t>
            </a:r>
            <a:r>
              <a:rPr lang="en-US" sz="1400" b="1" dirty="0">
                <a:latin typeface="Open Sauce" panose="020B0604020202020204" charset="0"/>
              </a:rPr>
              <a:t> App</a:t>
            </a:r>
            <a:r>
              <a:rPr lang="en-US" sz="1400" dirty="0">
                <a:latin typeface="Open Sauce" panose="020B0604020202020204" charset="0"/>
              </a:rPr>
              <a:t> on </a:t>
            </a:r>
            <a:r>
              <a:rPr lang="en-US" sz="1400" b="1" dirty="0">
                <a:latin typeface="Open Sauce" panose="020B0604020202020204" charset="0"/>
              </a:rPr>
              <a:t>Apple’s App Store</a:t>
            </a:r>
            <a:r>
              <a:rPr lang="en-US" sz="1400" dirty="0">
                <a:latin typeface="Open Sauce" panose="020B0604020202020204" charset="0"/>
              </a:rPr>
              <a:t> by the </a:t>
            </a:r>
            <a:r>
              <a:rPr lang="en-US" sz="1400" b="1" dirty="0">
                <a:latin typeface="Open Sauce" panose="020B0604020202020204" charset="0"/>
              </a:rPr>
              <a:t>end of  2024.</a:t>
            </a:r>
            <a:endParaRPr lang="en-US" sz="1284" dirty="0">
              <a:solidFill>
                <a:srgbClr val="343432"/>
              </a:solidFill>
              <a:latin typeface="Open Sauce" panose="020B0604020202020204" charset="0"/>
              <a:ea typeface="Open Sauce"/>
              <a:cs typeface="Open Sauce"/>
              <a:sym typeface="Open Sauce"/>
            </a:endParaRPr>
          </a:p>
        </p:txBody>
      </p:sp>
      <p:sp>
        <p:nvSpPr>
          <p:cNvPr id="28" name="TextBox 28"/>
          <p:cNvSpPr txBox="1"/>
          <p:nvPr/>
        </p:nvSpPr>
        <p:spPr>
          <a:xfrm>
            <a:off x="6075654" y="5510712"/>
            <a:ext cx="2099327" cy="589905"/>
          </a:xfrm>
          <a:prstGeom prst="rect">
            <a:avLst/>
          </a:prstGeom>
        </p:spPr>
        <p:txBody>
          <a:bodyPr lIns="0" tIns="0" rIns="0" bIns="0" rtlCol="0" anchor="t">
            <a:spAutoFit/>
          </a:bodyPr>
          <a:lstStyle/>
          <a:p>
            <a:pPr marL="0" lvl="0" indent="0" algn="ctr">
              <a:lnSpc>
                <a:spcPts val="2278"/>
              </a:lnSpc>
              <a:spcBef>
                <a:spcPct val="0"/>
              </a:spcBef>
            </a:pPr>
            <a:r>
              <a:rPr lang="en-US" sz="1779" b="1" dirty="0">
                <a:solidFill>
                  <a:srgbClr val="343432"/>
                </a:solidFill>
                <a:latin typeface="Open Sauce Bold"/>
                <a:ea typeface="Open Sauce Bold"/>
                <a:cs typeface="Open Sauce Bold"/>
                <a:sym typeface="Open Sauce Bold"/>
              </a:rPr>
              <a:t>Expand App Availability</a:t>
            </a:r>
          </a:p>
        </p:txBody>
      </p:sp>
      <p:sp>
        <p:nvSpPr>
          <p:cNvPr id="29" name="TextBox 29"/>
          <p:cNvSpPr txBox="1"/>
          <p:nvPr/>
        </p:nvSpPr>
        <p:spPr>
          <a:xfrm>
            <a:off x="6634189" y="4419191"/>
            <a:ext cx="937482" cy="595909"/>
          </a:xfrm>
          <a:prstGeom prst="rect">
            <a:avLst/>
          </a:prstGeom>
        </p:spPr>
        <p:txBody>
          <a:bodyPr lIns="0" tIns="0" rIns="0" bIns="0" rtlCol="0" anchor="t">
            <a:spAutoFit/>
          </a:bodyPr>
          <a:lstStyle/>
          <a:p>
            <a:pPr marL="0" lvl="0" indent="0" algn="ctr">
              <a:lnSpc>
                <a:spcPts val="4895"/>
              </a:lnSpc>
              <a:spcBef>
                <a:spcPct val="0"/>
              </a:spcBef>
            </a:pPr>
            <a:r>
              <a:rPr lang="en-US" sz="3824" b="1">
                <a:solidFill>
                  <a:srgbClr val="F8F8F8"/>
                </a:solidFill>
                <a:latin typeface="Open Sauce Bold"/>
                <a:ea typeface="Open Sauce Bold"/>
                <a:cs typeface="Open Sauce Bold"/>
                <a:sym typeface="Open Sauce Bold"/>
              </a:rPr>
              <a:t>02</a:t>
            </a:r>
          </a:p>
        </p:txBody>
      </p:sp>
      <p:sp>
        <p:nvSpPr>
          <p:cNvPr id="30" name="TextBox 30"/>
          <p:cNvSpPr txBox="1"/>
          <p:nvPr/>
        </p:nvSpPr>
        <p:spPr>
          <a:xfrm>
            <a:off x="9243178" y="6672483"/>
            <a:ext cx="2738293" cy="974626"/>
          </a:xfrm>
          <a:prstGeom prst="rect">
            <a:avLst/>
          </a:prstGeom>
        </p:spPr>
        <p:txBody>
          <a:bodyPr lIns="0" tIns="0" rIns="0" bIns="0" rtlCol="0" anchor="t">
            <a:spAutoFit/>
          </a:bodyPr>
          <a:lstStyle/>
          <a:p>
            <a:pPr lvl="0" algn="ctr">
              <a:lnSpc>
                <a:spcPts val="1927"/>
              </a:lnSpc>
            </a:pPr>
            <a:r>
              <a:rPr lang="en-US" sz="1400" dirty="0">
                <a:latin typeface="Open Sauce" panose="020B0604020202020204" charset="0"/>
              </a:rPr>
              <a:t>Conduct </a:t>
            </a:r>
            <a:r>
              <a:rPr lang="en-US" sz="1400" b="1" dirty="0">
                <a:latin typeface="Open Sauce" panose="020B0604020202020204" charset="0"/>
              </a:rPr>
              <a:t>training workshops</a:t>
            </a:r>
            <a:r>
              <a:rPr lang="en-US" sz="1400" dirty="0">
                <a:latin typeface="Open Sauce" panose="020B0604020202020204" charset="0"/>
              </a:rPr>
              <a:t> (both online and in-person) for </a:t>
            </a:r>
            <a:r>
              <a:rPr lang="en-US" sz="1400" b="1" dirty="0" err="1">
                <a:latin typeface="Open Sauce" panose="020B0604020202020204" charset="0"/>
              </a:rPr>
              <a:t>WaterMonster</a:t>
            </a:r>
            <a:r>
              <a:rPr lang="en-US" sz="1400" b="1" dirty="0">
                <a:latin typeface="Open Sauce" panose="020B0604020202020204" charset="0"/>
              </a:rPr>
              <a:t> App</a:t>
            </a:r>
            <a:r>
              <a:rPr lang="en-US" sz="1400" dirty="0">
                <a:latin typeface="Open Sauce" panose="020B0604020202020204" charset="0"/>
              </a:rPr>
              <a:t> users to increase engagement.</a:t>
            </a:r>
            <a:endParaRPr lang="en-US" sz="1284" dirty="0">
              <a:solidFill>
                <a:srgbClr val="343432"/>
              </a:solidFill>
              <a:latin typeface="Open Sauce" panose="020B0604020202020204" charset="0"/>
              <a:ea typeface="Open Sauce"/>
              <a:cs typeface="Open Sauce"/>
              <a:sym typeface="Open Sauce"/>
            </a:endParaRPr>
          </a:p>
        </p:txBody>
      </p:sp>
      <p:sp>
        <p:nvSpPr>
          <p:cNvPr id="31" name="TextBox 31"/>
          <p:cNvSpPr txBox="1"/>
          <p:nvPr/>
        </p:nvSpPr>
        <p:spPr>
          <a:xfrm>
            <a:off x="9562660" y="5528146"/>
            <a:ext cx="2099327" cy="589905"/>
          </a:xfrm>
          <a:prstGeom prst="rect">
            <a:avLst/>
          </a:prstGeom>
        </p:spPr>
        <p:txBody>
          <a:bodyPr lIns="0" tIns="0" rIns="0" bIns="0" rtlCol="0" anchor="t">
            <a:spAutoFit/>
          </a:bodyPr>
          <a:lstStyle/>
          <a:p>
            <a:pPr marL="0" lvl="0" indent="0" algn="ctr">
              <a:lnSpc>
                <a:spcPts val="2278"/>
              </a:lnSpc>
              <a:spcBef>
                <a:spcPct val="0"/>
              </a:spcBef>
            </a:pPr>
            <a:r>
              <a:rPr lang="en-US" sz="1779" b="1" dirty="0">
                <a:solidFill>
                  <a:srgbClr val="343432"/>
                </a:solidFill>
                <a:latin typeface="Open Sauce Bold"/>
                <a:ea typeface="Open Sauce Bold"/>
                <a:cs typeface="Open Sauce Bold"/>
                <a:sym typeface="Open Sauce Bold"/>
              </a:rPr>
              <a:t>User engagement &amp; training </a:t>
            </a:r>
          </a:p>
        </p:txBody>
      </p:sp>
      <p:sp>
        <p:nvSpPr>
          <p:cNvPr id="32" name="TextBox 32"/>
          <p:cNvSpPr txBox="1"/>
          <p:nvPr/>
        </p:nvSpPr>
        <p:spPr>
          <a:xfrm>
            <a:off x="10143583" y="4419191"/>
            <a:ext cx="937482" cy="595909"/>
          </a:xfrm>
          <a:prstGeom prst="rect">
            <a:avLst/>
          </a:prstGeom>
        </p:spPr>
        <p:txBody>
          <a:bodyPr lIns="0" tIns="0" rIns="0" bIns="0" rtlCol="0" anchor="t">
            <a:spAutoFit/>
          </a:bodyPr>
          <a:lstStyle/>
          <a:p>
            <a:pPr marL="0" lvl="0" indent="0" algn="ctr">
              <a:lnSpc>
                <a:spcPts val="4895"/>
              </a:lnSpc>
              <a:spcBef>
                <a:spcPct val="0"/>
              </a:spcBef>
            </a:pPr>
            <a:r>
              <a:rPr lang="en-US" sz="3824" b="1">
                <a:solidFill>
                  <a:srgbClr val="F8F8F8"/>
                </a:solidFill>
                <a:latin typeface="Open Sauce Bold"/>
                <a:ea typeface="Open Sauce Bold"/>
                <a:cs typeface="Open Sauce Bold"/>
                <a:sym typeface="Open Sauce Bold"/>
              </a:rPr>
              <a:t>03</a:t>
            </a:r>
          </a:p>
        </p:txBody>
      </p:sp>
      <p:sp>
        <p:nvSpPr>
          <p:cNvPr id="33" name="TextBox 33"/>
          <p:cNvSpPr txBox="1"/>
          <p:nvPr/>
        </p:nvSpPr>
        <p:spPr>
          <a:xfrm>
            <a:off x="12754573" y="6672483"/>
            <a:ext cx="2738293" cy="1198661"/>
          </a:xfrm>
          <a:prstGeom prst="rect">
            <a:avLst/>
          </a:prstGeom>
        </p:spPr>
        <p:txBody>
          <a:bodyPr lIns="0" tIns="0" rIns="0" bIns="0" rtlCol="0" anchor="t">
            <a:spAutoFit/>
          </a:bodyPr>
          <a:lstStyle/>
          <a:p>
            <a:pPr lvl="0" algn="ctr">
              <a:lnSpc>
                <a:spcPts val="1927"/>
              </a:lnSpc>
            </a:pPr>
            <a:r>
              <a:rPr lang="en-US" sz="1400" dirty="0">
                <a:latin typeface="Open Sauce" panose="020B0604020202020204" charset="0"/>
              </a:rPr>
              <a:t>Generate at least </a:t>
            </a:r>
            <a:r>
              <a:rPr lang="en-US" sz="1400" b="1" dirty="0">
                <a:latin typeface="Open Sauce" panose="020B0604020202020204" charset="0"/>
              </a:rPr>
              <a:t>10 new employment opportunities</a:t>
            </a:r>
            <a:r>
              <a:rPr lang="en-US" sz="1400" dirty="0">
                <a:latin typeface="Open Sauce" panose="020B0604020202020204" charset="0"/>
              </a:rPr>
              <a:t> within the next </a:t>
            </a:r>
            <a:r>
              <a:rPr lang="en-US" sz="1400" b="1" dirty="0">
                <a:latin typeface="Open Sauce" panose="020B0604020202020204" charset="0"/>
              </a:rPr>
              <a:t>18 months</a:t>
            </a:r>
            <a:r>
              <a:rPr lang="en-US" sz="1400" dirty="0">
                <a:latin typeface="Open Sauce" panose="020B0604020202020204" charset="0"/>
              </a:rPr>
              <a:t> through expansion and product development.</a:t>
            </a:r>
            <a:endParaRPr lang="en-US" sz="1284" dirty="0">
              <a:solidFill>
                <a:srgbClr val="343432"/>
              </a:solidFill>
              <a:latin typeface="Open Sauce" panose="020B0604020202020204" charset="0"/>
              <a:ea typeface="Open Sauce"/>
              <a:cs typeface="Open Sauce"/>
              <a:sym typeface="Open Sauce"/>
            </a:endParaRPr>
          </a:p>
        </p:txBody>
      </p:sp>
      <p:sp>
        <p:nvSpPr>
          <p:cNvPr id="34" name="TextBox 34"/>
          <p:cNvSpPr txBox="1"/>
          <p:nvPr/>
        </p:nvSpPr>
        <p:spPr>
          <a:xfrm>
            <a:off x="12921166" y="5519925"/>
            <a:ext cx="2486993" cy="589905"/>
          </a:xfrm>
          <a:prstGeom prst="rect">
            <a:avLst/>
          </a:prstGeom>
        </p:spPr>
        <p:txBody>
          <a:bodyPr wrap="square" lIns="0" tIns="0" rIns="0" bIns="0" rtlCol="0" anchor="t">
            <a:spAutoFit/>
          </a:bodyPr>
          <a:lstStyle/>
          <a:p>
            <a:pPr marL="0" lvl="0" indent="0" algn="ctr">
              <a:lnSpc>
                <a:spcPts val="2278"/>
              </a:lnSpc>
              <a:spcBef>
                <a:spcPct val="0"/>
              </a:spcBef>
            </a:pPr>
            <a:r>
              <a:rPr lang="en-US" sz="1779" b="1" dirty="0">
                <a:solidFill>
                  <a:srgbClr val="343432"/>
                </a:solidFill>
                <a:latin typeface="Open Sauce Bold"/>
                <a:ea typeface="Open Sauce Bold"/>
                <a:cs typeface="Open Sauce Bold"/>
                <a:sym typeface="Open Sauce Bold"/>
              </a:rPr>
              <a:t>Create employment Opportunities</a:t>
            </a:r>
          </a:p>
        </p:txBody>
      </p:sp>
      <p:sp>
        <p:nvSpPr>
          <p:cNvPr id="35" name="TextBox 35"/>
          <p:cNvSpPr txBox="1"/>
          <p:nvPr/>
        </p:nvSpPr>
        <p:spPr>
          <a:xfrm>
            <a:off x="13654978" y="4419191"/>
            <a:ext cx="937482" cy="595909"/>
          </a:xfrm>
          <a:prstGeom prst="rect">
            <a:avLst/>
          </a:prstGeom>
        </p:spPr>
        <p:txBody>
          <a:bodyPr lIns="0" tIns="0" rIns="0" bIns="0" rtlCol="0" anchor="t">
            <a:spAutoFit/>
          </a:bodyPr>
          <a:lstStyle/>
          <a:p>
            <a:pPr marL="0" lvl="0" indent="0" algn="ctr">
              <a:lnSpc>
                <a:spcPts val="4895"/>
              </a:lnSpc>
              <a:spcBef>
                <a:spcPct val="0"/>
              </a:spcBef>
            </a:pPr>
            <a:r>
              <a:rPr lang="en-US" sz="3824" b="1">
                <a:solidFill>
                  <a:srgbClr val="F8F8F8"/>
                </a:solidFill>
                <a:latin typeface="Open Sauce Bold"/>
                <a:ea typeface="Open Sauce Bold"/>
                <a:cs typeface="Open Sauce Bold"/>
                <a:sym typeface="Open Sauce Bold"/>
              </a:rPr>
              <a:t>04</a:t>
            </a:r>
          </a:p>
        </p:txBody>
      </p:sp>
      <p:sp>
        <p:nvSpPr>
          <p:cNvPr id="37" name="Freeform 37"/>
          <p:cNvSpPr/>
          <p:nvPr/>
        </p:nvSpPr>
        <p:spPr>
          <a:xfrm rot="-10800000">
            <a:off x="-465877" y="-4635036"/>
            <a:ext cx="3695540" cy="7418054"/>
          </a:xfrm>
          <a:custGeom>
            <a:avLst/>
            <a:gdLst/>
            <a:ahLst/>
            <a:cxnLst/>
            <a:rect l="l" t="t" r="r" b="b"/>
            <a:pathLst>
              <a:path w="3695540" h="7418054">
                <a:moveTo>
                  <a:pt x="0" y="0"/>
                </a:moveTo>
                <a:lnTo>
                  <a:pt x="3695540" y="0"/>
                </a:lnTo>
                <a:lnTo>
                  <a:pt x="3695540" y="7418054"/>
                </a:lnTo>
                <a:lnTo>
                  <a:pt x="0" y="741805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ZA"/>
          </a:p>
        </p:txBody>
      </p:sp>
      <p:pic>
        <p:nvPicPr>
          <p:cNvPr id="39" name="Picture 38"/>
          <p:cNvPicPr>
            <a:picLocks noChangeAspect="1"/>
          </p:cNvPicPr>
          <p:nvPr/>
        </p:nvPicPr>
        <p:blipFill>
          <a:blip r:embed="rId6"/>
          <a:stretch>
            <a:fillRect/>
          </a:stretch>
        </p:blipFill>
        <p:spPr>
          <a:xfrm>
            <a:off x="15994164" y="9010472"/>
            <a:ext cx="2293835" cy="130062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049727" y="4347082"/>
            <a:ext cx="3128394" cy="3751948"/>
            <a:chOff x="0" y="0"/>
            <a:chExt cx="2041606" cy="2448541"/>
          </a:xfrm>
        </p:grpSpPr>
        <p:sp>
          <p:nvSpPr>
            <p:cNvPr id="3" name="Freeform 3"/>
            <p:cNvSpPr/>
            <p:nvPr/>
          </p:nvSpPr>
          <p:spPr>
            <a:xfrm>
              <a:off x="0" y="0"/>
              <a:ext cx="2041606" cy="2448541"/>
            </a:xfrm>
            <a:custGeom>
              <a:avLst/>
              <a:gdLst/>
              <a:ahLst/>
              <a:cxnLst/>
              <a:rect l="l" t="t" r="r" b="b"/>
              <a:pathLst>
                <a:path w="2041606" h="2448541">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rgbClr val="FFFFFF"/>
            </a:solidFill>
            <a:ln w="123825" cap="rnd">
              <a:solidFill>
                <a:srgbClr val="106861"/>
              </a:solidFill>
              <a:prstDash val="solid"/>
              <a:round/>
            </a:ln>
          </p:spPr>
          <p:txBody>
            <a:bodyPr/>
            <a:lstStyle/>
            <a:p>
              <a:endParaRPr lang="en-ZA"/>
            </a:p>
          </p:txBody>
        </p:sp>
        <p:sp>
          <p:nvSpPr>
            <p:cNvPr id="4" name="TextBox 4"/>
            <p:cNvSpPr txBox="1"/>
            <p:nvPr/>
          </p:nvSpPr>
          <p:spPr>
            <a:xfrm>
              <a:off x="0" y="-38100"/>
              <a:ext cx="2041606" cy="2486641"/>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5" name="Freeform 5"/>
          <p:cNvSpPr/>
          <p:nvPr/>
        </p:nvSpPr>
        <p:spPr>
          <a:xfrm>
            <a:off x="2540734" y="4347082"/>
            <a:ext cx="2146380" cy="1000429"/>
          </a:xfrm>
          <a:custGeom>
            <a:avLst/>
            <a:gdLst/>
            <a:ahLst/>
            <a:cxnLst/>
            <a:rect l="l" t="t" r="r" b="b"/>
            <a:pathLst>
              <a:path w="2146380" h="1000429">
                <a:moveTo>
                  <a:pt x="0" y="0"/>
                </a:moveTo>
                <a:lnTo>
                  <a:pt x="2146380" y="0"/>
                </a:lnTo>
                <a:lnTo>
                  <a:pt x="2146380" y="1000429"/>
                </a:lnTo>
                <a:lnTo>
                  <a:pt x="0" y="1000429"/>
                </a:lnTo>
                <a:lnTo>
                  <a:pt x="0" y="0"/>
                </a:lnTo>
                <a:close/>
              </a:path>
            </a:pathLst>
          </a:custGeom>
          <a:blipFill>
            <a:blip r:embed="rId2">
              <a:extLst>
                <a:ext uri="{96DAC541-7B7A-43D3-8B79-37D633B846F1}">
                  <asvg:svgBlip xmlns:asvg="http://schemas.microsoft.com/office/drawing/2016/SVG/main" r:embed="rId3"/>
                </a:ext>
              </a:extLst>
            </a:blip>
            <a:stretch>
              <a:fillRect t="-114545"/>
            </a:stretch>
          </a:blipFill>
          <a:ln cap="sq">
            <a:noFill/>
            <a:prstDash val="solid"/>
            <a:miter/>
          </a:ln>
        </p:spPr>
        <p:txBody>
          <a:bodyPr/>
          <a:lstStyle/>
          <a:p>
            <a:endParaRPr lang="en-ZA"/>
          </a:p>
        </p:txBody>
      </p:sp>
      <p:grpSp>
        <p:nvGrpSpPr>
          <p:cNvPr id="7" name="Group 7"/>
          <p:cNvGrpSpPr/>
          <p:nvPr/>
        </p:nvGrpSpPr>
        <p:grpSpPr>
          <a:xfrm rot="-10800000">
            <a:off x="5561122" y="4347082"/>
            <a:ext cx="3128394" cy="3751948"/>
            <a:chOff x="0" y="0"/>
            <a:chExt cx="2041606" cy="2448541"/>
          </a:xfrm>
        </p:grpSpPr>
        <p:sp>
          <p:nvSpPr>
            <p:cNvPr id="8" name="Freeform 8"/>
            <p:cNvSpPr/>
            <p:nvPr/>
          </p:nvSpPr>
          <p:spPr>
            <a:xfrm>
              <a:off x="0" y="0"/>
              <a:ext cx="2041606" cy="2448541"/>
            </a:xfrm>
            <a:custGeom>
              <a:avLst/>
              <a:gdLst/>
              <a:ahLst/>
              <a:cxnLst/>
              <a:rect l="l" t="t" r="r" b="b"/>
              <a:pathLst>
                <a:path w="2041606" h="2448541">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rgbClr val="FFFFFF"/>
            </a:solidFill>
            <a:ln w="123825" cap="rnd">
              <a:solidFill>
                <a:srgbClr val="106861"/>
              </a:solidFill>
              <a:prstDash val="solid"/>
              <a:round/>
            </a:ln>
          </p:spPr>
          <p:txBody>
            <a:bodyPr/>
            <a:lstStyle/>
            <a:p>
              <a:endParaRPr lang="en-ZA"/>
            </a:p>
          </p:txBody>
        </p:sp>
        <p:sp>
          <p:nvSpPr>
            <p:cNvPr id="9" name="TextBox 9"/>
            <p:cNvSpPr txBox="1"/>
            <p:nvPr/>
          </p:nvSpPr>
          <p:spPr>
            <a:xfrm>
              <a:off x="0" y="-38100"/>
              <a:ext cx="2041606" cy="2486641"/>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0" name="Freeform 10"/>
          <p:cNvSpPr/>
          <p:nvPr/>
        </p:nvSpPr>
        <p:spPr>
          <a:xfrm>
            <a:off x="6052129" y="4347082"/>
            <a:ext cx="2146380" cy="1000429"/>
          </a:xfrm>
          <a:custGeom>
            <a:avLst/>
            <a:gdLst/>
            <a:ahLst/>
            <a:cxnLst/>
            <a:rect l="l" t="t" r="r" b="b"/>
            <a:pathLst>
              <a:path w="2146380" h="1000429">
                <a:moveTo>
                  <a:pt x="0" y="0"/>
                </a:moveTo>
                <a:lnTo>
                  <a:pt x="2146380" y="0"/>
                </a:lnTo>
                <a:lnTo>
                  <a:pt x="2146380" y="1000429"/>
                </a:lnTo>
                <a:lnTo>
                  <a:pt x="0" y="1000429"/>
                </a:lnTo>
                <a:lnTo>
                  <a:pt x="0" y="0"/>
                </a:lnTo>
                <a:close/>
              </a:path>
            </a:pathLst>
          </a:custGeom>
          <a:blipFill>
            <a:blip r:embed="rId2">
              <a:extLst>
                <a:ext uri="{96DAC541-7B7A-43D3-8B79-37D633B846F1}">
                  <asvg:svgBlip xmlns:asvg="http://schemas.microsoft.com/office/drawing/2016/SVG/main" r:embed="rId3"/>
                </a:ext>
              </a:extLst>
            </a:blip>
            <a:stretch>
              <a:fillRect t="-114545"/>
            </a:stretch>
          </a:blipFill>
          <a:ln cap="sq">
            <a:noFill/>
            <a:prstDash val="solid"/>
            <a:miter/>
          </a:ln>
        </p:spPr>
        <p:txBody>
          <a:bodyPr/>
          <a:lstStyle/>
          <a:p>
            <a:endParaRPr lang="en-ZA"/>
          </a:p>
        </p:txBody>
      </p:sp>
      <p:grpSp>
        <p:nvGrpSpPr>
          <p:cNvPr id="11" name="Group 11"/>
          <p:cNvGrpSpPr/>
          <p:nvPr/>
        </p:nvGrpSpPr>
        <p:grpSpPr>
          <a:xfrm rot="-10800000">
            <a:off x="9070516" y="4347082"/>
            <a:ext cx="3128394" cy="3751948"/>
            <a:chOff x="0" y="0"/>
            <a:chExt cx="2041606" cy="2448541"/>
          </a:xfrm>
        </p:grpSpPr>
        <p:sp>
          <p:nvSpPr>
            <p:cNvPr id="12" name="Freeform 12"/>
            <p:cNvSpPr/>
            <p:nvPr/>
          </p:nvSpPr>
          <p:spPr>
            <a:xfrm>
              <a:off x="0" y="0"/>
              <a:ext cx="2041606" cy="2448541"/>
            </a:xfrm>
            <a:custGeom>
              <a:avLst/>
              <a:gdLst/>
              <a:ahLst/>
              <a:cxnLst/>
              <a:rect l="l" t="t" r="r" b="b"/>
              <a:pathLst>
                <a:path w="2041606" h="2448541">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rgbClr val="FFFFFF"/>
            </a:solidFill>
            <a:ln w="123825" cap="rnd">
              <a:solidFill>
                <a:srgbClr val="106861"/>
              </a:solidFill>
              <a:prstDash val="solid"/>
              <a:round/>
            </a:ln>
          </p:spPr>
          <p:txBody>
            <a:bodyPr/>
            <a:lstStyle/>
            <a:p>
              <a:endParaRPr lang="en-ZA"/>
            </a:p>
          </p:txBody>
        </p:sp>
        <p:sp>
          <p:nvSpPr>
            <p:cNvPr id="13" name="TextBox 13"/>
            <p:cNvSpPr txBox="1"/>
            <p:nvPr/>
          </p:nvSpPr>
          <p:spPr>
            <a:xfrm>
              <a:off x="0" y="-38100"/>
              <a:ext cx="2041606" cy="2486641"/>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4" name="Freeform 14"/>
          <p:cNvSpPr/>
          <p:nvPr/>
        </p:nvSpPr>
        <p:spPr>
          <a:xfrm>
            <a:off x="9561522" y="4347082"/>
            <a:ext cx="2146380" cy="1000429"/>
          </a:xfrm>
          <a:custGeom>
            <a:avLst/>
            <a:gdLst/>
            <a:ahLst/>
            <a:cxnLst/>
            <a:rect l="l" t="t" r="r" b="b"/>
            <a:pathLst>
              <a:path w="2146380" h="1000429">
                <a:moveTo>
                  <a:pt x="0" y="0"/>
                </a:moveTo>
                <a:lnTo>
                  <a:pt x="2146380" y="0"/>
                </a:lnTo>
                <a:lnTo>
                  <a:pt x="2146380" y="1000429"/>
                </a:lnTo>
                <a:lnTo>
                  <a:pt x="0" y="1000429"/>
                </a:lnTo>
                <a:lnTo>
                  <a:pt x="0" y="0"/>
                </a:lnTo>
                <a:close/>
              </a:path>
            </a:pathLst>
          </a:custGeom>
          <a:blipFill>
            <a:blip r:embed="rId2">
              <a:extLst>
                <a:ext uri="{96DAC541-7B7A-43D3-8B79-37D633B846F1}">
                  <asvg:svgBlip xmlns:asvg="http://schemas.microsoft.com/office/drawing/2016/SVG/main" r:embed="rId3"/>
                </a:ext>
              </a:extLst>
            </a:blip>
            <a:stretch>
              <a:fillRect t="-114545"/>
            </a:stretch>
          </a:blipFill>
          <a:ln cap="sq">
            <a:noFill/>
            <a:prstDash val="solid"/>
            <a:miter/>
          </a:ln>
        </p:spPr>
        <p:txBody>
          <a:bodyPr/>
          <a:lstStyle/>
          <a:p>
            <a:endParaRPr lang="en-ZA"/>
          </a:p>
        </p:txBody>
      </p:sp>
      <p:sp>
        <p:nvSpPr>
          <p:cNvPr id="15" name="Freeform 15"/>
          <p:cNvSpPr/>
          <p:nvPr/>
        </p:nvSpPr>
        <p:spPr>
          <a:xfrm>
            <a:off x="14592460" y="2868946"/>
            <a:ext cx="3695540" cy="7418054"/>
          </a:xfrm>
          <a:custGeom>
            <a:avLst/>
            <a:gdLst/>
            <a:ahLst/>
            <a:cxnLst/>
            <a:rect l="l" t="t" r="r" b="b"/>
            <a:pathLst>
              <a:path w="3695540" h="7418054">
                <a:moveTo>
                  <a:pt x="0" y="0"/>
                </a:moveTo>
                <a:lnTo>
                  <a:pt x="3695540" y="0"/>
                </a:lnTo>
                <a:lnTo>
                  <a:pt x="3695540" y="7418054"/>
                </a:lnTo>
                <a:lnTo>
                  <a:pt x="0" y="741805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ZA"/>
          </a:p>
        </p:txBody>
      </p:sp>
      <p:grpSp>
        <p:nvGrpSpPr>
          <p:cNvPr id="16" name="Group 16"/>
          <p:cNvGrpSpPr/>
          <p:nvPr/>
        </p:nvGrpSpPr>
        <p:grpSpPr>
          <a:xfrm rot="-10800000">
            <a:off x="12581910" y="4347082"/>
            <a:ext cx="3128394" cy="3751948"/>
            <a:chOff x="0" y="0"/>
            <a:chExt cx="2041606" cy="2448541"/>
          </a:xfrm>
        </p:grpSpPr>
        <p:sp>
          <p:nvSpPr>
            <p:cNvPr id="17" name="Freeform 17"/>
            <p:cNvSpPr/>
            <p:nvPr/>
          </p:nvSpPr>
          <p:spPr>
            <a:xfrm>
              <a:off x="0" y="0"/>
              <a:ext cx="2041606" cy="2448541"/>
            </a:xfrm>
            <a:custGeom>
              <a:avLst/>
              <a:gdLst/>
              <a:ahLst/>
              <a:cxnLst/>
              <a:rect l="l" t="t" r="r" b="b"/>
              <a:pathLst>
                <a:path w="2041606" h="2448541">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rgbClr val="FFFFFF"/>
            </a:solidFill>
            <a:ln w="123825" cap="rnd">
              <a:solidFill>
                <a:srgbClr val="106861"/>
              </a:solidFill>
              <a:prstDash val="solid"/>
              <a:round/>
            </a:ln>
          </p:spPr>
          <p:txBody>
            <a:bodyPr/>
            <a:lstStyle/>
            <a:p>
              <a:endParaRPr lang="en-ZA"/>
            </a:p>
          </p:txBody>
        </p:sp>
        <p:sp>
          <p:nvSpPr>
            <p:cNvPr id="18" name="TextBox 18"/>
            <p:cNvSpPr txBox="1"/>
            <p:nvPr/>
          </p:nvSpPr>
          <p:spPr>
            <a:xfrm>
              <a:off x="0" y="-38100"/>
              <a:ext cx="2041606" cy="2486641"/>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9" name="Freeform 19"/>
          <p:cNvSpPr/>
          <p:nvPr/>
        </p:nvSpPr>
        <p:spPr>
          <a:xfrm>
            <a:off x="13072917" y="4347082"/>
            <a:ext cx="2146380" cy="1000429"/>
          </a:xfrm>
          <a:custGeom>
            <a:avLst/>
            <a:gdLst/>
            <a:ahLst/>
            <a:cxnLst/>
            <a:rect l="l" t="t" r="r" b="b"/>
            <a:pathLst>
              <a:path w="2146380" h="1000429">
                <a:moveTo>
                  <a:pt x="0" y="0"/>
                </a:moveTo>
                <a:lnTo>
                  <a:pt x="2146380" y="0"/>
                </a:lnTo>
                <a:lnTo>
                  <a:pt x="2146380" y="1000429"/>
                </a:lnTo>
                <a:lnTo>
                  <a:pt x="0" y="1000429"/>
                </a:lnTo>
                <a:lnTo>
                  <a:pt x="0" y="0"/>
                </a:lnTo>
                <a:close/>
              </a:path>
            </a:pathLst>
          </a:custGeom>
          <a:blipFill>
            <a:blip r:embed="rId2">
              <a:extLst>
                <a:ext uri="{96DAC541-7B7A-43D3-8B79-37D633B846F1}">
                  <asvg:svgBlip xmlns:asvg="http://schemas.microsoft.com/office/drawing/2016/SVG/main" r:embed="rId3"/>
                </a:ext>
              </a:extLst>
            </a:blip>
            <a:stretch>
              <a:fillRect t="-114545"/>
            </a:stretch>
          </a:blipFill>
          <a:ln cap="sq">
            <a:noFill/>
            <a:prstDash val="solid"/>
            <a:miter/>
          </a:ln>
        </p:spPr>
        <p:txBody>
          <a:bodyPr/>
          <a:lstStyle/>
          <a:p>
            <a:endParaRPr lang="en-ZA"/>
          </a:p>
        </p:txBody>
      </p:sp>
      <p:sp>
        <p:nvSpPr>
          <p:cNvPr id="23" name="TextBox 23"/>
          <p:cNvSpPr txBox="1"/>
          <p:nvPr/>
        </p:nvSpPr>
        <p:spPr>
          <a:xfrm>
            <a:off x="2095642" y="2054763"/>
            <a:ext cx="14211158" cy="843629"/>
          </a:xfrm>
          <a:prstGeom prst="rect">
            <a:avLst/>
          </a:prstGeom>
        </p:spPr>
        <p:txBody>
          <a:bodyPr wrap="square" lIns="0" tIns="0" rIns="0" bIns="0" rtlCol="0" anchor="t">
            <a:spAutoFit/>
          </a:bodyPr>
          <a:lstStyle/>
          <a:p>
            <a:pPr algn="l">
              <a:lnSpc>
                <a:spcPts val="7178"/>
              </a:lnSpc>
            </a:pPr>
            <a:r>
              <a:rPr lang="en-US" sz="5127" b="1" spc="-102" dirty="0">
                <a:solidFill>
                  <a:srgbClr val="191919"/>
                </a:solidFill>
                <a:latin typeface="Open Sauce Bold"/>
                <a:ea typeface="Open Sauce Bold"/>
                <a:cs typeface="Open Sauce Bold"/>
                <a:sym typeface="Open Sauce Bold"/>
              </a:rPr>
              <a:t>Our plans </a:t>
            </a:r>
          </a:p>
        </p:txBody>
      </p:sp>
      <p:sp>
        <p:nvSpPr>
          <p:cNvPr id="24" name="TextBox 24"/>
          <p:cNvSpPr txBox="1"/>
          <p:nvPr/>
        </p:nvSpPr>
        <p:spPr>
          <a:xfrm>
            <a:off x="2222390" y="6672483"/>
            <a:ext cx="2738293" cy="1198661"/>
          </a:xfrm>
          <a:prstGeom prst="rect">
            <a:avLst/>
          </a:prstGeom>
        </p:spPr>
        <p:txBody>
          <a:bodyPr lIns="0" tIns="0" rIns="0" bIns="0" rtlCol="0" anchor="t">
            <a:spAutoFit/>
          </a:bodyPr>
          <a:lstStyle/>
          <a:p>
            <a:pPr lvl="0" algn="ctr">
              <a:lnSpc>
                <a:spcPts val="1927"/>
              </a:lnSpc>
            </a:pPr>
            <a:r>
              <a:rPr lang="en-US" sz="1400" dirty="0">
                <a:latin typeface="Open Sauce" panose="020B0604020202020204" charset="0"/>
              </a:rPr>
              <a:t>Add new features like real-time analytics, more detailed field data integration (e.g., QR code scanning), and enhanced user interfaces.</a:t>
            </a:r>
            <a:endParaRPr lang="en-US" sz="1284" dirty="0">
              <a:solidFill>
                <a:srgbClr val="343432"/>
              </a:solidFill>
              <a:latin typeface="Open Sauce" panose="020B0604020202020204" charset="0"/>
              <a:ea typeface="Open Sauce"/>
              <a:cs typeface="Open Sauce"/>
              <a:sym typeface="Open Sauce"/>
            </a:endParaRPr>
          </a:p>
        </p:txBody>
      </p:sp>
      <p:sp>
        <p:nvSpPr>
          <p:cNvPr id="25" name="TextBox 25"/>
          <p:cNvSpPr txBox="1"/>
          <p:nvPr/>
        </p:nvSpPr>
        <p:spPr>
          <a:xfrm>
            <a:off x="2308873" y="5419620"/>
            <a:ext cx="2565325" cy="589905"/>
          </a:xfrm>
          <a:prstGeom prst="rect">
            <a:avLst/>
          </a:prstGeom>
        </p:spPr>
        <p:txBody>
          <a:bodyPr wrap="square" lIns="0" tIns="0" rIns="0" bIns="0" rtlCol="0" anchor="t">
            <a:spAutoFit/>
          </a:bodyPr>
          <a:lstStyle/>
          <a:p>
            <a:pPr marL="0" lvl="0" indent="0" algn="ctr">
              <a:lnSpc>
                <a:spcPts val="2278"/>
              </a:lnSpc>
              <a:spcBef>
                <a:spcPct val="0"/>
              </a:spcBef>
            </a:pPr>
            <a:r>
              <a:rPr lang="en-US" sz="1779" b="1" dirty="0">
                <a:solidFill>
                  <a:srgbClr val="343432"/>
                </a:solidFill>
                <a:latin typeface="Open Sauce Bold"/>
                <a:ea typeface="Open Sauce Bold"/>
                <a:cs typeface="Open Sauce Bold"/>
                <a:sym typeface="Open Sauce Bold"/>
              </a:rPr>
              <a:t>Refining the </a:t>
            </a:r>
            <a:r>
              <a:rPr lang="en-US" sz="1779" b="1" dirty="0" err="1">
                <a:solidFill>
                  <a:srgbClr val="343432"/>
                </a:solidFill>
                <a:latin typeface="Open Sauce Bold"/>
                <a:ea typeface="Open Sauce Bold"/>
                <a:cs typeface="Open Sauce Bold"/>
                <a:sym typeface="Open Sauce Bold"/>
              </a:rPr>
              <a:t>WaterMonster</a:t>
            </a:r>
            <a:r>
              <a:rPr lang="en-US" sz="1779" b="1" dirty="0">
                <a:solidFill>
                  <a:srgbClr val="343432"/>
                </a:solidFill>
                <a:latin typeface="Open Sauce Bold"/>
                <a:ea typeface="Open Sauce Bold"/>
                <a:cs typeface="Open Sauce Bold"/>
                <a:sym typeface="Open Sauce Bold"/>
              </a:rPr>
              <a:t> App</a:t>
            </a:r>
          </a:p>
        </p:txBody>
      </p:sp>
      <p:sp>
        <p:nvSpPr>
          <p:cNvPr id="26" name="TextBox 26"/>
          <p:cNvSpPr txBox="1"/>
          <p:nvPr/>
        </p:nvSpPr>
        <p:spPr>
          <a:xfrm>
            <a:off x="3122795" y="4419191"/>
            <a:ext cx="937482" cy="595909"/>
          </a:xfrm>
          <a:prstGeom prst="rect">
            <a:avLst/>
          </a:prstGeom>
        </p:spPr>
        <p:txBody>
          <a:bodyPr lIns="0" tIns="0" rIns="0" bIns="0" rtlCol="0" anchor="t">
            <a:spAutoFit/>
          </a:bodyPr>
          <a:lstStyle/>
          <a:p>
            <a:pPr marL="0" lvl="0" indent="0" algn="ctr">
              <a:lnSpc>
                <a:spcPts val="4895"/>
              </a:lnSpc>
              <a:spcBef>
                <a:spcPct val="0"/>
              </a:spcBef>
            </a:pPr>
            <a:r>
              <a:rPr lang="en-US" sz="3824" b="1">
                <a:solidFill>
                  <a:srgbClr val="F8F8F8"/>
                </a:solidFill>
                <a:latin typeface="Open Sauce Bold"/>
                <a:ea typeface="Open Sauce Bold"/>
                <a:cs typeface="Open Sauce Bold"/>
                <a:sym typeface="Open Sauce Bold"/>
              </a:rPr>
              <a:t>01</a:t>
            </a:r>
          </a:p>
        </p:txBody>
      </p:sp>
      <p:sp>
        <p:nvSpPr>
          <p:cNvPr id="27" name="TextBox 27"/>
          <p:cNvSpPr txBox="1"/>
          <p:nvPr/>
        </p:nvSpPr>
        <p:spPr>
          <a:xfrm>
            <a:off x="5733784" y="6672483"/>
            <a:ext cx="2811209" cy="1218282"/>
          </a:xfrm>
          <a:prstGeom prst="rect">
            <a:avLst/>
          </a:prstGeom>
        </p:spPr>
        <p:txBody>
          <a:bodyPr wrap="square" lIns="0" tIns="0" rIns="0" bIns="0" rtlCol="0" anchor="t">
            <a:spAutoFit/>
          </a:bodyPr>
          <a:lstStyle/>
          <a:p>
            <a:pPr lvl="0" algn="ctr">
              <a:lnSpc>
                <a:spcPts val="1927"/>
              </a:lnSpc>
            </a:pPr>
            <a:r>
              <a:rPr lang="en-US" sz="1400" dirty="0">
                <a:latin typeface="Open Sauce" panose="020B0604020202020204" charset="0"/>
              </a:rPr>
              <a:t>Targeted campaigns to reach new customers, particularly local governments, environmental consultancies, and industrial sectors.</a:t>
            </a:r>
            <a:endParaRPr lang="en-US" sz="1284" dirty="0">
              <a:solidFill>
                <a:srgbClr val="343432"/>
              </a:solidFill>
              <a:latin typeface="Open Sauce" panose="020B0604020202020204" charset="0"/>
              <a:ea typeface="Open Sauce"/>
              <a:cs typeface="Open Sauce"/>
              <a:sym typeface="Open Sauce"/>
            </a:endParaRPr>
          </a:p>
        </p:txBody>
      </p:sp>
      <p:sp>
        <p:nvSpPr>
          <p:cNvPr id="28" name="TextBox 28"/>
          <p:cNvSpPr txBox="1"/>
          <p:nvPr/>
        </p:nvSpPr>
        <p:spPr>
          <a:xfrm>
            <a:off x="6139008" y="5578278"/>
            <a:ext cx="2099327" cy="294953"/>
          </a:xfrm>
          <a:prstGeom prst="rect">
            <a:avLst/>
          </a:prstGeom>
        </p:spPr>
        <p:txBody>
          <a:bodyPr lIns="0" tIns="0" rIns="0" bIns="0" rtlCol="0" anchor="t">
            <a:spAutoFit/>
          </a:bodyPr>
          <a:lstStyle/>
          <a:p>
            <a:pPr marL="0" lvl="0" indent="0" algn="ctr">
              <a:lnSpc>
                <a:spcPts val="2278"/>
              </a:lnSpc>
              <a:spcBef>
                <a:spcPct val="0"/>
              </a:spcBef>
            </a:pPr>
            <a:r>
              <a:rPr lang="en-US" sz="1779" b="1" dirty="0">
                <a:solidFill>
                  <a:srgbClr val="343432"/>
                </a:solidFill>
                <a:latin typeface="Open Sauce Bold"/>
                <a:ea typeface="Open Sauce Bold"/>
                <a:cs typeface="Open Sauce Bold"/>
                <a:sym typeface="Open Sauce Bold"/>
              </a:rPr>
              <a:t>Marketing &amp; Sales</a:t>
            </a:r>
          </a:p>
        </p:txBody>
      </p:sp>
      <p:sp>
        <p:nvSpPr>
          <p:cNvPr id="29" name="TextBox 29"/>
          <p:cNvSpPr txBox="1"/>
          <p:nvPr/>
        </p:nvSpPr>
        <p:spPr>
          <a:xfrm>
            <a:off x="6634189" y="4419191"/>
            <a:ext cx="937482" cy="595909"/>
          </a:xfrm>
          <a:prstGeom prst="rect">
            <a:avLst/>
          </a:prstGeom>
        </p:spPr>
        <p:txBody>
          <a:bodyPr lIns="0" tIns="0" rIns="0" bIns="0" rtlCol="0" anchor="t">
            <a:spAutoFit/>
          </a:bodyPr>
          <a:lstStyle/>
          <a:p>
            <a:pPr marL="0" lvl="0" indent="0" algn="ctr">
              <a:lnSpc>
                <a:spcPts val="4895"/>
              </a:lnSpc>
              <a:spcBef>
                <a:spcPct val="0"/>
              </a:spcBef>
            </a:pPr>
            <a:r>
              <a:rPr lang="en-US" sz="3824" b="1">
                <a:solidFill>
                  <a:srgbClr val="F8F8F8"/>
                </a:solidFill>
                <a:latin typeface="Open Sauce Bold"/>
                <a:ea typeface="Open Sauce Bold"/>
                <a:cs typeface="Open Sauce Bold"/>
                <a:sym typeface="Open Sauce Bold"/>
              </a:rPr>
              <a:t>02</a:t>
            </a:r>
          </a:p>
        </p:txBody>
      </p:sp>
      <p:sp>
        <p:nvSpPr>
          <p:cNvPr id="30" name="TextBox 30"/>
          <p:cNvSpPr txBox="1"/>
          <p:nvPr/>
        </p:nvSpPr>
        <p:spPr>
          <a:xfrm>
            <a:off x="8927992" y="6289273"/>
            <a:ext cx="3119291" cy="1138773"/>
          </a:xfrm>
          <a:prstGeom prst="rect">
            <a:avLst/>
          </a:prstGeom>
        </p:spPr>
        <p:txBody>
          <a:bodyPr wrap="square" lIns="0" tIns="0" rIns="0" bIns="0" rtlCol="0" anchor="t">
            <a:spAutoFit/>
          </a:bodyPr>
          <a:lstStyle/>
          <a:p>
            <a:endParaRPr lang="en-US" dirty="0"/>
          </a:p>
          <a:p>
            <a:pPr lvl="1"/>
            <a:r>
              <a:rPr lang="en-US" sz="1400" dirty="0">
                <a:latin typeface="Open Sauce" panose="020B0604020202020204" charset="0"/>
              </a:rPr>
              <a:t>Cover legal fees for compliance with new markets and contracts with clients or partners.</a:t>
            </a:r>
          </a:p>
        </p:txBody>
      </p:sp>
      <p:sp>
        <p:nvSpPr>
          <p:cNvPr id="31" name="TextBox 31"/>
          <p:cNvSpPr txBox="1"/>
          <p:nvPr/>
        </p:nvSpPr>
        <p:spPr>
          <a:xfrm>
            <a:off x="9266793" y="5463772"/>
            <a:ext cx="2757312" cy="589905"/>
          </a:xfrm>
          <a:prstGeom prst="rect">
            <a:avLst/>
          </a:prstGeom>
        </p:spPr>
        <p:txBody>
          <a:bodyPr wrap="square" lIns="0" tIns="0" rIns="0" bIns="0" rtlCol="0" anchor="t">
            <a:spAutoFit/>
          </a:bodyPr>
          <a:lstStyle/>
          <a:p>
            <a:pPr marL="0" lvl="0" indent="0" algn="ctr">
              <a:lnSpc>
                <a:spcPts val="2278"/>
              </a:lnSpc>
              <a:spcBef>
                <a:spcPct val="0"/>
              </a:spcBef>
            </a:pPr>
            <a:r>
              <a:rPr lang="en-US" sz="1779" b="1" dirty="0">
                <a:solidFill>
                  <a:srgbClr val="343432"/>
                </a:solidFill>
                <a:latin typeface="Open Sauce Bold"/>
                <a:ea typeface="Open Sauce Bold"/>
                <a:cs typeface="Open Sauce Bold"/>
                <a:sym typeface="Open Sauce Bold"/>
              </a:rPr>
              <a:t>Legal and Compliance</a:t>
            </a:r>
          </a:p>
          <a:p>
            <a:pPr marL="0" lvl="0" indent="0" algn="ctr">
              <a:lnSpc>
                <a:spcPts val="2278"/>
              </a:lnSpc>
              <a:spcBef>
                <a:spcPct val="0"/>
              </a:spcBef>
            </a:pPr>
            <a:r>
              <a:rPr lang="en-US" sz="1779" b="1" dirty="0">
                <a:solidFill>
                  <a:srgbClr val="343432"/>
                </a:solidFill>
                <a:latin typeface="Open Sauce Bold"/>
                <a:ea typeface="Open Sauce Bold"/>
                <a:cs typeface="Open Sauce Bold"/>
                <a:sym typeface="Open Sauce Bold"/>
              </a:rPr>
              <a:t>Intellectual Property, IP</a:t>
            </a:r>
          </a:p>
        </p:txBody>
      </p:sp>
      <p:sp>
        <p:nvSpPr>
          <p:cNvPr id="32" name="TextBox 32"/>
          <p:cNvSpPr txBox="1"/>
          <p:nvPr/>
        </p:nvSpPr>
        <p:spPr>
          <a:xfrm>
            <a:off x="10143583" y="4419191"/>
            <a:ext cx="937482" cy="595909"/>
          </a:xfrm>
          <a:prstGeom prst="rect">
            <a:avLst/>
          </a:prstGeom>
        </p:spPr>
        <p:txBody>
          <a:bodyPr lIns="0" tIns="0" rIns="0" bIns="0" rtlCol="0" anchor="t">
            <a:spAutoFit/>
          </a:bodyPr>
          <a:lstStyle/>
          <a:p>
            <a:pPr marL="0" lvl="0" indent="0" algn="ctr">
              <a:lnSpc>
                <a:spcPts val="4895"/>
              </a:lnSpc>
              <a:spcBef>
                <a:spcPct val="0"/>
              </a:spcBef>
            </a:pPr>
            <a:r>
              <a:rPr lang="en-US" sz="3824" b="1">
                <a:solidFill>
                  <a:srgbClr val="F8F8F8"/>
                </a:solidFill>
                <a:latin typeface="Open Sauce Bold"/>
                <a:ea typeface="Open Sauce Bold"/>
                <a:cs typeface="Open Sauce Bold"/>
                <a:sym typeface="Open Sauce Bold"/>
              </a:rPr>
              <a:t>03</a:t>
            </a:r>
          </a:p>
        </p:txBody>
      </p:sp>
      <p:sp>
        <p:nvSpPr>
          <p:cNvPr id="33" name="TextBox 33"/>
          <p:cNvSpPr txBox="1"/>
          <p:nvPr/>
        </p:nvSpPr>
        <p:spPr>
          <a:xfrm>
            <a:off x="12669465" y="6493236"/>
            <a:ext cx="2955731" cy="1218282"/>
          </a:xfrm>
          <a:prstGeom prst="rect">
            <a:avLst/>
          </a:prstGeom>
        </p:spPr>
        <p:txBody>
          <a:bodyPr wrap="square" lIns="0" tIns="0" rIns="0" bIns="0" rtlCol="0" anchor="t">
            <a:spAutoFit/>
          </a:bodyPr>
          <a:lstStyle/>
          <a:p>
            <a:pPr lvl="0" algn="ctr">
              <a:lnSpc>
                <a:spcPts val="1927"/>
              </a:lnSpc>
            </a:pPr>
            <a:r>
              <a:rPr lang="en-US" sz="1400" dirty="0">
                <a:latin typeface="Open Sauce" panose="020B0604020202020204" charset="0"/>
              </a:rPr>
              <a:t>Ensure ongoing customer support, technical troubleshooting, and training programs are in place as you scale to more clients.</a:t>
            </a:r>
            <a:endParaRPr lang="en-US" sz="1284" dirty="0">
              <a:solidFill>
                <a:srgbClr val="343432"/>
              </a:solidFill>
              <a:latin typeface="Open Sauce" panose="020B0604020202020204" charset="0"/>
              <a:ea typeface="Open Sauce"/>
              <a:cs typeface="Open Sauce"/>
              <a:sym typeface="Open Sauce"/>
            </a:endParaRPr>
          </a:p>
        </p:txBody>
      </p:sp>
      <p:sp>
        <p:nvSpPr>
          <p:cNvPr id="34" name="TextBox 34"/>
          <p:cNvSpPr txBox="1"/>
          <p:nvPr/>
        </p:nvSpPr>
        <p:spPr>
          <a:xfrm>
            <a:off x="12880223" y="5419619"/>
            <a:ext cx="2486992" cy="589905"/>
          </a:xfrm>
          <a:prstGeom prst="rect">
            <a:avLst/>
          </a:prstGeom>
        </p:spPr>
        <p:txBody>
          <a:bodyPr wrap="square" lIns="0" tIns="0" rIns="0" bIns="0" rtlCol="0" anchor="t">
            <a:spAutoFit/>
          </a:bodyPr>
          <a:lstStyle/>
          <a:p>
            <a:pPr marL="0" lvl="0" indent="0" algn="ctr">
              <a:lnSpc>
                <a:spcPts val="2278"/>
              </a:lnSpc>
              <a:spcBef>
                <a:spcPct val="0"/>
              </a:spcBef>
            </a:pPr>
            <a:r>
              <a:rPr lang="en-US" sz="1779" b="1" dirty="0">
                <a:solidFill>
                  <a:srgbClr val="343432"/>
                </a:solidFill>
                <a:latin typeface="Open Sauce Bold"/>
                <a:ea typeface="Open Sauce Bold"/>
                <a:cs typeface="Open Sauce Bold"/>
                <a:sym typeface="Open Sauce Bold"/>
              </a:rPr>
              <a:t>Technical Team &amp; Operational Support</a:t>
            </a:r>
          </a:p>
        </p:txBody>
      </p:sp>
      <p:sp>
        <p:nvSpPr>
          <p:cNvPr id="35" name="TextBox 35"/>
          <p:cNvSpPr txBox="1"/>
          <p:nvPr/>
        </p:nvSpPr>
        <p:spPr>
          <a:xfrm>
            <a:off x="13654978" y="4419191"/>
            <a:ext cx="937482" cy="595909"/>
          </a:xfrm>
          <a:prstGeom prst="rect">
            <a:avLst/>
          </a:prstGeom>
        </p:spPr>
        <p:txBody>
          <a:bodyPr lIns="0" tIns="0" rIns="0" bIns="0" rtlCol="0" anchor="t">
            <a:spAutoFit/>
          </a:bodyPr>
          <a:lstStyle/>
          <a:p>
            <a:pPr marL="0" lvl="0" indent="0" algn="ctr">
              <a:lnSpc>
                <a:spcPts val="4895"/>
              </a:lnSpc>
              <a:spcBef>
                <a:spcPct val="0"/>
              </a:spcBef>
            </a:pPr>
            <a:r>
              <a:rPr lang="en-US" sz="3824" b="1">
                <a:solidFill>
                  <a:srgbClr val="F8F8F8"/>
                </a:solidFill>
                <a:latin typeface="Open Sauce Bold"/>
                <a:ea typeface="Open Sauce Bold"/>
                <a:cs typeface="Open Sauce Bold"/>
                <a:sym typeface="Open Sauce Bold"/>
              </a:rPr>
              <a:t>04</a:t>
            </a:r>
          </a:p>
        </p:txBody>
      </p:sp>
      <p:sp>
        <p:nvSpPr>
          <p:cNvPr id="37" name="Freeform 37"/>
          <p:cNvSpPr/>
          <p:nvPr/>
        </p:nvSpPr>
        <p:spPr>
          <a:xfrm rot="-10800000">
            <a:off x="-465877" y="-4635036"/>
            <a:ext cx="3695540" cy="7418054"/>
          </a:xfrm>
          <a:custGeom>
            <a:avLst/>
            <a:gdLst/>
            <a:ahLst/>
            <a:cxnLst/>
            <a:rect l="l" t="t" r="r" b="b"/>
            <a:pathLst>
              <a:path w="3695540" h="7418054">
                <a:moveTo>
                  <a:pt x="0" y="0"/>
                </a:moveTo>
                <a:lnTo>
                  <a:pt x="3695540" y="0"/>
                </a:lnTo>
                <a:lnTo>
                  <a:pt x="3695540" y="7418054"/>
                </a:lnTo>
                <a:lnTo>
                  <a:pt x="0" y="741805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ZA"/>
          </a:p>
        </p:txBody>
      </p:sp>
      <p:pic>
        <p:nvPicPr>
          <p:cNvPr id="39" name="Picture 38"/>
          <p:cNvPicPr>
            <a:picLocks noChangeAspect="1"/>
          </p:cNvPicPr>
          <p:nvPr/>
        </p:nvPicPr>
        <p:blipFill>
          <a:blip r:embed="rId6"/>
          <a:stretch>
            <a:fillRect/>
          </a:stretch>
        </p:blipFill>
        <p:spPr>
          <a:xfrm>
            <a:off x="15994164" y="9010472"/>
            <a:ext cx="2293835" cy="1300628"/>
          </a:xfrm>
          <a:prstGeom prst="rect">
            <a:avLst/>
          </a:prstGeom>
        </p:spPr>
      </p:pic>
    </p:spTree>
    <p:extLst>
      <p:ext uri="{BB962C8B-B14F-4D97-AF65-F5344CB8AC3E}">
        <p14:creationId xmlns:p14="http://schemas.microsoft.com/office/powerpoint/2010/main" val="2775427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049727" y="4347082"/>
            <a:ext cx="3128394" cy="3751948"/>
            <a:chOff x="0" y="0"/>
            <a:chExt cx="2041606" cy="2448541"/>
          </a:xfrm>
        </p:grpSpPr>
        <p:sp>
          <p:nvSpPr>
            <p:cNvPr id="3" name="Freeform 3"/>
            <p:cNvSpPr/>
            <p:nvPr/>
          </p:nvSpPr>
          <p:spPr>
            <a:xfrm>
              <a:off x="0" y="0"/>
              <a:ext cx="2041606" cy="2448541"/>
            </a:xfrm>
            <a:custGeom>
              <a:avLst/>
              <a:gdLst/>
              <a:ahLst/>
              <a:cxnLst/>
              <a:rect l="l" t="t" r="r" b="b"/>
              <a:pathLst>
                <a:path w="2041606" h="2448541">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rgbClr val="FFFFFF"/>
            </a:solidFill>
            <a:ln w="123825" cap="rnd">
              <a:solidFill>
                <a:srgbClr val="106861"/>
              </a:solidFill>
              <a:prstDash val="solid"/>
              <a:round/>
            </a:ln>
          </p:spPr>
          <p:txBody>
            <a:bodyPr/>
            <a:lstStyle/>
            <a:p>
              <a:endParaRPr lang="en-ZA"/>
            </a:p>
          </p:txBody>
        </p:sp>
        <p:sp>
          <p:nvSpPr>
            <p:cNvPr id="4" name="TextBox 4"/>
            <p:cNvSpPr txBox="1"/>
            <p:nvPr/>
          </p:nvSpPr>
          <p:spPr>
            <a:xfrm>
              <a:off x="0" y="-38100"/>
              <a:ext cx="2041606" cy="2486641"/>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5" name="Freeform 5"/>
          <p:cNvSpPr/>
          <p:nvPr/>
        </p:nvSpPr>
        <p:spPr>
          <a:xfrm>
            <a:off x="2540734" y="4347082"/>
            <a:ext cx="2146380" cy="1000429"/>
          </a:xfrm>
          <a:custGeom>
            <a:avLst/>
            <a:gdLst/>
            <a:ahLst/>
            <a:cxnLst/>
            <a:rect l="l" t="t" r="r" b="b"/>
            <a:pathLst>
              <a:path w="2146380" h="1000429">
                <a:moveTo>
                  <a:pt x="0" y="0"/>
                </a:moveTo>
                <a:lnTo>
                  <a:pt x="2146380" y="0"/>
                </a:lnTo>
                <a:lnTo>
                  <a:pt x="2146380" y="1000429"/>
                </a:lnTo>
                <a:lnTo>
                  <a:pt x="0" y="1000429"/>
                </a:lnTo>
                <a:lnTo>
                  <a:pt x="0" y="0"/>
                </a:lnTo>
                <a:close/>
              </a:path>
            </a:pathLst>
          </a:custGeom>
          <a:blipFill>
            <a:blip r:embed="rId2">
              <a:extLst>
                <a:ext uri="{96DAC541-7B7A-43D3-8B79-37D633B846F1}">
                  <asvg:svgBlip xmlns:asvg="http://schemas.microsoft.com/office/drawing/2016/SVG/main" r:embed="rId3"/>
                </a:ext>
              </a:extLst>
            </a:blip>
            <a:stretch>
              <a:fillRect t="-114545"/>
            </a:stretch>
          </a:blipFill>
          <a:ln cap="sq">
            <a:noFill/>
            <a:prstDash val="solid"/>
            <a:miter/>
          </a:ln>
        </p:spPr>
        <p:txBody>
          <a:bodyPr/>
          <a:lstStyle/>
          <a:p>
            <a:endParaRPr lang="en-ZA"/>
          </a:p>
        </p:txBody>
      </p:sp>
      <p:grpSp>
        <p:nvGrpSpPr>
          <p:cNvPr id="7" name="Group 7"/>
          <p:cNvGrpSpPr/>
          <p:nvPr/>
        </p:nvGrpSpPr>
        <p:grpSpPr>
          <a:xfrm rot="-10800000">
            <a:off x="5561122" y="4347082"/>
            <a:ext cx="3128394" cy="3751948"/>
            <a:chOff x="0" y="0"/>
            <a:chExt cx="2041606" cy="2448541"/>
          </a:xfrm>
        </p:grpSpPr>
        <p:sp>
          <p:nvSpPr>
            <p:cNvPr id="8" name="Freeform 8"/>
            <p:cNvSpPr/>
            <p:nvPr/>
          </p:nvSpPr>
          <p:spPr>
            <a:xfrm>
              <a:off x="0" y="0"/>
              <a:ext cx="2041606" cy="2448541"/>
            </a:xfrm>
            <a:custGeom>
              <a:avLst/>
              <a:gdLst/>
              <a:ahLst/>
              <a:cxnLst/>
              <a:rect l="l" t="t" r="r" b="b"/>
              <a:pathLst>
                <a:path w="2041606" h="2448541">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rgbClr val="FFFFFF"/>
            </a:solidFill>
            <a:ln w="123825" cap="rnd">
              <a:solidFill>
                <a:srgbClr val="106861"/>
              </a:solidFill>
              <a:prstDash val="solid"/>
              <a:round/>
            </a:ln>
          </p:spPr>
          <p:txBody>
            <a:bodyPr/>
            <a:lstStyle/>
            <a:p>
              <a:endParaRPr lang="en-ZA"/>
            </a:p>
          </p:txBody>
        </p:sp>
        <p:sp>
          <p:nvSpPr>
            <p:cNvPr id="9" name="TextBox 9"/>
            <p:cNvSpPr txBox="1"/>
            <p:nvPr/>
          </p:nvSpPr>
          <p:spPr>
            <a:xfrm>
              <a:off x="0" y="-38100"/>
              <a:ext cx="2041606" cy="2486641"/>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0" name="Freeform 10"/>
          <p:cNvSpPr/>
          <p:nvPr/>
        </p:nvSpPr>
        <p:spPr>
          <a:xfrm>
            <a:off x="6052129" y="4347082"/>
            <a:ext cx="2146380" cy="1000429"/>
          </a:xfrm>
          <a:custGeom>
            <a:avLst/>
            <a:gdLst/>
            <a:ahLst/>
            <a:cxnLst/>
            <a:rect l="l" t="t" r="r" b="b"/>
            <a:pathLst>
              <a:path w="2146380" h="1000429">
                <a:moveTo>
                  <a:pt x="0" y="0"/>
                </a:moveTo>
                <a:lnTo>
                  <a:pt x="2146380" y="0"/>
                </a:lnTo>
                <a:lnTo>
                  <a:pt x="2146380" y="1000429"/>
                </a:lnTo>
                <a:lnTo>
                  <a:pt x="0" y="1000429"/>
                </a:lnTo>
                <a:lnTo>
                  <a:pt x="0" y="0"/>
                </a:lnTo>
                <a:close/>
              </a:path>
            </a:pathLst>
          </a:custGeom>
          <a:blipFill>
            <a:blip r:embed="rId2">
              <a:extLst>
                <a:ext uri="{96DAC541-7B7A-43D3-8B79-37D633B846F1}">
                  <asvg:svgBlip xmlns:asvg="http://schemas.microsoft.com/office/drawing/2016/SVG/main" r:embed="rId3"/>
                </a:ext>
              </a:extLst>
            </a:blip>
            <a:stretch>
              <a:fillRect t="-114545"/>
            </a:stretch>
          </a:blipFill>
          <a:ln cap="sq">
            <a:noFill/>
            <a:prstDash val="solid"/>
            <a:miter/>
          </a:ln>
        </p:spPr>
        <p:txBody>
          <a:bodyPr/>
          <a:lstStyle/>
          <a:p>
            <a:endParaRPr lang="en-ZA"/>
          </a:p>
        </p:txBody>
      </p:sp>
      <p:grpSp>
        <p:nvGrpSpPr>
          <p:cNvPr id="11" name="Group 11"/>
          <p:cNvGrpSpPr/>
          <p:nvPr/>
        </p:nvGrpSpPr>
        <p:grpSpPr>
          <a:xfrm rot="-10800000">
            <a:off x="9070516" y="4347082"/>
            <a:ext cx="3128394" cy="3751948"/>
            <a:chOff x="0" y="0"/>
            <a:chExt cx="2041606" cy="2448541"/>
          </a:xfrm>
        </p:grpSpPr>
        <p:sp>
          <p:nvSpPr>
            <p:cNvPr id="12" name="Freeform 12"/>
            <p:cNvSpPr/>
            <p:nvPr/>
          </p:nvSpPr>
          <p:spPr>
            <a:xfrm>
              <a:off x="0" y="0"/>
              <a:ext cx="2041606" cy="2448541"/>
            </a:xfrm>
            <a:custGeom>
              <a:avLst/>
              <a:gdLst/>
              <a:ahLst/>
              <a:cxnLst/>
              <a:rect l="l" t="t" r="r" b="b"/>
              <a:pathLst>
                <a:path w="2041606" h="2448541">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rgbClr val="FFFFFF"/>
            </a:solidFill>
            <a:ln w="123825" cap="rnd">
              <a:solidFill>
                <a:srgbClr val="106861"/>
              </a:solidFill>
              <a:prstDash val="solid"/>
              <a:round/>
            </a:ln>
          </p:spPr>
          <p:txBody>
            <a:bodyPr/>
            <a:lstStyle/>
            <a:p>
              <a:endParaRPr lang="en-ZA"/>
            </a:p>
          </p:txBody>
        </p:sp>
        <p:sp>
          <p:nvSpPr>
            <p:cNvPr id="13" name="TextBox 13"/>
            <p:cNvSpPr txBox="1"/>
            <p:nvPr/>
          </p:nvSpPr>
          <p:spPr>
            <a:xfrm>
              <a:off x="0" y="-38100"/>
              <a:ext cx="2041606" cy="2486641"/>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4" name="Freeform 14"/>
          <p:cNvSpPr/>
          <p:nvPr/>
        </p:nvSpPr>
        <p:spPr>
          <a:xfrm>
            <a:off x="9561522" y="4347082"/>
            <a:ext cx="2146380" cy="1000429"/>
          </a:xfrm>
          <a:custGeom>
            <a:avLst/>
            <a:gdLst/>
            <a:ahLst/>
            <a:cxnLst/>
            <a:rect l="l" t="t" r="r" b="b"/>
            <a:pathLst>
              <a:path w="2146380" h="1000429">
                <a:moveTo>
                  <a:pt x="0" y="0"/>
                </a:moveTo>
                <a:lnTo>
                  <a:pt x="2146380" y="0"/>
                </a:lnTo>
                <a:lnTo>
                  <a:pt x="2146380" y="1000429"/>
                </a:lnTo>
                <a:lnTo>
                  <a:pt x="0" y="1000429"/>
                </a:lnTo>
                <a:lnTo>
                  <a:pt x="0" y="0"/>
                </a:lnTo>
                <a:close/>
              </a:path>
            </a:pathLst>
          </a:custGeom>
          <a:blipFill>
            <a:blip r:embed="rId2">
              <a:extLst>
                <a:ext uri="{96DAC541-7B7A-43D3-8B79-37D633B846F1}">
                  <asvg:svgBlip xmlns:asvg="http://schemas.microsoft.com/office/drawing/2016/SVG/main" r:embed="rId3"/>
                </a:ext>
              </a:extLst>
            </a:blip>
            <a:stretch>
              <a:fillRect t="-114545"/>
            </a:stretch>
          </a:blipFill>
          <a:ln cap="sq">
            <a:noFill/>
            <a:prstDash val="solid"/>
            <a:miter/>
          </a:ln>
        </p:spPr>
        <p:txBody>
          <a:bodyPr/>
          <a:lstStyle/>
          <a:p>
            <a:endParaRPr lang="en-ZA"/>
          </a:p>
        </p:txBody>
      </p:sp>
      <p:sp>
        <p:nvSpPr>
          <p:cNvPr id="15" name="Freeform 15"/>
          <p:cNvSpPr/>
          <p:nvPr/>
        </p:nvSpPr>
        <p:spPr>
          <a:xfrm>
            <a:off x="14592460" y="2868946"/>
            <a:ext cx="3695540" cy="7418054"/>
          </a:xfrm>
          <a:custGeom>
            <a:avLst/>
            <a:gdLst/>
            <a:ahLst/>
            <a:cxnLst/>
            <a:rect l="l" t="t" r="r" b="b"/>
            <a:pathLst>
              <a:path w="3695540" h="7418054">
                <a:moveTo>
                  <a:pt x="0" y="0"/>
                </a:moveTo>
                <a:lnTo>
                  <a:pt x="3695540" y="0"/>
                </a:lnTo>
                <a:lnTo>
                  <a:pt x="3695540" y="7418054"/>
                </a:lnTo>
                <a:lnTo>
                  <a:pt x="0" y="741805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ZA"/>
          </a:p>
        </p:txBody>
      </p:sp>
      <p:grpSp>
        <p:nvGrpSpPr>
          <p:cNvPr id="16" name="Group 16"/>
          <p:cNvGrpSpPr/>
          <p:nvPr/>
        </p:nvGrpSpPr>
        <p:grpSpPr>
          <a:xfrm rot="-10800000">
            <a:off x="12581910" y="4347082"/>
            <a:ext cx="3128394" cy="3751948"/>
            <a:chOff x="0" y="0"/>
            <a:chExt cx="2041606" cy="2448541"/>
          </a:xfrm>
        </p:grpSpPr>
        <p:sp>
          <p:nvSpPr>
            <p:cNvPr id="17" name="Freeform 17"/>
            <p:cNvSpPr/>
            <p:nvPr/>
          </p:nvSpPr>
          <p:spPr>
            <a:xfrm>
              <a:off x="0" y="0"/>
              <a:ext cx="2041606" cy="2448541"/>
            </a:xfrm>
            <a:custGeom>
              <a:avLst/>
              <a:gdLst/>
              <a:ahLst/>
              <a:cxnLst/>
              <a:rect l="l" t="t" r="r" b="b"/>
              <a:pathLst>
                <a:path w="2041606" h="2448541">
                  <a:moveTo>
                    <a:pt x="79191" y="0"/>
                  </a:moveTo>
                  <a:lnTo>
                    <a:pt x="1962415" y="0"/>
                  </a:lnTo>
                  <a:cubicBezTo>
                    <a:pt x="2006151" y="0"/>
                    <a:pt x="2041606" y="35455"/>
                    <a:pt x="2041606" y="79191"/>
                  </a:cubicBezTo>
                  <a:lnTo>
                    <a:pt x="2041606" y="2369350"/>
                  </a:lnTo>
                  <a:cubicBezTo>
                    <a:pt x="2041606" y="2390353"/>
                    <a:pt x="2033263" y="2410495"/>
                    <a:pt x="2018411" y="2425347"/>
                  </a:cubicBezTo>
                  <a:cubicBezTo>
                    <a:pt x="2003560" y="2440198"/>
                    <a:pt x="1983418" y="2448541"/>
                    <a:pt x="1962415" y="2448541"/>
                  </a:cubicBezTo>
                  <a:lnTo>
                    <a:pt x="79191" y="2448541"/>
                  </a:lnTo>
                  <a:cubicBezTo>
                    <a:pt x="58188" y="2448541"/>
                    <a:pt x="38046" y="2440198"/>
                    <a:pt x="23195" y="2425347"/>
                  </a:cubicBezTo>
                  <a:cubicBezTo>
                    <a:pt x="8343" y="2410495"/>
                    <a:pt x="0" y="2390353"/>
                    <a:pt x="0" y="2369350"/>
                  </a:cubicBezTo>
                  <a:lnTo>
                    <a:pt x="0" y="79191"/>
                  </a:lnTo>
                  <a:cubicBezTo>
                    <a:pt x="0" y="58188"/>
                    <a:pt x="8343" y="38046"/>
                    <a:pt x="23195" y="23195"/>
                  </a:cubicBezTo>
                  <a:cubicBezTo>
                    <a:pt x="38046" y="8343"/>
                    <a:pt x="58188" y="0"/>
                    <a:pt x="79191" y="0"/>
                  </a:cubicBezTo>
                  <a:close/>
                </a:path>
              </a:pathLst>
            </a:custGeom>
            <a:solidFill>
              <a:srgbClr val="FFFFFF"/>
            </a:solidFill>
            <a:ln w="123825" cap="rnd">
              <a:solidFill>
                <a:srgbClr val="106861"/>
              </a:solidFill>
              <a:prstDash val="solid"/>
              <a:round/>
            </a:ln>
          </p:spPr>
          <p:txBody>
            <a:bodyPr/>
            <a:lstStyle/>
            <a:p>
              <a:endParaRPr lang="en-ZA"/>
            </a:p>
          </p:txBody>
        </p:sp>
        <p:sp>
          <p:nvSpPr>
            <p:cNvPr id="18" name="TextBox 18"/>
            <p:cNvSpPr txBox="1"/>
            <p:nvPr/>
          </p:nvSpPr>
          <p:spPr>
            <a:xfrm>
              <a:off x="0" y="-38100"/>
              <a:ext cx="2041606" cy="2486641"/>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9" name="Freeform 19"/>
          <p:cNvSpPr/>
          <p:nvPr/>
        </p:nvSpPr>
        <p:spPr>
          <a:xfrm>
            <a:off x="13072917" y="4347082"/>
            <a:ext cx="2146380" cy="1000429"/>
          </a:xfrm>
          <a:custGeom>
            <a:avLst/>
            <a:gdLst/>
            <a:ahLst/>
            <a:cxnLst/>
            <a:rect l="l" t="t" r="r" b="b"/>
            <a:pathLst>
              <a:path w="2146380" h="1000429">
                <a:moveTo>
                  <a:pt x="0" y="0"/>
                </a:moveTo>
                <a:lnTo>
                  <a:pt x="2146380" y="0"/>
                </a:lnTo>
                <a:lnTo>
                  <a:pt x="2146380" y="1000429"/>
                </a:lnTo>
                <a:lnTo>
                  <a:pt x="0" y="1000429"/>
                </a:lnTo>
                <a:lnTo>
                  <a:pt x="0" y="0"/>
                </a:lnTo>
                <a:close/>
              </a:path>
            </a:pathLst>
          </a:custGeom>
          <a:blipFill>
            <a:blip r:embed="rId2">
              <a:extLst>
                <a:ext uri="{96DAC541-7B7A-43D3-8B79-37D633B846F1}">
                  <asvg:svgBlip xmlns:asvg="http://schemas.microsoft.com/office/drawing/2016/SVG/main" r:embed="rId3"/>
                </a:ext>
              </a:extLst>
            </a:blip>
            <a:stretch>
              <a:fillRect t="-114545"/>
            </a:stretch>
          </a:blipFill>
          <a:ln cap="sq">
            <a:noFill/>
            <a:prstDash val="solid"/>
            <a:miter/>
          </a:ln>
        </p:spPr>
        <p:txBody>
          <a:bodyPr/>
          <a:lstStyle/>
          <a:p>
            <a:endParaRPr lang="en-ZA"/>
          </a:p>
        </p:txBody>
      </p:sp>
      <p:sp>
        <p:nvSpPr>
          <p:cNvPr id="23" name="TextBox 23"/>
          <p:cNvSpPr txBox="1"/>
          <p:nvPr/>
        </p:nvSpPr>
        <p:spPr>
          <a:xfrm>
            <a:off x="2095642" y="1779372"/>
            <a:ext cx="8572358" cy="923330"/>
          </a:xfrm>
          <a:prstGeom prst="rect">
            <a:avLst/>
          </a:prstGeom>
        </p:spPr>
        <p:txBody>
          <a:bodyPr wrap="square" lIns="0" tIns="0" rIns="0" bIns="0" rtlCol="0" anchor="t">
            <a:spAutoFit/>
          </a:bodyPr>
          <a:lstStyle/>
          <a:p>
            <a:pPr algn="l">
              <a:lnSpc>
                <a:spcPts val="7178"/>
              </a:lnSpc>
            </a:pPr>
            <a:r>
              <a:rPr lang="en-US" sz="5127" b="1" spc="-102" dirty="0">
                <a:solidFill>
                  <a:srgbClr val="191919"/>
                </a:solidFill>
                <a:latin typeface="Open Sauce Bold"/>
                <a:ea typeface="Open Sauce Bold"/>
                <a:cs typeface="Open Sauce Bold"/>
                <a:sym typeface="Open Sauce Bold"/>
              </a:rPr>
              <a:t>Non-monetary Assistance</a:t>
            </a:r>
          </a:p>
        </p:txBody>
      </p:sp>
      <p:sp>
        <p:nvSpPr>
          <p:cNvPr id="24" name="TextBox 24"/>
          <p:cNvSpPr txBox="1"/>
          <p:nvPr/>
        </p:nvSpPr>
        <p:spPr>
          <a:xfrm>
            <a:off x="2136058" y="6478121"/>
            <a:ext cx="2955731" cy="1461939"/>
          </a:xfrm>
          <a:prstGeom prst="rect">
            <a:avLst/>
          </a:prstGeom>
        </p:spPr>
        <p:txBody>
          <a:bodyPr wrap="square" lIns="0" tIns="0" rIns="0" bIns="0" rtlCol="0" anchor="t">
            <a:spAutoFit/>
          </a:bodyPr>
          <a:lstStyle/>
          <a:p>
            <a:pPr lvl="0" algn="ctr">
              <a:lnSpc>
                <a:spcPts val="1927"/>
              </a:lnSpc>
            </a:pPr>
            <a:r>
              <a:rPr lang="en-US" sz="1400" dirty="0">
                <a:latin typeface="Open Sauce" panose="020B0604020202020204" charset="0"/>
              </a:rPr>
              <a:t>Partnerships with municipalities, environmental agencies, and industrial companies to expand pilot programs and increase adoption of our services in water governance.</a:t>
            </a:r>
            <a:endParaRPr lang="en-US" sz="1284" dirty="0">
              <a:solidFill>
                <a:srgbClr val="343432"/>
              </a:solidFill>
              <a:latin typeface="Open Sauce" panose="020B0604020202020204" charset="0"/>
              <a:ea typeface="Open Sauce"/>
              <a:cs typeface="Open Sauce"/>
              <a:sym typeface="Open Sauce"/>
            </a:endParaRPr>
          </a:p>
        </p:txBody>
      </p:sp>
      <p:sp>
        <p:nvSpPr>
          <p:cNvPr id="25" name="TextBox 25"/>
          <p:cNvSpPr txBox="1"/>
          <p:nvPr/>
        </p:nvSpPr>
        <p:spPr>
          <a:xfrm>
            <a:off x="2284353" y="5434292"/>
            <a:ext cx="2739846" cy="884858"/>
          </a:xfrm>
          <a:prstGeom prst="rect">
            <a:avLst/>
          </a:prstGeom>
        </p:spPr>
        <p:txBody>
          <a:bodyPr wrap="square" lIns="0" tIns="0" rIns="0" bIns="0" rtlCol="0" anchor="t">
            <a:spAutoFit/>
          </a:bodyPr>
          <a:lstStyle/>
          <a:p>
            <a:pPr marL="0" lvl="0" indent="0" algn="ctr">
              <a:lnSpc>
                <a:spcPts val="2278"/>
              </a:lnSpc>
              <a:spcBef>
                <a:spcPct val="0"/>
              </a:spcBef>
            </a:pPr>
            <a:r>
              <a:rPr lang="en-US" sz="1779" b="1" dirty="0">
                <a:solidFill>
                  <a:srgbClr val="343432"/>
                </a:solidFill>
                <a:latin typeface="Open Sauce Bold"/>
                <a:ea typeface="Open Sauce Bold"/>
                <a:cs typeface="Open Sauce Bold"/>
                <a:sym typeface="Open Sauce Bold"/>
              </a:rPr>
              <a:t>Partnership with Local Government &amp; Corporations</a:t>
            </a:r>
          </a:p>
        </p:txBody>
      </p:sp>
      <p:sp>
        <p:nvSpPr>
          <p:cNvPr id="26" name="TextBox 26"/>
          <p:cNvSpPr txBox="1"/>
          <p:nvPr/>
        </p:nvSpPr>
        <p:spPr>
          <a:xfrm>
            <a:off x="3122795" y="4419191"/>
            <a:ext cx="937482" cy="595909"/>
          </a:xfrm>
          <a:prstGeom prst="rect">
            <a:avLst/>
          </a:prstGeom>
        </p:spPr>
        <p:txBody>
          <a:bodyPr lIns="0" tIns="0" rIns="0" bIns="0" rtlCol="0" anchor="t">
            <a:spAutoFit/>
          </a:bodyPr>
          <a:lstStyle/>
          <a:p>
            <a:pPr marL="0" lvl="0" indent="0" algn="ctr">
              <a:lnSpc>
                <a:spcPts val="4895"/>
              </a:lnSpc>
              <a:spcBef>
                <a:spcPct val="0"/>
              </a:spcBef>
            </a:pPr>
            <a:r>
              <a:rPr lang="en-US" sz="3824" b="1">
                <a:solidFill>
                  <a:srgbClr val="F8F8F8"/>
                </a:solidFill>
                <a:latin typeface="Open Sauce Bold"/>
                <a:ea typeface="Open Sauce Bold"/>
                <a:cs typeface="Open Sauce Bold"/>
                <a:sym typeface="Open Sauce Bold"/>
              </a:rPr>
              <a:t>01</a:t>
            </a:r>
          </a:p>
        </p:txBody>
      </p:sp>
      <p:sp>
        <p:nvSpPr>
          <p:cNvPr id="27" name="TextBox 27"/>
          <p:cNvSpPr txBox="1"/>
          <p:nvPr/>
        </p:nvSpPr>
        <p:spPr>
          <a:xfrm>
            <a:off x="5733193" y="6505105"/>
            <a:ext cx="2738293" cy="1461939"/>
          </a:xfrm>
          <a:prstGeom prst="rect">
            <a:avLst/>
          </a:prstGeom>
        </p:spPr>
        <p:txBody>
          <a:bodyPr lIns="0" tIns="0" rIns="0" bIns="0" rtlCol="0" anchor="t">
            <a:spAutoFit/>
          </a:bodyPr>
          <a:lstStyle/>
          <a:p>
            <a:pPr lvl="0" algn="ctr">
              <a:lnSpc>
                <a:spcPts val="1927"/>
              </a:lnSpc>
            </a:pPr>
            <a:r>
              <a:rPr lang="en-US" sz="1284" dirty="0">
                <a:solidFill>
                  <a:srgbClr val="343432"/>
                </a:solidFill>
                <a:latin typeface="Open Sauce" panose="020B0604020202020204" charset="0"/>
                <a:ea typeface="Open Sauce"/>
                <a:cs typeface="Open Sauce"/>
                <a:sym typeface="Open Sauce"/>
              </a:rPr>
              <a:t>Collaborate with </a:t>
            </a:r>
            <a:r>
              <a:rPr lang="en-US" sz="1400" dirty="0">
                <a:latin typeface="Open Sauce" panose="020B0604020202020204" charset="0"/>
              </a:rPr>
              <a:t>key decision-makers and industry leaders in the environmental and water sectors who can help open doors to new opportunities and clients.</a:t>
            </a:r>
            <a:r>
              <a:rPr lang="en-US" sz="1284" dirty="0">
                <a:solidFill>
                  <a:srgbClr val="343432"/>
                </a:solidFill>
                <a:latin typeface="Open Sauce" panose="020B0604020202020204" charset="0"/>
                <a:ea typeface="Open Sauce"/>
                <a:cs typeface="Open Sauce"/>
                <a:sym typeface="Open Sauce"/>
              </a:rPr>
              <a:t> </a:t>
            </a:r>
          </a:p>
        </p:txBody>
      </p:sp>
      <p:sp>
        <p:nvSpPr>
          <p:cNvPr id="28" name="TextBox 28"/>
          <p:cNvSpPr txBox="1"/>
          <p:nvPr/>
        </p:nvSpPr>
        <p:spPr>
          <a:xfrm>
            <a:off x="5792832" y="5447495"/>
            <a:ext cx="2722295" cy="589905"/>
          </a:xfrm>
          <a:prstGeom prst="rect">
            <a:avLst/>
          </a:prstGeom>
        </p:spPr>
        <p:txBody>
          <a:bodyPr wrap="square" lIns="0" tIns="0" rIns="0" bIns="0" rtlCol="0" anchor="t">
            <a:spAutoFit/>
          </a:bodyPr>
          <a:lstStyle/>
          <a:p>
            <a:pPr marL="0" lvl="0" indent="0" algn="ctr">
              <a:lnSpc>
                <a:spcPts val="2278"/>
              </a:lnSpc>
              <a:spcBef>
                <a:spcPct val="0"/>
              </a:spcBef>
            </a:pPr>
            <a:r>
              <a:rPr lang="en-US" sz="1779" b="1" dirty="0">
                <a:solidFill>
                  <a:srgbClr val="343432"/>
                </a:solidFill>
                <a:latin typeface="Open Sauce Bold"/>
                <a:ea typeface="Open Sauce Bold"/>
                <a:cs typeface="Open Sauce Bold"/>
                <a:sym typeface="Open Sauce Bold"/>
              </a:rPr>
              <a:t>Access to Network and Market Connections</a:t>
            </a:r>
          </a:p>
        </p:txBody>
      </p:sp>
      <p:sp>
        <p:nvSpPr>
          <p:cNvPr id="29" name="TextBox 29"/>
          <p:cNvSpPr txBox="1"/>
          <p:nvPr/>
        </p:nvSpPr>
        <p:spPr>
          <a:xfrm>
            <a:off x="6634189" y="4419191"/>
            <a:ext cx="937482" cy="595909"/>
          </a:xfrm>
          <a:prstGeom prst="rect">
            <a:avLst/>
          </a:prstGeom>
        </p:spPr>
        <p:txBody>
          <a:bodyPr lIns="0" tIns="0" rIns="0" bIns="0" rtlCol="0" anchor="t">
            <a:spAutoFit/>
          </a:bodyPr>
          <a:lstStyle/>
          <a:p>
            <a:pPr marL="0" lvl="0" indent="0" algn="ctr">
              <a:lnSpc>
                <a:spcPts val="4895"/>
              </a:lnSpc>
              <a:spcBef>
                <a:spcPct val="0"/>
              </a:spcBef>
            </a:pPr>
            <a:r>
              <a:rPr lang="en-US" sz="3824" b="1">
                <a:solidFill>
                  <a:srgbClr val="F8F8F8"/>
                </a:solidFill>
                <a:latin typeface="Open Sauce Bold"/>
                <a:ea typeface="Open Sauce Bold"/>
                <a:cs typeface="Open Sauce Bold"/>
                <a:sym typeface="Open Sauce Bold"/>
              </a:rPr>
              <a:t>02</a:t>
            </a:r>
          </a:p>
        </p:txBody>
      </p:sp>
      <p:sp>
        <p:nvSpPr>
          <p:cNvPr id="30" name="TextBox 30"/>
          <p:cNvSpPr txBox="1"/>
          <p:nvPr/>
        </p:nvSpPr>
        <p:spPr>
          <a:xfrm>
            <a:off x="9181662" y="6258609"/>
            <a:ext cx="2852864" cy="1705595"/>
          </a:xfrm>
          <a:prstGeom prst="rect">
            <a:avLst/>
          </a:prstGeom>
        </p:spPr>
        <p:txBody>
          <a:bodyPr wrap="square" lIns="0" tIns="0" rIns="0" bIns="0" rtlCol="0" anchor="t">
            <a:spAutoFit/>
          </a:bodyPr>
          <a:lstStyle/>
          <a:p>
            <a:pPr lvl="0" algn="ctr">
              <a:lnSpc>
                <a:spcPts val="1927"/>
              </a:lnSpc>
            </a:pPr>
            <a:r>
              <a:rPr lang="en-US" sz="1400" dirty="0">
                <a:latin typeface="Open Sauce" panose="020B0604020202020204" charset="0"/>
              </a:rPr>
              <a:t>Access to additional technical expertise, such as software developers or data scientists, to further enhance product features, improve user interfaces, and add functionalities.</a:t>
            </a:r>
            <a:endParaRPr lang="en-US" sz="1284" dirty="0">
              <a:solidFill>
                <a:srgbClr val="343432"/>
              </a:solidFill>
              <a:latin typeface="Open Sauce" panose="020B0604020202020204" charset="0"/>
              <a:ea typeface="Open Sauce"/>
              <a:cs typeface="Open Sauce"/>
              <a:sym typeface="Open Sauce"/>
            </a:endParaRPr>
          </a:p>
        </p:txBody>
      </p:sp>
      <p:sp>
        <p:nvSpPr>
          <p:cNvPr id="31" name="TextBox 31"/>
          <p:cNvSpPr txBox="1"/>
          <p:nvPr/>
        </p:nvSpPr>
        <p:spPr>
          <a:xfrm>
            <a:off x="9405583" y="5434292"/>
            <a:ext cx="2524833" cy="589905"/>
          </a:xfrm>
          <a:prstGeom prst="rect">
            <a:avLst/>
          </a:prstGeom>
        </p:spPr>
        <p:txBody>
          <a:bodyPr wrap="square" lIns="0" tIns="0" rIns="0" bIns="0" rtlCol="0" anchor="t">
            <a:spAutoFit/>
          </a:bodyPr>
          <a:lstStyle/>
          <a:p>
            <a:pPr marL="0" lvl="0" indent="0" algn="ctr">
              <a:lnSpc>
                <a:spcPts val="2278"/>
              </a:lnSpc>
              <a:spcBef>
                <a:spcPct val="0"/>
              </a:spcBef>
            </a:pPr>
            <a:r>
              <a:rPr lang="en-US" sz="1779" b="1" dirty="0">
                <a:solidFill>
                  <a:srgbClr val="343432"/>
                </a:solidFill>
                <a:latin typeface="Open Sauce Bold"/>
                <a:ea typeface="Open Sauce Bold"/>
                <a:cs typeface="Open Sauce Bold"/>
                <a:sym typeface="Open Sauce Bold"/>
              </a:rPr>
              <a:t>Technical &amp; Product Development Support</a:t>
            </a:r>
          </a:p>
        </p:txBody>
      </p:sp>
      <p:sp>
        <p:nvSpPr>
          <p:cNvPr id="32" name="TextBox 32"/>
          <p:cNvSpPr txBox="1"/>
          <p:nvPr/>
        </p:nvSpPr>
        <p:spPr>
          <a:xfrm>
            <a:off x="10143583" y="4419191"/>
            <a:ext cx="937482" cy="595909"/>
          </a:xfrm>
          <a:prstGeom prst="rect">
            <a:avLst/>
          </a:prstGeom>
        </p:spPr>
        <p:txBody>
          <a:bodyPr lIns="0" tIns="0" rIns="0" bIns="0" rtlCol="0" anchor="t">
            <a:spAutoFit/>
          </a:bodyPr>
          <a:lstStyle/>
          <a:p>
            <a:pPr marL="0" lvl="0" indent="0" algn="ctr">
              <a:lnSpc>
                <a:spcPts val="4895"/>
              </a:lnSpc>
              <a:spcBef>
                <a:spcPct val="0"/>
              </a:spcBef>
            </a:pPr>
            <a:r>
              <a:rPr lang="en-US" sz="3824" b="1">
                <a:solidFill>
                  <a:srgbClr val="F8F8F8"/>
                </a:solidFill>
                <a:latin typeface="Open Sauce Bold"/>
                <a:ea typeface="Open Sauce Bold"/>
                <a:cs typeface="Open Sauce Bold"/>
                <a:sym typeface="Open Sauce Bold"/>
              </a:rPr>
              <a:t>03</a:t>
            </a:r>
          </a:p>
        </p:txBody>
      </p:sp>
      <p:sp>
        <p:nvSpPr>
          <p:cNvPr id="33" name="TextBox 33"/>
          <p:cNvSpPr txBox="1"/>
          <p:nvPr/>
        </p:nvSpPr>
        <p:spPr>
          <a:xfrm>
            <a:off x="12754572" y="6275324"/>
            <a:ext cx="2738293" cy="1705595"/>
          </a:xfrm>
          <a:prstGeom prst="rect">
            <a:avLst/>
          </a:prstGeom>
        </p:spPr>
        <p:txBody>
          <a:bodyPr lIns="0" tIns="0" rIns="0" bIns="0" rtlCol="0" anchor="t">
            <a:spAutoFit/>
          </a:bodyPr>
          <a:lstStyle/>
          <a:p>
            <a:pPr lvl="0" algn="ctr">
              <a:lnSpc>
                <a:spcPts val="1927"/>
              </a:lnSpc>
            </a:pPr>
            <a:r>
              <a:rPr lang="en-US" sz="1400" dirty="0">
                <a:latin typeface="Open Sauce" panose="020B0604020202020204" charset="0"/>
              </a:rPr>
              <a:t>Assistance in raising awareness of our services through media coverage, PR campaigns, to help position </a:t>
            </a:r>
            <a:r>
              <a:rPr lang="en-US" sz="1400" b="1" dirty="0" err="1">
                <a:latin typeface="Open Sauce" panose="020B0604020202020204" charset="0"/>
              </a:rPr>
              <a:t>WaterMonster</a:t>
            </a:r>
            <a:r>
              <a:rPr lang="en-US" sz="1400" dirty="0">
                <a:latin typeface="Open Sauce" panose="020B0604020202020204" charset="0"/>
              </a:rPr>
              <a:t> and </a:t>
            </a:r>
            <a:r>
              <a:rPr lang="en-US" sz="1400" b="1" dirty="0" err="1">
                <a:latin typeface="Open Sauce" panose="020B0604020202020204" charset="0"/>
              </a:rPr>
              <a:t>Leguaan</a:t>
            </a:r>
            <a:r>
              <a:rPr lang="en-US" sz="1400" dirty="0">
                <a:latin typeface="Open Sauce" panose="020B0604020202020204" charset="0"/>
              </a:rPr>
              <a:t> as market leaders in water governance solutions.</a:t>
            </a:r>
            <a:endParaRPr lang="en-US" sz="1284" dirty="0">
              <a:solidFill>
                <a:srgbClr val="343432"/>
              </a:solidFill>
              <a:latin typeface="Open Sauce" panose="020B0604020202020204" charset="0"/>
              <a:ea typeface="Open Sauce"/>
              <a:cs typeface="Open Sauce"/>
              <a:sym typeface="Open Sauce"/>
            </a:endParaRPr>
          </a:p>
        </p:txBody>
      </p:sp>
      <p:sp>
        <p:nvSpPr>
          <p:cNvPr id="34" name="TextBox 34"/>
          <p:cNvSpPr txBox="1"/>
          <p:nvPr/>
        </p:nvSpPr>
        <p:spPr>
          <a:xfrm>
            <a:off x="13159797" y="5473141"/>
            <a:ext cx="2099327" cy="589905"/>
          </a:xfrm>
          <a:prstGeom prst="rect">
            <a:avLst/>
          </a:prstGeom>
        </p:spPr>
        <p:txBody>
          <a:bodyPr lIns="0" tIns="0" rIns="0" bIns="0" rtlCol="0" anchor="t">
            <a:spAutoFit/>
          </a:bodyPr>
          <a:lstStyle/>
          <a:p>
            <a:pPr marL="0" lvl="0" indent="0" algn="ctr">
              <a:lnSpc>
                <a:spcPts val="2278"/>
              </a:lnSpc>
              <a:spcBef>
                <a:spcPct val="0"/>
              </a:spcBef>
            </a:pPr>
            <a:r>
              <a:rPr lang="en-US" sz="1779" b="1" dirty="0">
                <a:solidFill>
                  <a:srgbClr val="343432"/>
                </a:solidFill>
                <a:latin typeface="Open Sauce Bold"/>
                <a:ea typeface="Open Sauce Bold"/>
                <a:cs typeface="Open Sauce Bold"/>
                <a:sym typeface="Open Sauce Bold"/>
              </a:rPr>
              <a:t>Marketing &amp; PR Support</a:t>
            </a:r>
          </a:p>
        </p:txBody>
      </p:sp>
      <p:sp>
        <p:nvSpPr>
          <p:cNvPr id="35" name="TextBox 35"/>
          <p:cNvSpPr txBox="1"/>
          <p:nvPr/>
        </p:nvSpPr>
        <p:spPr>
          <a:xfrm>
            <a:off x="13654978" y="4419191"/>
            <a:ext cx="937482" cy="595909"/>
          </a:xfrm>
          <a:prstGeom prst="rect">
            <a:avLst/>
          </a:prstGeom>
        </p:spPr>
        <p:txBody>
          <a:bodyPr lIns="0" tIns="0" rIns="0" bIns="0" rtlCol="0" anchor="t">
            <a:spAutoFit/>
          </a:bodyPr>
          <a:lstStyle/>
          <a:p>
            <a:pPr marL="0" lvl="0" indent="0" algn="ctr">
              <a:lnSpc>
                <a:spcPts val="4895"/>
              </a:lnSpc>
              <a:spcBef>
                <a:spcPct val="0"/>
              </a:spcBef>
            </a:pPr>
            <a:r>
              <a:rPr lang="en-US" sz="3824" b="1">
                <a:solidFill>
                  <a:srgbClr val="F8F8F8"/>
                </a:solidFill>
                <a:latin typeface="Open Sauce Bold"/>
                <a:ea typeface="Open Sauce Bold"/>
                <a:cs typeface="Open Sauce Bold"/>
                <a:sym typeface="Open Sauce Bold"/>
              </a:rPr>
              <a:t>04</a:t>
            </a:r>
          </a:p>
        </p:txBody>
      </p:sp>
      <p:sp>
        <p:nvSpPr>
          <p:cNvPr id="37" name="Freeform 37"/>
          <p:cNvSpPr/>
          <p:nvPr/>
        </p:nvSpPr>
        <p:spPr>
          <a:xfrm rot="-10800000">
            <a:off x="-465877" y="-4635036"/>
            <a:ext cx="3695540" cy="7418054"/>
          </a:xfrm>
          <a:custGeom>
            <a:avLst/>
            <a:gdLst/>
            <a:ahLst/>
            <a:cxnLst/>
            <a:rect l="l" t="t" r="r" b="b"/>
            <a:pathLst>
              <a:path w="3695540" h="7418054">
                <a:moveTo>
                  <a:pt x="0" y="0"/>
                </a:moveTo>
                <a:lnTo>
                  <a:pt x="3695540" y="0"/>
                </a:lnTo>
                <a:lnTo>
                  <a:pt x="3695540" y="7418054"/>
                </a:lnTo>
                <a:lnTo>
                  <a:pt x="0" y="7418054"/>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ZA"/>
          </a:p>
        </p:txBody>
      </p:sp>
      <p:pic>
        <p:nvPicPr>
          <p:cNvPr id="39" name="Picture 38"/>
          <p:cNvPicPr>
            <a:picLocks noChangeAspect="1"/>
          </p:cNvPicPr>
          <p:nvPr/>
        </p:nvPicPr>
        <p:blipFill>
          <a:blip r:embed="rId6"/>
          <a:stretch>
            <a:fillRect/>
          </a:stretch>
        </p:blipFill>
        <p:spPr>
          <a:xfrm>
            <a:off x="15994164" y="9010472"/>
            <a:ext cx="2293835" cy="1300628"/>
          </a:xfrm>
          <a:prstGeom prst="rect">
            <a:avLst/>
          </a:prstGeom>
        </p:spPr>
      </p:pic>
    </p:spTree>
    <p:extLst>
      <p:ext uri="{BB962C8B-B14F-4D97-AF65-F5344CB8AC3E}">
        <p14:creationId xmlns:p14="http://schemas.microsoft.com/office/powerpoint/2010/main" val="3524958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04531" y="465424"/>
            <a:ext cx="6064231" cy="795212"/>
          </a:xfrm>
          <a:prstGeom prst="rect">
            <a:avLst/>
          </a:prstGeom>
        </p:spPr>
        <p:txBody>
          <a:bodyPr lIns="0" tIns="0" rIns="0" bIns="0" rtlCol="0" anchor="t">
            <a:spAutoFit/>
          </a:bodyPr>
          <a:lstStyle/>
          <a:p>
            <a:pPr marL="0" lvl="0" indent="0" algn="l">
              <a:lnSpc>
                <a:spcPts val="6569"/>
              </a:lnSpc>
              <a:spcBef>
                <a:spcPct val="0"/>
              </a:spcBef>
            </a:pPr>
            <a:r>
              <a:rPr lang="en-US" sz="4692" b="1" spc="-93" dirty="0">
                <a:solidFill>
                  <a:srgbClr val="191919"/>
                </a:solidFill>
                <a:latin typeface="Open Sauce Bold"/>
                <a:ea typeface="Open Sauce Bold"/>
                <a:cs typeface="Open Sauce Bold"/>
                <a:sym typeface="Open Sauce Bold"/>
              </a:rPr>
              <a:t>Our Competitors</a:t>
            </a:r>
          </a:p>
        </p:txBody>
      </p:sp>
      <p:grpSp>
        <p:nvGrpSpPr>
          <p:cNvPr id="10" name="Group 10"/>
          <p:cNvGrpSpPr/>
          <p:nvPr/>
        </p:nvGrpSpPr>
        <p:grpSpPr>
          <a:xfrm>
            <a:off x="15017929" y="-2533783"/>
            <a:ext cx="5002094" cy="500209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alpha val="32941"/>
              </a:srgbClr>
            </a:solidFill>
            <a:ln w="742950" cap="sq">
              <a:solidFill>
                <a:srgbClr val="106861">
                  <a:alpha val="32941"/>
                </a:srgbClr>
              </a:solidFill>
              <a:prstDash val="solid"/>
              <a:miter/>
            </a:ln>
          </p:spPr>
          <p:txBody>
            <a:bodyPr/>
            <a:lstStyle/>
            <a:p>
              <a:endParaRPr lang="en-ZA"/>
            </a:p>
          </p:txBody>
        </p:sp>
        <p:sp>
          <p:nvSpPr>
            <p:cNvPr id="12" name="TextBox 12"/>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14" name="Group 14"/>
          <p:cNvGrpSpPr/>
          <p:nvPr/>
        </p:nvGrpSpPr>
        <p:grpSpPr>
          <a:xfrm>
            <a:off x="964315" y="1767780"/>
            <a:ext cx="5334876" cy="2086085"/>
            <a:chOff x="0" y="0"/>
            <a:chExt cx="1234628" cy="482774"/>
          </a:xfrm>
        </p:grpSpPr>
        <p:sp>
          <p:nvSpPr>
            <p:cNvPr id="15" name="Freeform 15"/>
            <p:cNvSpPr/>
            <p:nvPr/>
          </p:nvSpPr>
          <p:spPr>
            <a:xfrm>
              <a:off x="0" y="0"/>
              <a:ext cx="1234628" cy="482774"/>
            </a:xfrm>
            <a:custGeom>
              <a:avLst/>
              <a:gdLst/>
              <a:ahLst/>
              <a:cxnLst/>
              <a:rect l="l" t="t" r="r" b="b"/>
              <a:pathLst>
                <a:path w="1234628" h="482774">
                  <a:moveTo>
                    <a:pt x="46438" y="0"/>
                  </a:moveTo>
                  <a:lnTo>
                    <a:pt x="1188190" y="0"/>
                  </a:lnTo>
                  <a:cubicBezTo>
                    <a:pt x="1213837" y="0"/>
                    <a:pt x="1234628" y="20791"/>
                    <a:pt x="1234628" y="46438"/>
                  </a:cubicBezTo>
                  <a:lnTo>
                    <a:pt x="1234628" y="436336"/>
                  </a:lnTo>
                  <a:cubicBezTo>
                    <a:pt x="1234628" y="461983"/>
                    <a:pt x="1213837" y="482774"/>
                    <a:pt x="1188190" y="482774"/>
                  </a:cubicBezTo>
                  <a:lnTo>
                    <a:pt x="46438" y="482774"/>
                  </a:lnTo>
                  <a:cubicBezTo>
                    <a:pt x="20791" y="482774"/>
                    <a:pt x="0" y="461983"/>
                    <a:pt x="0" y="436336"/>
                  </a:cubicBezTo>
                  <a:lnTo>
                    <a:pt x="0" y="46438"/>
                  </a:lnTo>
                  <a:cubicBezTo>
                    <a:pt x="0" y="20791"/>
                    <a:pt x="20791" y="0"/>
                    <a:pt x="46438" y="0"/>
                  </a:cubicBezTo>
                  <a:close/>
                </a:path>
              </a:pathLst>
            </a:custGeom>
            <a:solidFill>
              <a:srgbClr val="FFFFFF"/>
            </a:solidFill>
            <a:ln w="104775" cap="rnd">
              <a:solidFill>
                <a:srgbClr val="106861"/>
              </a:solidFill>
              <a:prstDash val="solid"/>
              <a:round/>
            </a:ln>
          </p:spPr>
          <p:txBody>
            <a:bodyPr/>
            <a:lstStyle/>
            <a:p>
              <a:endParaRPr lang="en-ZA"/>
            </a:p>
          </p:txBody>
        </p:sp>
        <p:sp>
          <p:nvSpPr>
            <p:cNvPr id="16" name="TextBox 16"/>
            <p:cNvSpPr txBox="1"/>
            <p:nvPr/>
          </p:nvSpPr>
          <p:spPr>
            <a:xfrm>
              <a:off x="0" y="-38100"/>
              <a:ext cx="1234628" cy="520874"/>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20" name="TextBox 20"/>
          <p:cNvSpPr txBox="1"/>
          <p:nvPr/>
        </p:nvSpPr>
        <p:spPr>
          <a:xfrm>
            <a:off x="1592625" y="2558154"/>
            <a:ext cx="4183100" cy="1077218"/>
          </a:xfrm>
          <a:prstGeom prst="rect">
            <a:avLst/>
          </a:prstGeom>
        </p:spPr>
        <p:txBody>
          <a:bodyPr lIns="0" tIns="0" rIns="0" bIns="0" rtlCol="0" anchor="t">
            <a:spAutoFit/>
          </a:bodyPr>
          <a:lstStyle/>
          <a:p>
            <a:pPr lvl="0">
              <a:lnSpc>
                <a:spcPts val="2065"/>
              </a:lnSpc>
              <a:spcBef>
                <a:spcPct val="0"/>
              </a:spcBef>
            </a:pPr>
            <a:r>
              <a:rPr lang="en-US" sz="1600" dirty="0">
                <a:latin typeface="Open Sauce" panose="020B0604020202020204" charset="0"/>
              </a:rPr>
              <a:t>Focused on portable water testing and digitization, this company provides devices for real-time data collection and analysis</a:t>
            </a:r>
            <a:endParaRPr lang="en-US" sz="1613" dirty="0">
              <a:solidFill>
                <a:srgbClr val="231F20"/>
              </a:solidFill>
              <a:latin typeface="Open Sauce" panose="020B0604020202020204" charset="0"/>
              <a:ea typeface="Open Sauce"/>
              <a:cs typeface="Open Sauce"/>
              <a:sym typeface="Open Sauce"/>
            </a:endParaRPr>
          </a:p>
        </p:txBody>
      </p:sp>
      <p:sp>
        <p:nvSpPr>
          <p:cNvPr id="21" name="TextBox 21"/>
          <p:cNvSpPr txBox="1"/>
          <p:nvPr/>
        </p:nvSpPr>
        <p:spPr>
          <a:xfrm>
            <a:off x="2229569" y="1970468"/>
            <a:ext cx="4100514" cy="384721"/>
          </a:xfrm>
          <a:prstGeom prst="rect">
            <a:avLst/>
          </a:prstGeom>
        </p:spPr>
        <p:txBody>
          <a:bodyPr lIns="0" tIns="0" rIns="0" bIns="0" rtlCol="0" anchor="t">
            <a:spAutoFit/>
          </a:bodyPr>
          <a:lstStyle/>
          <a:p>
            <a:pPr marL="0" lvl="0" indent="0" algn="l">
              <a:lnSpc>
                <a:spcPts val="3017"/>
              </a:lnSpc>
              <a:spcBef>
                <a:spcPct val="0"/>
              </a:spcBef>
            </a:pPr>
            <a:r>
              <a:rPr lang="en-US" sz="2357" b="1" dirty="0">
                <a:solidFill>
                  <a:srgbClr val="333231"/>
                </a:solidFill>
                <a:latin typeface="Open Sauce Bold"/>
                <a:ea typeface="Open Sauce Bold"/>
                <a:cs typeface="Open Sauce Bold"/>
                <a:sym typeface="Open Sauce Bold"/>
              </a:rPr>
              <a:t>AquAffirm</a:t>
            </a:r>
          </a:p>
        </p:txBody>
      </p:sp>
      <p:grpSp>
        <p:nvGrpSpPr>
          <p:cNvPr id="23" name="Group 23"/>
          <p:cNvGrpSpPr/>
          <p:nvPr/>
        </p:nvGrpSpPr>
        <p:grpSpPr>
          <a:xfrm>
            <a:off x="964315" y="4373907"/>
            <a:ext cx="5334876" cy="2086085"/>
            <a:chOff x="0" y="0"/>
            <a:chExt cx="1234628" cy="482774"/>
          </a:xfrm>
        </p:grpSpPr>
        <p:sp>
          <p:nvSpPr>
            <p:cNvPr id="24" name="Freeform 24"/>
            <p:cNvSpPr/>
            <p:nvPr/>
          </p:nvSpPr>
          <p:spPr>
            <a:xfrm>
              <a:off x="0" y="0"/>
              <a:ext cx="1234628" cy="482774"/>
            </a:xfrm>
            <a:custGeom>
              <a:avLst/>
              <a:gdLst/>
              <a:ahLst/>
              <a:cxnLst/>
              <a:rect l="l" t="t" r="r" b="b"/>
              <a:pathLst>
                <a:path w="1234628" h="482774">
                  <a:moveTo>
                    <a:pt x="46438" y="0"/>
                  </a:moveTo>
                  <a:lnTo>
                    <a:pt x="1188190" y="0"/>
                  </a:lnTo>
                  <a:cubicBezTo>
                    <a:pt x="1213837" y="0"/>
                    <a:pt x="1234628" y="20791"/>
                    <a:pt x="1234628" y="46438"/>
                  </a:cubicBezTo>
                  <a:lnTo>
                    <a:pt x="1234628" y="436336"/>
                  </a:lnTo>
                  <a:cubicBezTo>
                    <a:pt x="1234628" y="461983"/>
                    <a:pt x="1213837" y="482774"/>
                    <a:pt x="1188190" y="482774"/>
                  </a:cubicBezTo>
                  <a:lnTo>
                    <a:pt x="46438" y="482774"/>
                  </a:lnTo>
                  <a:cubicBezTo>
                    <a:pt x="20791" y="482774"/>
                    <a:pt x="0" y="461983"/>
                    <a:pt x="0" y="436336"/>
                  </a:cubicBezTo>
                  <a:lnTo>
                    <a:pt x="0" y="46438"/>
                  </a:lnTo>
                  <a:cubicBezTo>
                    <a:pt x="0" y="20791"/>
                    <a:pt x="20791" y="0"/>
                    <a:pt x="46438" y="0"/>
                  </a:cubicBezTo>
                  <a:close/>
                </a:path>
              </a:pathLst>
            </a:custGeom>
            <a:solidFill>
              <a:srgbClr val="FFFFFF"/>
            </a:solidFill>
            <a:ln w="104775" cap="rnd">
              <a:solidFill>
                <a:srgbClr val="106861"/>
              </a:solidFill>
              <a:prstDash val="solid"/>
              <a:round/>
            </a:ln>
          </p:spPr>
          <p:txBody>
            <a:bodyPr/>
            <a:lstStyle/>
            <a:p>
              <a:endParaRPr lang="en-ZA"/>
            </a:p>
          </p:txBody>
        </p:sp>
        <p:sp>
          <p:nvSpPr>
            <p:cNvPr id="25" name="TextBox 25"/>
            <p:cNvSpPr txBox="1"/>
            <p:nvPr/>
          </p:nvSpPr>
          <p:spPr>
            <a:xfrm>
              <a:off x="0" y="-38100"/>
              <a:ext cx="1234628" cy="520874"/>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29" name="TextBox 29"/>
          <p:cNvSpPr txBox="1"/>
          <p:nvPr/>
        </p:nvSpPr>
        <p:spPr>
          <a:xfrm>
            <a:off x="1592625" y="5151331"/>
            <a:ext cx="4183100" cy="1077218"/>
          </a:xfrm>
          <a:prstGeom prst="rect">
            <a:avLst/>
          </a:prstGeom>
        </p:spPr>
        <p:txBody>
          <a:bodyPr lIns="0" tIns="0" rIns="0" bIns="0" rtlCol="0" anchor="t">
            <a:spAutoFit/>
          </a:bodyPr>
          <a:lstStyle/>
          <a:p>
            <a:pPr marL="0" lvl="0" indent="0" algn="l">
              <a:lnSpc>
                <a:spcPts val="2065"/>
              </a:lnSpc>
              <a:spcBef>
                <a:spcPct val="0"/>
              </a:spcBef>
            </a:pPr>
            <a:r>
              <a:rPr lang="en-US" sz="1613" dirty="0">
                <a:solidFill>
                  <a:srgbClr val="231F20"/>
                </a:solidFill>
                <a:latin typeface="Open Sauce"/>
                <a:ea typeface="Open Sauce"/>
                <a:cs typeface="Open Sauce"/>
                <a:sym typeface="Open Sauce"/>
              </a:rPr>
              <a:t>A provider of water data management software with tools for collecting, analyzing and reporting on water monitoring data. </a:t>
            </a:r>
          </a:p>
        </p:txBody>
      </p:sp>
      <p:sp>
        <p:nvSpPr>
          <p:cNvPr id="30" name="TextBox 30"/>
          <p:cNvSpPr txBox="1"/>
          <p:nvPr/>
        </p:nvSpPr>
        <p:spPr>
          <a:xfrm>
            <a:off x="1317802" y="4559157"/>
            <a:ext cx="4962854" cy="384721"/>
          </a:xfrm>
          <a:prstGeom prst="rect">
            <a:avLst/>
          </a:prstGeom>
        </p:spPr>
        <p:txBody>
          <a:bodyPr wrap="square" lIns="0" tIns="0" rIns="0" bIns="0" rtlCol="0" anchor="t">
            <a:spAutoFit/>
          </a:bodyPr>
          <a:lstStyle/>
          <a:p>
            <a:pPr marL="0" lvl="0" indent="0" algn="l">
              <a:lnSpc>
                <a:spcPts val="3017"/>
              </a:lnSpc>
              <a:spcBef>
                <a:spcPct val="0"/>
              </a:spcBef>
            </a:pPr>
            <a:r>
              <a:rPr lang="en-US" sz="2357" b="1" dirty="0">
                <a:solidFill>
                  <a:srgbClr val="333231"/>
                </a:solidFill>
                <a:latin typeface="Open Sauce Bold"/>
                <a:ea typeface="Open Sauce Bold"/>
                <a:cs typeface="Open Sauce Bold"/>
                <a:sym typeface="Open Sauce Bold"/>
              </a:rPr>
              <a:t>Aquatic Informatics (</a:t>
            </a:r>
            <a:r>
              <a:rPr lang="en-US" sz="2357" b="1" dirty="0" err="1">
                <a:solidFill>
                  <a:srgbClr val="333231"/>
                </a:solidFill>
                <a:latin typeface="Open Sauce Bold"/>
                <a:ea typeface="Open Sauce Bold"/>
                <a:cs typeface="Open Sauce Bold"/>
                <a:sym typeface="Open Sauce Bold"/>
              </a:rPr>
              <a:t>HydroBase</a:t>
            </a:r>
            <a:r>
              <a:rPr lang="en-US" sz="2357" b="1" dirty="0">
                <a:solidFill>
                  <a:srgbClr val="333231"/>
                </a:solidFill>
                <a:latin typeface="Open Sauce Bold"/>
                <a:ea typeface="Open Sauce Bold"/>
                <a:cs typeface="Open Sauce Bold"/>
                <a:sym typeface="Open Sauce Bold"/>
              </a:rPr>
              <a:t>)</a:t>
            </a:r>
          </a:p>
        </p:txBody>
      </p:sp>
      <p:grpSp>
        <p:nvGrpSpPr>
          <p:cNvPr id="33" name="Group 33"/>
          <p:cNvGrpSpPr/>
          <p:nvPr/>
        </p:nvGrpSpPr>
        <p:grpSpPr>
          <a:xfrm>
            <a:off x="943721" y="7052484"/>
            <a:ext cx="5334876" cy="2086085"/>
            <a:chOff x="0" y="0"/>
            <a:chExt cx="1234628" cy="482774"/>
          </a:xfrm>
        </p:grpSpPr>
        <p:sp>
          <p:nvSpPr>
            <p:cNvPr id="34" name="Freeform 34"/>
            <p:cNvSpPr/>
            <p:nvPr/>
          </p:nvSpPr>
          <p:spPr>
            <a:xfrm>
              <a:off x="0" y="0"/>
              <a:ext cx="1234628" cy="482774"/>
            </a:xfrm>
            <a:custGeom>
              <a:avLst/>
              <a:gdLst/>
              <a:ahLst/>
              <a:cxnLst/>
              <a:rect l="l" t="t" r="r" b="b"/>
              <a:pathLst>
                <a:path w="1234628" h="482774">
                  <a:moveTo>
                    <a:pt x="46438" y="0"/>
                  </a:moveTo>
                  <a:lnTo>
                    <a:pt x="1188190" y="0"/>
                  </a:lnTo>
                  <a:cubicBezTo>
                    <a:pt x="1213837" y="0"/>
                    <a:pt x="1234628" y="20791"/>
                    <a:pt x="1234628" y="46438"/>
                  </a:cubicBezTo>
                  <a:lnTo>
                    <a:pt x="1234628" y="436336"/>
                  </a:lnTo>
                  <a:cubicBezTo>
                    <a:pt x="1234628" y="461983"/>
                    <a:pt x="1213837" y="482774"/>
                    <a:pt x="1188190" y="482774"/>
                  </a:cubicBezTo>
                  <a:lnTo>
                    <a:pt x="46438" y="482774"/>
                  </a:lnTo>
                  <a:cubicBezTo>
                    <a:pt x="20791" y="482774"/>
                    <a:pt x="0" y="461983"/>
                    <a:pt x="0" y="436336"/>
                  </a:cubicBezTo>
                  <a:lnTo>
                    <a:pt x="0" y="46438"/>
                  </a:lnTo>
                  <a:cubicBezTo>
                    <a:pt x="0" y="20791"/>
                    <a:pt x="20791" y="0"/>
                    <a:pt x="46438" y="0"/>
                  </a:cubicBezTo>
                  <a:close/>
                </a:path>
              </a:pathLst>
            </a:custGeom>
            <a:solidFill>
              <a:srgbClr val="FFFFFF"/>
            </a:solidFill>
            <a:ln w="104775" cap="rnd">
              <a:solidFill>
                <a:srgbClr val="106861"/>
              </a:solidFill>
              <a:prstDash val="solid"/>
              <a:round/>
            </a:ln>
          </p:spPr>
          <p:txBody>
            <a:bodyPr/>
            <a:lstStyle/>
            <a:p>
              <a:endParaRPr lang="en-ZA"/>
            </a:p>
          </p:txBody>
        </p:sp>
        <p:sp>
          <p:nvSpPr>
            <p:cNvPr id="35" name="TextBox 35"/>
            <p:cNvSpPr txBox="1"/>
            <p:nvPr/>
          </p:nvSpPr>
          <p:spPr>
            <a:xfrm>
              <a:off x="0" y="-38100"/>
              <a:ext cx="1234628" cy="520874"/>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39" name="TextBox 39"/>
          <p:cNvSpPr txBox="1"/>
          <p:nvPr/>
        </p:nvSpPr>
        <p:spPr>
          <a:xfrm>
            <a:off x="1540203" y="8143967"/>
            <a:ext cx="4183100" cy="807913"/>
          </a:xfrm>
          <a:prstGeom prst="rect">
            <a:avLst/>
          </a:prstGeom>
        </p:spPr>
        <p:txBody>
          <a:bodyPr lIns="0" tIns="0" rIns="0" bIns="0" rtlCol="0" anchor="t">
            <a:spAutoFit/>
          </a:bodyPr>
          <a:lstStyle/>
          <a:p>
            <a:pPr marL="0" lvl="0" indent="0" algn="l">
              <a:lnSpc>
                <a:spcPts val="2065"/>
              </a:lnSpc>
              <a:spcBef>
                <a:spcPct val="0"/>
              </a:spcBef>
            </a:pPr>
            <a:r>
              <a:rPr lang="en-US" sz="1613" dirty="0">
                <a:solidFill>
                  <a:srgbClr val="231F20"/>
                </a:solidFill>
                <a:latin typeface="Open Sauce"/>
                <a:ea typeface="Open Sauce"/>
                <a:cs typeface="Open Sauce"/>
                <a:sym typeface="Open Sauce"/>
              </a:rPr>
              <a:t>A global water technology company that provides digital solutions for water and environmental monitoring.</a:t>
            </a:r>
          </a:p>
        </p:txBody>
      </p:sp>
      <p:sp>
        <p:nvSpPr>
          <p:cNvPr id="40" name="TextBox 40"/>
          <p:cNvSpPr txBox="1"/>
          <p:nvPr/>
        </p:nvSpPr>
        <p:spPr>
          <a:xfrm>
            <a:off x="2438400" y="7405865"/>
            <a:ext cx="4100514" cy="384721"/>
          </a:xfrm>
          <a:prstGeom prst="rect">
            <a:avLst/>
          </a:prstGeom>
        </p:spPr>
        <p:txBody>
          <a:bodyPr lIns="0" tIns="0" rIns="0" bIns="0" rtlCol="0" anchor="t">
            <a:spAutoFit/>
          </a:bodyPr>
          <a:lstStyle/>
          <a:p>
            <a:pPr marL="0" lvl="0" indent="0" algn="l">
              <a:lnSpc>
                <a:spcPts val="3017"/>
              </a:lnSpc>
              <a:spcBef>
                <a:spcPct val="0"/>
              </a:spcBef>
            </a:pPr>
            <a:r>
              <a:rPr lang="en-US" sz="2357" b="1" dirty="0">
                <a:solidFill>
                  <a:srgbClr val="333231"/>
                </a:solidFill>
                <a:latin typeface="Open Sauce Bold"/>
                <a:ea typeface="Open Sauce Bold"/>
                <a:cs typeface="Open Sauce Bold"/>
                <a:sym typeface="Open Sauce Bold"/>
              </a:rPr>
              <a:t>Xylem</a:t>
            </a:r>
          </a:p>
        </p:txBody>
      </p:sp>
      <p:sp>
        <p:nvSpPr>
          <p:cNvPr id="3" name="TextBox 2">
            <a:extLst>
              <a:ext uri="{FF2B5EF4-FFF2-40B4-BE49-F238E27FC236}">
                <a16:creationId xmlns:a16="http://schemas.microsoft.com/office/drawing/2014/main" id="{F82D7707-BA4F-0138-08FA-81CB7BD87420}"/>
              </a:ext>
            </a:extLst>
          </p:cNvPr>
          <p:cNvSpPr txBox="1"/>
          <p:nvPr/>
        </p:nvSpPr>
        <p:spPr>
          <a:xfrm>
            <a:off x="10744200" y="465424"/>
            <a:ext cx="7054831" cy="773160"/>
          </a:xfrm>
          <a:prstGeom prst="rect">
            <a:avLst/>
          </a:prstGeom>
        </p:spPr>
        <p:txBody>
          <a:bodyPr wrap="square" lIns="0" tIns="0" rIns="0" bIns="0" rtlCol="0" anchor="t">
            <a:spAutoFit/>
          </a:bodyPr>
          <a:lstStyle/>
          <a:p>
            <a:pPr marL="0" lvl="0" indent="0" algn="l">
              <a:lnSpc>
                <a:spcPts val="6569"/>
              </a:lnSpc>
              <a:spcBef>
                <a:spcPct val="0"/>
              </a:spcBef>
            </a:pPr>
            <a:r>
              <a:rPr lang="en-US" sz="4692" b="1" spc="-93" dirty="0">
                <a:solidFill>
                  <a:srgbClr val="191919"/>
                </a:solidFill>
                <a:latin typeface="Open Sauce Bold"/>
                <a:ea typeface="Open Sauce Bold"/>
                <a:cs typeface="Open Sauce Bold"/>
                <a:sym typeface="Open Sauce Bold"/>
              </a:rPr>
              <a:t>Our Competitive Edge</a:t>
            </a:r>
          </a:p>
        </p:txBody>
      </p:sp>
      <p:grpSp>
        <p:nvGrpSpPr>
          <p:cNvPr id="17" name="Group 14">
            <a:extLst>
              <a:ext uri="{FF2B5EF4-FFF2-40B4-BE49-F238E27FC236}">
                <a16:creationId xmlns:a16="http://schemas.microsoft.com/office/drawing/2014/main" id="{5A37197D-A533-959A-F2CA-5F8FAD7AEB50}"/>
              </a:ext>
            </a:extLst>
          </p:cNvPr>
          <p:cNvGrpSpPr/>
          <p:nvPr/>
        </p:nvGrpSpPr>
        <p:grpSpPr>
          <a:xfrm>
            <a:off x="11335785" y="1805659"/>
            <a:ext cx="5334876" cy="2086085"/>
            <a:chOff x="0" y="0"/>
            <a:chExt cx="1234628" cy="482774"/>
          </a:xfrm>
        </p:grpSpPr>
        <p:sp>
          <p:nvSpPr>
            <p:cNvPr id="18" name="Freeform 15">
              <a:extLst>
                <a:ext uri="{FF2B5EF4-FFF2-40B4-BE49-F238E27FC236}">
                  <a16:creationId xmlns:a16="http://schemas.microsoft.com/office/drawing/2014/main" id="{2CE4AE1C-8378-57C5-6271-E9FB5BDB7533}"/>
                </a:ext>
              </a:extLst>
            </p:cNvPr>
            <p:cNvSpPr/>
            <p:nvPr/>
          </p:nvSpPr>
          <p:spPr>
            <a:xfrm>
              <a:off x="0" y="0"/>
              <a:ext cx="1234628" cy="482774"/>
            </a:xfrm>
            <a:custGeom>
              <a:avLst/>
              <a:gdLst/>
              <a:ahLst/>
              <a:cxnLst/>
              <a:rect l="l" t="t" r="r" b="b"/>
              <a:pathLst>
                <a:path w="1234628" h="482774">
                  <a:moveTo>
                    <a:pt x="46438" y="0"/>
                  </a:moveTo>
                  <a:lnTo>
                    <a:pt x="1188190" y="0"/>
                  </a:lnTo>
                  <a:cubicBezTo>
                    <a:pt x="1213837" y="0"/>
                    <a:pt x="1234628" y="20791"/>
                    <a:pt x="1234628" y="46438"/>
                  </a:cubicBezTo>
                  <a:lnTo>
                    <a:pt x="1234628" y="436336"/>
                  </a:lnTo>
                  <a:cubicBezTo>
                    <a:pt x="1234628" y="461983"/>
                    <a:pt x="1213837" y="482774"/>
                    <a:pt x="1188190" y="482774"/>
                  </a:cubicBezTo>
                  <a:lnTo>
                    <a:pt x="46438" y="482774"/>
                  </a:lnTo>
                  <a:cubicBezTo>
                    <a:pt x="20791" y="482774"/>
                    <a:pt x="0" y="461983"/>
                    <a:pt x="0" y="436336"/>
                  </a:cubicBezTo>
                  <a:lnTo>
                    <a:pt x="0" y="46438"/>
                  </a:lnTo>
                  <a:cubicBezTo>
                    <a:pt x="0" y="20791"/>
                    <a:pt x="20791" y="0"/>
                    <a:pt x="46438" y="0"/>
                  </a:cubicBezTo>
                  <a:close/>
                </a:path>
              </a:pathLst>
            </a:custGeom>
            <a:solidFill>
              <a:srgbClr val="FFFFFF"/>
            </a:solidFill>
            <a:ln w="104775" cap="rnd">
              <a:solidFill>
                <a:srgbClr val="106861"/>
              </a:solidFill>
              <a:prstDash val="solid"/>
              <a:round/>
            </a:ln>
          </p:spPr>
          <p:txBody>
            <a:bodyPr/>
            <a:lstStyle/>
            <a:p>
              <a:endParaRPr lang="en-ZA"/>
            </a:p>
          </p:txBody>
        </p:sp>
        <p:sp>
          <p:nvSpPr>
            <p:cNvPr id="19" name="TextBox 16">
              <a:extLst>
                <a:ext uri="{FF2B5EF4-FFF2-40B4-BE49-F238E27FC236}">
                  <a16:creationId xmlns:a16="http://schemas.microsoft.com/office/drawing/2014/main" id="{3D061376-3027-95B2-866B-37359A056E43}"/>
                </a:ext>
              </a:extLst>
            </p:cNvPr>
            <p:cNvSpPr txBox="1"/>
            <p:nvPr/>
          </p:nvSpPr>
          <p:spPr>
            <a:xfrm>
              <a:off x="0" y="-38100"/>
              <a:ext cx="1234628" cy="520874"/>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26" name="Group 14">
            <a:extLst>
              <a:ext uri="{FF2B5EF4-FFF2-40B4-BE49-F238E27FC236}">
                <a16:creationId xmlns:a16="http://schemas.microsoft.com/office/drawing/2014/main" id="{F92C41F4-81FD-2FB7-BFD2-072651E07280}"/>
              </a:ext>
            </a:extLst>
          </p:cNvPr>
          <p:cNvGrpSpPr/>
          <p:nvPr/>
        </p:nvGrpSpPr>
        <p:grpSpPr>
          <a:xfrm>
            <a:off x="11335785" y="4339059"/>
            <a:ext cx="5334876" cy="2086085"/>
            <a:chOff x="0" y="0"/>
            <a:chExt cx="1234628" cy="482774"/>
          </a:xfrm>
        </p:grpSpPr>
        <p:sp>
          <p:nvSpPr>
            <p:cNvPr id="27" name="Freeform 15">
              <a:extLst>
                <a:ext uri="{FF2B5EF4-FFF2-40B4-BE49-F238E27FC236}">
                  <a16:creationId xmlns:a16="http://schemas.microsoft.com/office/drawing/2014/main" id="{ABB1F37B-63FD-5765-AF00-AC186A4688C4}"/>
                </a:ext>
              </a:extLst>
            </p:cNvPr>
            <p:cNvSpPr/>
            <p:nvPr/>
          </p:nvSpPr>
          <p:spPr>
            <a:xfrm>
              <a:off x="0" y="0"/>
              <a:ext cx="1234628" cy="482774"/>
            </a:xfrm>
            <a:custGeom>
              <a:avLst/>
              <a:gdLst/>
              <a:ahLst/>
              <a:cxnLst/>
              <a:rect l="l" t="t" r="r" b="b"/>
              <a:pathLst>
                <a:path w="1234628" h="482774">
                  <a:moveTo>
                    <a:pt x="46438" y="0"/>
                  </a:moveTo>
                  <a:lnTo>
                    <a:pt x="1188190" y="0"/>
                  </a:lnTo>
                  <a:cubicBezTo>
                    <a:pt x="1213837" y="0"/>
                    <a:pt x="1234628" y="20791"/>
                    <a:pt x="1234628" y="46438"/>
                  </a:cubicBezTo>
                  <a:lnTo>
                    <a:pt x="1234628" y="436336"/>
                  </a:lnTo>
                  <a:cubicBezTo>
                    <a:pt x="1234628" y="461983"/>
                    <a:pt x="1213837" y="482774"/>
                    <a:pt x="1188190" y="482774"/>
                  </a:cubicBezTo>
                  <a:lnTo>
                    <a:pt x="46438" y="482774"/>
                  </a:lnTo>
                  <a:cubicBezTo>
                    <a:pt x="20791" y="482774"/>
                    <a:pt x="0" y="461983"/>
                    <a:pt x="0" y="436336"/>
                  </a:cubicBezTo>
                  <a:lnTo>
                    <a:pt x="0" y="46438"/>
                  </a:lnTo>
                  <a:cubicBezTo>
                    <a:pt x="0" y="20791"/>
                    <a:pt x="20791" y="0"/>
                    <a:pt x="46438" y="0"/>
                  </a:cubicBezTo>
                  <a:close/>
                </a:path>
              </a:pathLst>
            </a:custGeom>
            <a:solidFill>
              <a:srgbClr val="FFFFFF"/>
            </a:solidFill>
            <a:ln w="104775" cap="rnd">
              <a:solidFill>
                <a:srgbClr val="106861"/>
              </a:solidFill>
              <a:prstDash val="solid"/>
              <a:round/>
            </a:ln>
          </p:spPr>
          <p:txBody>
            <a:bodyPr/>
            <a:lstStyle/>
            <a:p>
              <a:endParaRPr lang="en-ZA"/>
            </a:p>
          </p:txBody>
        </p:sp>
        <p:sp>
          <p:nvSpPr>
            <p:cNvPr id="28" name="TextBox 16">
              <a:extLst>
                <a:ext uri="{FF2B5EF4-FFF2-40B4-BE49-F238E27FC236}">
                  <a16:creationId xmlns:a16="http://schemas.microsoft.com/office/drawing/2014/main" id="{FC58CCEA-6FBC-E5D1-2729-9FC7EB137FEB}"/>
                </a:ext>
              </a:extLst>
            </p:cNvPr>
            <p:cNvSpPr txBox="1"/>
            <p:nvPr/>
          </p:nvSpPr>
          <p:spPr>
            <a:xfrm>
              <a:off x="0" y="-38100"/>
              <a:ext cx="1234628" cy="520874"/>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31" name="Group 14">
            <a:extLst>
              <a:ext uri="{FF2B5EF4-FFF2-40B4-BE49-F238E27FC236}">
                <a16:creationId xmlns:a16="http://schemas.microsoft.com/office/drawing/2014/main" id="{7871C2BA-ECF2-3BCB-BF7C-E1F1383F6A42}"/>
              </a:ext>
            </a:extLst>
          </p:cNvPr>
          <p:cNvGrpSpPr/>
          <p:nvPr/>
        </p:nvGrpSpPr>
        <p:grpSpPr>
          <a:xfrm>
            <a:off x="11388207" y="6898958"/>
            <a:ext cx="5334876" cy="2086085"/>
            <a:chOff x="0" y="0"/>
            <a:chExt cx="1234628" cy="482774"/>
          </a:xfrm>
        </p:grpSpPr>
        <p:sp>
          <p:nvSpPr>
            <p:cNvPr id="41" name="Freeform 15">
              <a:extLst>
                <a:ext uri="{FF2B5EF4-FFF2-40B4-BE49-F238E27FC236}">
                  <a16:creationId xmlns:a16="http://schemas.microsoft.com/office/drawing/2014/main" id="{8736CE04-57C8-3FAE-ADED-56FD5992A531}"/>
                </a:ext>
              </a:extLst>
            </p:cNvPr>
            <p:cNvSpPr/>
            <p:nvPr/>
          </p:nvSpPr>
          <p:spPr>
            <a:xfrm>
              <a:off x="0" y="0"/>
              <a:ext cx="1234628" cy="482774"/>
            </a:xfrm>
            <a:custGeom>
              <a:avLst/>
              <a:gdLst/>
              <a:ahLst/>
              <a:cxnLst/>
              <a:rect l="l" t="t" r="r" b="b"/>
              <a:pathLst>
                <a:path w="1234628" h="482774">
                  <a:moveTo>
                    <a:pt x="46438" y="0"/>
                  </a:moveTo>
                  <a:lnTo>
                    <a:pt x="1188190" y="0"/>
                  </a:lnTo>
                  <a:cubicBezTo>
                    <a:pt x="1213837" y="0"/>
                    <a:pt x="1234628" y="20791"/>
                    <a:pt x="1234628" y="46438"/>
                  </a:cubicBezTo>
                  <a:lnTo>
                    <a:pt x="1234628" y="436336"/>
                  </a:lnTo>
                  <a:cubicBezTo>
                    <a:pt x="1234628" y="461983"/>
                    <a:pt x="1213837" y="482774"/>
                    <a:pt x="1188190" y="482774"/>
                  </a:cubicBezTo>
                  <a:lnTo>
                    <a:pt x="46438" y="482774"/>
                  </a:lnTo>
                  <a:cubicBezTo>
                    <a:pt x="20791" y="482774"/>
                    <a:pt x="0" y="461983"/>
                    <a:pt x="0" y="436336"/>
                  </a:cubicBezTo>
                  <a:lnTo>
                    <a:pt x="0" y="46438"/>
                  </a:lnTo>
                  <a:cubicBezTo>
                    <a:pt x="0" y="20791"/>
                    <a:pt x="20791" y="0"/>
                    <a:pt x="46438" y="0"/>
                  </a:cubicBezTo>
                  <a:close/>
                </a:path>
              </a:pathLst>
            </a:custGeom>
            <a:solidFill>
              <a:srgbClr val="FFFFFF"/>
            </a:solidFill>
            <a:ln w="104775" cap="rnd">
              <a:solidFill>
                <a:srgbClr val="106861"/>
              </a:solidFill>
              <a:prstDash val="solid"/>
              <a:round/>
            </a:ln>
          </p:spPr>
          <p:txBody>
            <a:bodyPr/>
            <a:lstStyle/>
            <a:p>
              <a:endParaRPr lang="en-ZA"/>
            </a:p>
          </p:txBody>
        </p:sp>
        <p:sp>
          <p:nvSpPr>
            <p:cNvPr id="46" name="TextBox 16">
              <a:extLst>
                <a:ext uri="{FF2B5EF4-FFF2-40B4-BE49-F238E27FC236}">
                  <a16:creationId xmlns:a16="http://schemas.microsoft.com/office/drawing/2014/main" id="{C2566E57-2714-ABAA-0465-1B944CC5C40F}"/>
                </a:ext>
              </a:extLst>
            </p:cNvPr>
            <p:cNvSpPr txBox="1"/>
            <p:nvPr/>
          </p:nvSpPr>
          <p:spPr>
            <a:xfrm>
              <a:off x="0" y="-38100"/>
              <a:ext cx="1234628" cy="520874"/>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47" name="TextBox 21">
            <a:extLst>
              <a:ext uri="{FF2B5EF4-FFF2-40B4-BE49-F238E27FC236}">
                <a16:creationId xmlns:a16="http://schemas.microsoft.com/office/drawing/2014/main" id="{9E3869FB-47A7-874E-C0B4-D5D434546BDF}"/>
              </a:ext>
            </a:extLst>
          </p:cNvPr>
          <p:cNvSpPr txBox="1"/>
          <p:nvPr/>
        </p:nvSpPr>
        <p:spPr>
          <a:xfrm>
            <a:off x="11388207" y="1933343"/>
            <a:ext cx="4881436" cy="769441"/>
          </a:xfrm>
          <a:prstGeom prst="rect">
            <a:avLst/>
          </a:prstGeom>
        </p:spPr>
        <p:txBody>
          <a:bodyPr wrap="square" lIns="0" tIns="0" rIns="0" bIns="0" rtlCol="0" anchor="t">
            <a:spAutoFit/>
          </a:bodyPr>
          <a:lstStyle/>
          <a:p>
            <a:pPr marL="0" lvl="0" indent="0" algn="ctr">
              <a:lnSpc>
                <a:spcPts val="3017"/>
              </a:lnSpc>
              <a:spcBef>
                <a:spcPct val="0"/>
              </a:spcBef>
            </a:pPr>
            <a:r>
              <a:rPr lang="en-US" sz="2357" b="1" dirty="0">
                <a:solidFill>
                  <a:srgbClr val="333231"/>
                </a:solidFill>
                <a:latin typeface="Open Sauce Bold"/>
                <a:ea typeface="Open Sauce Bold"/>
                <a:cs typeface="Open Sauce Bold"/>
                <a:sym typeface="Open Sauce Bold"/>
              </a:rPr>
              <a:t>Custom-built for Local Conditions</a:t>
            </a:r>
          </a:p>
        </p:txBody>
      </p:sp>
      <p:sp>
        <p:nvSpPr>
          <p:cNvPr id="48" name="TextBox 20">
            <a:extLst>
              <a:ext uri="{FF2B5EF4-FFF2-40B4-BE49-F238E27FC236}">
                <a16:creationId xmlns:a16="http://schemas.microsoft.com/office/drawing/2014/main" id="{7CB37C69-9FDD-8265-BCFB-69C05B873AC8}"/>
              </a:ext>
            </a:extLst>
          </p:cNvPr>
          <p:cNvSpPr txBox="1"/>
          <p:nvPr/>
        </p:nvSpPr>
        <p:spPr>
          <a:xfrm>
            <a:off x="11546215" y="2942143"/>
            <a:ext cx="5018859" cy="807913"/>
          </a:xfrm>
          <a:prstGeom prst="rect">
            <a:avLst/>
          </a:prstGeom>
        </p:spPr>
        <p:txBody>
          <a:bodyPr wrap="square" lIns="0" tIns="0" rIns="0" bIns="0" rtlCol="0" anchor="t">
            <a:spAutoFit/>
          </a:bodyPr>
          <a:lstStyle/>
          <a:p>
            <a:pPr lvl="0">
              <a:lnSpc>
                <a:spcPts val="2065"/>
              </a:lnSpc>
              <a:spcBef>
                <a:spcPct val="0"/>
              </a:spcBef>
            </a:pPr>
            <a:r>
              <a:rPr lang="en-US" sz="1600" dirty="0">
                <a:latin typeface="Open Sauce" panose="020B0604020202020204" charset="0"/>
              </a:rPr>
              <a:t>Unlike Aquatic Informatics and Xylem, which offer global solutions that may not account for the specific challenges faced in Southern Africa</a:t>
            </a:r>
            <a:endParaRPr lang="en-US" sz="1613" dirty="0">
              <a:solidFill>
                <a:srgbClr val="231F20"/>
              </a:solidFill>
              <a:latin typeface="Open Sauce" panose="020B0604020202020204" charset="0"/>
              <a:ea typeface="Open Sauce"/>
              <a:cs typeface="Open Sauce"/>
              <a:sym typeface="Open Sauce"/>
            </a:endParaRPr>
          </a:p>
        </p:txBody>
      </p:sp>
      <p:sp>
        <p:nvSpPr>
          <p:cNvPr id="49" name="TextBox 30">
            <a:extLst>
              <a:ext uri="{FF2B5EF4-FFF2-40B4-BE49-F238E27FC236}">
                <a16:creationId xmlns:a16="http://schemas.microsoft.com/office/drawing/2014/main" id="{0A2BEDE2-625C-316C-8ACF-43A6710DC7FF}"/>
              </a:ext>
            </a:extLst>
          </p:cNvPr>
          <p:cNvSpPr txBox="1"/>
          <p:nvPr/>
        </p:nvSpPr>
        <p:spPr>
          <a:xfrm>
            <a:off x="11778668" y="4514206"/>
            <a:ext cx="4100514" cy="769441"/>
          </a:xfrm>
          <a:prstGeom prst="rect">
            <a:avLst/>
          </a:prstGeom>
        </p:spPr>
        <p:txBody>
          <a:bodyPr lIns="0" tIns="0" rIns="0" bIns="0" rtlCol="0" anchor="t">
            <a:spAutoFit/>
          </a:bodyPr>
          <a:lstStyle/>
          <a:p>
            <a:pPr marL="0" lvl="0" indent="0" algn="ctr">
              <a:lnSpc>
                <a:spcPts val="3017"/>
              </a:lnSpc>
              <a:spcBef>
                <a:spcPct val="0"/>
              </a:spcBef>
            </a:pPr>
            <a:r>
              <a:rPr lang="en-US" sz="2357" b="1" dirty="0">
                <a:solidFill>
                  <a:srgbClr val="333231"/>
                </a:solidFill>
                <a:latin typeface="Open Sauce Bold"/>
                <a:ea typeface="Open Sauce Bold"/>
                <a:cs typeface="Open Sauce Bold"/>
                <a:sym typeface="Open Sauce Bold"/>
              </a:rPr>
              <a:t>User-friendly, No expertise needed</a:t>
            </a:r>
          </a:p>
        </p:txBody>
      </p:sp>
      <p:sp>
        <p:nvSpPr>
          <p:cNvPr id="50" name="TextBox 29">
            <a:extLst>
              <a:ext uri="{FF2B5EF4-FFF2-40B4-BE49-F238E27FC236}">
                <a16:creationId xmlns:a16="http://schemas.microsoft.com/office/drawing/2014/main" id="{A102083F-4BEE-0F35-A428-A12CA785134F}"/>
              </a:ext>
            </a:extLst>
          </p:cNvPr>
          <p:cNvSpPr txBox="1"/>
          <p:nvPr/>
        </p:nvSpPr>
        <p:spPr>
          <a:xfrm>
            <a:off x="11685707" y="5444320"/>
            <a:ext cx="4739873" cy="807913"/>
          </a:xfrm>
          <a:prstGeom prst="rect">
            <a:avLst/>
          </a:prstGeom>
        </p:spPr>
        <p:txBody>
          <a:bodyPr wrap="square" lIns="0" tIns="0" rIns="0" bIns="0" rtlCol="0" anchor="t">
            <a:spAutoFit/>
          </a:bodyPr>
          <a:lstStyle/>
          <a:p>
            <a:pPr lvl="0">
              <a:lnSpc>
                <a:spcPts val="2065"/>
              </a:lnSpc>
              <a:spcBef>
                <a:spcPct val="0"/>
              </a:spcBef>
            </a:pPr>
            <a:r>
              <a:rPr lang="en-US" sz="1600" dirty="0">
                <a:latin typeface="Open Sauce" panose="020B0604020202020204" charset="0"/>
              </a:rPr>
              <a:t>allows clients to turn complex water data into meaningful, interactive reports with </a:t>
            </a:r>
            <a:r>
              <a:rPr lang="en-US" sz="1600" b="1" dirty="0">
                <a:latin typeface="Open Sauce" panose="020B0604020202020204" charset="0"/>
              </a:rPr>
              <a:t>minimal user effort</a:t>
            </a:r>
            <a:r>
              <a:rPr lang="en-US" sz="1600" dirty="0">
                <a:latin typeface="Open Sauce" panose="020B0604020202020204" charset="0"/>
              </a:rPr>
              <a:t>.</a:t>
            </a:r>
            <a:endParaRPr lang="en-US" sz="1613" dirty="0">
              <a:solidFill>
                <a:srgbClr val="231F20"/>
              </a:solidFill>
              <a:latin typeface="Open Sauce" panose="020B0604020202020204" charset="0"/>
              <a:ea typeface="Open Sauce"/>
              <a:cs typeface="Open Sauce"/>
              <a:sym typeface="Open Sauce"/>
            </a:endParaRPr>
          </a:p>
        </p:txBody>
      </p:sp>
      <p:sp>
        <p:nvSpPr>
          <p:cNvPr id="51" name="TextBox 40">
            <a:extLst>
              <a:ext uri="{FF2B5EF4-FFF2-40B4-BE49-F238E27FC236}">
                <a16:creationId xmlns:a16="http://schemas.microsoft.com/office/drawing/2014/main" id="{EC81622E-91CD-1233-DDB9-BE8239E0EB8F}"/>
              </a:ext>
            </a:extLst>
          </p:cNvPr>
          <p:cNvSpPr txBox="1"/>
          <p:nvPr/>
        </p:nvSpPr>
        <p:spPr>
          <a:xfrm>
            <a:off x="11795144" y="7140428"/>
            <a:ext cx="4100514" cy="358047"/>
          </a:xfrm>
          <a:prstGeom prst="rect">
            <a:avLst/>
          </a:prstGeom>
        </p:spPr>
        <p:txBody>
          <a:bodyPr lIns="0" tIns="0" rIns="0" bIns="0" rtlCol="0" anchor="t">
            <a:spAutoFit/>
          </a:bodyPr>
          <a:lstStyle/>
          <a:p>
            <a:pPr marL="0" lvl="0" indent="0" algn="ctr">
              <a:lnSpc>
                <a:spcPts val="3017"/>
              </a:lnSpc>
              <a:spcBef>
                <a:spcPct val="0"/>
              </a:spcBef>
            </a:pPr>
            <a:r>
              <a:rPr lang="en-US" sz="2357" b="1" dirty="0">
                <a:solidFill>
                  <a:srgbClr val="333231"/>
                </a:solidFill>
                <a:latin typeface="Open Sauce Bold"/>
                <a:ea typeface="Open Sauce Bold"/>
                <a:cs typeface="Open Sauce Bold"/>
                <a:sym typeface="Open Sauce Bold"/>
              </a:rPr>
              <a:t>Cost-effective</a:t>
            </a:r>
          </a:p>
        </p:txBody>
      </p:sp>
      <p:sp>
        <p:nvSpPr>
          <p:cNvPr id="52" name="TextBox 39">
            <a:extLst>
              <a:ext uri="{FF2B5EF4-FFF2-40B4-BE49-F238E27FC236}">
                <a16:creationId xmlns:a16="http://schemas.microsoft.com/office/drawing/2014/main" id="{75091B47-6495-0FE5-8B4C-34E398FB0E8C}"/>
              </a:ext>
            </a:extLst>
          </p:cNvPr>
          <p:cNvSpPr txBox="1"/>
          <p:nvPr/>
        </p:nvSpPr>
        <p:spPr>
          <a:xfrm>
            <a:off x="11888546" y="7740010"/>
            <a:ext cx="4559688" cy="807913"/>
          </a:xfrm>
          <a:prstGeom prst="rect">
            <a:avLst/>
          </a:prstGeom>
        </p:spPr>
        <p:txBody>
          <a:bodyPr wrap="square" lIns="0" tIns="0" rIns="0" bIns="0" rtlCol="0" anchor="t">
            <a:spAutoFit/>
          </a:bodyPr>
          <a:lstStyle/>
          <a:p>
            <a:pPr lvl="0">
              <a:lnSpc>
                <a:spcPts val="2065"/>
              </a:lnSpc>
              <a:spcBef>
                <a:spcPct val="0"/>
              </a:spcBef>
            </a:pPr>
            <a:r>
              <a:rPr lang="en-US" sz="1600" dirty="0">
                <a:latin typeface="Open Sauce" panose="020B0604020202020204" charset="0"/>
              </a:rPr>
              <a:t>This makes our services more accessible to medium-sized municipalities, local water agencies, and mining operations.</a:t>
            </a:r>
            <a:endParaRPr lang="en-US" sz="1613" dirty="0">
              <a:solidFill>
                <a:srgbClr val="231F20"/>
              </a:solidFill>
              <a:latin typeface="Open Sauce" panose="020B0604020202020204" charset="0"/>
              <a:ea typeface="Open Sauce"/>
              <a:cs typeface="Open Sauce"/>
              <a:sym typeface="Open Sauce"/>
            </a:endParaRPr>
          </a:p>
        </p:txBody>
      </p:sp>
    </p:spTree>
    <p:extLst>
      <p:ext uri="{BB962C8B-B14F-4D97-AF65-F5344CB8AC3E}">
        <p14:creationId xmlns:p14="http://schemas.microsoft.com/office/powerpoint/2010/main" val="711728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1801378" y="-610072"/>
            <a:ext cx="3299321" cy="4114800"/>
          </a:xfrm>
          <a:custGeom>
            <a:avLst/>
            <a:gdLst/>
            <a:ahLst/>
            <a:cxnLst/>
            <a:rect l="l" t="t" r="r" b="b"/>
            <a:pathLst>
              <a:path w="3299321" h="4114800">
                <a:moveTo>
                  <a:pt x="0" y="0"/>
                </a:moveTo>
                <a:lnTo>
                  <a:pt x="3299321" y="0"/>
                </a:lnTo>
                <a:lnTo>
                  <a:pt x="32993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ZA"/>
          </a:p>
        </p:txBody>
      </p:sp>
      <p:sp>
        <p:nvSpPr>
          <p:cNvPr id="10" name="TextBox 10"/>
          <p:cNvSpPr txBox="1"/>
          <p:nvPr/>
        </p:nvSpPr>
        <p:spPr>
          <a:xfrm>
            <a:off x="1905000" y="876300"/>
            <a:ext cx="8630021" cy="773160"/>
          </a:xfrm>
          <a:prstGeom prst="rect">
            <a:avLst/>
          </a:prstGeom>
        </p:spPr>
        <p:txBody>
          <a:bodyPr wrap="square" lIns="0" tIns="0" rIns="0" bIns="0" rtlCol="0" anchor="t">
            <a:spAutoFit/>
          </a:bodyPr>
          <a:lstStyle/>
          <a:p>
            <a:pPr marL="0" lvl="0" indent="0" algn="l">
              <a:lnSpc>
                <a:spcPts val="6569"/>
              </a:lnSpc>
              <a:spcBef>
                <a:spcPct val="0"/>
              </a:spcBef>
            </a:pPr>
            <a:r>
              <a:rPr lang="en-US" sz="4692" b="1" spc="-93" dirty="0">
                <a:solidFill>
                  <a:srgbClr val="191919"/>
                </a:solidFill>
                <a:latin typeface="Open Sauce Bold"/>
                <a:ea typeface="Open Sauce Bold"/>
                <a:cs typeface="Open Sauce Bold"/>
                <a:sym typeface="Open Sauce Bold"/>
              </a:rPr>
              <a:t>Our Valued Clients &amp; Partners</a:t>
            </a:r>
          </a:p>
        </p:txBody>
      </p:sp>
      <p:pic>
        <p:nvPicPr>
          <p:cNvPr id="3" name="Picture 2"/>
          <p:cNvPicPr>
            <a:picLocks noChangeAspect="1"/>
          </p:cNvPicPr>
          <p:nvPr/>
        </p:nvPicPr>
        <p:blipFill>
          <a:blip r:embed="rId4"/>
          <a:stretch>
            <a:fillRect/>
          </a:stretch>
        </p:blipFill>
        <p:spPr>
          <a:xfrm>
            <a:off x="1143000" y="4048378"/>
            <a:ext cx="3733800" cy="2590800"/>
          </a:xfrm>
          <a:prstGeom prst="rect">
            <a:avLst/>
          </a:prstGeom>
        </p:spPr>
      </p:pic>
      <p:pic>
        <p:nvPicPr>
          <p:cNvPr id="4" name="Picture 3"/>
          <p:cNvPicPr>
            <a:picLocks noChangeAspect="1"/>
          </p:cNvPicPr>
          <p:nvPr/>
        </p:nvPicPr>
        <p:blipFill>
          <a:blip r:embed="rId5"/>
          <a:stretch>
            <a:fillRect/>
          </a:stretch>
        </p:blipFill>
        <p:spPr>
          <a:xfrm>
            <a:off x="6781800" y="3314700"/>
            <a:ext cx="4439270" cy="4467849"/>
          </a:xfrm>
          <a:prstGeom prst="rect">
            <a:avLst/>
          </a:prstGeom>
        </p:spPr>
      </p:pic>
      <p:pic>
        <p:nvPicPr>
          <p:cNvPr id="5" name="Picture 4"/>
          <p:cNvPicPr>
            <a:picLocks noChangeAspect="1"/>
          </p:cNvPicPr>
          <p:nvPr/>
        </p:nvPicPr>
        <p:blipFill>
          <a:blip r:embed="rId6"/>
          <a:stretch>
            <a:fillRect/>
          </a:stretch>
        </p:blipFill>
        <p:spPr>
          <a:xfrm>
            <a:off x="12877800" y="3933881"/>
            <a:ext cx="5029902" cy="2819794"/>
          </a:xfrm>
          <a:prstGeom prst="rect">
            <a:avLst/>
          </a:prstGeom>
        </p:spPr>
      </p:pic>
    </p:spTree>
    <p:extLst>
      <p:ext uri="{BB962C8B-B14F-4D97-AF65-F5344CB8AC3E}">
        <p14:creationId xmlns:p14="http://schemas.microsoft.com/office/powerpoint/2010/main" val="495674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rot="-10800000">
            <a:off x="2778327" y="7417124"/>
            <a:ext cx="12710840" cy="1184047"/>
          </a:xfrm>
          <a:custGeom>
            <a:avLst/>
            <a:gdLst/>
            <a:ahLst/>
            <a:cxnLst/>
            <a:rect l="l" t="t" r="r" b="b"/>
            <a:pathLst>
              <a:path w="12710840" h="1184047">
                <a:moveTo>
                  <a:pt x="0" y="0"/>
                </a:moveTo>
                <a:lnTo>
                  <a:pt x="12710840" y="0"/>
                </a:lnTo>
                <a:lnTo>
                  <a:pt x="12710840" y="1184046"/>
                </a:lnTo>
                <a:lnTo>
                  <a:pt x="0" y="1184046"/>
                </a:lnTo>
                <a:lnTo>
                  <a:pt x="0" y="0"/>
                </a:lnTo>
                <a:close/>
              </a:path>
            </a:pathLst>
          </a:custGeom>
          <a:blipFill>
            <a:blip r:embed="rId2">
              <a:alphaModFix amt="72000"/>
            </a:blip>
            <a:stretch>
              <a:fillRect b="-208633"/>
            </a:stretch>
          </a:blipFill>
        </p:spPr>
        <p:txBody>
          <a:bodyPr/>
          <a:lstStyle/>
          <a:p>
            <a:endParaRPr lang="en-ZA"/>
          </a:p>
        </p:txBody>
      </p:sp>
      <p:grpSp>
        <p:nvGrpSpPr>
          <p:cNvPr id="3" name="Group 3"/>
          <p:cNvGrpSpPr/>
          <p:nvPr/>
        </p:nvGrpSpPr>
        <p:grpSpPr>
          <a:xfrm>
            <a:off x="0" y="0"/>
            <a:ext cx="18288000" cy="4491629"/>
            <a:chOff x="0" y="0"/>
            <a:chExt cx="4816593" cy="1182980"/>
          </a:xfrm>
        </p:grpSpPr>
        <p:sp>
          <p:nvSpPr>
            <p:cNvPr id="4" name="Freeform 4"/>
            <p:cNvSpPr/>
            <p:nvPr/>
          </p:nvSpPr>
          <p:spPr>
            <a:xfrm>
              <a:off x="0" y="0"/>
              <a:ext cx="4816592" cy="1182980"/>
            </a:xfrm>
            <a:custGeom>
              <a:avLst/>
              <a:gdLst/>
              <a:ahLst/>
              <a:cxnLst/>
              <a:rect l="l" t="t" r="r" b="b"/>
              <a:pathLst>
                <a:path w="4816592" h="1182980">
                  <a:moveTo>
                    <a:pt x="0" y="0"/>
                  </a:moveTo>
                  <a:lnTo>
                    <a:pt x="4816592" y="0"/>
                  </a:lnTo>
                  <a:lnTo>
                    <a:pt x="4816592" y="1182980"/>
                  </a:lnTo>
                  <a:lnTo>
                    <a:pt x="0" y="1182980"/>
                  </a:lnTo>
                  <a:close/>
                </a:path>
              </a:pathLst>
            </a:custGeom>
            <a:solidFill>
              <a:srgbClr val="106861"/>
            </a:solidFill>
            <a:ln cap="sq">
              <a:noFill/>
              <a:prstDash val="solid"/>
              <a:miter/>
            </a:ln>
          </p:spPr>
          <p:txBody>
            <a:bodyPr/>
            <a:lstStyle/>
            <a:p>
              <a:endParaRPr lang="en-ZA"/>
            </a:p>
          </p:txBody>
        </p:sp>
        <p:sp>
          <p:nvSpPr>
            <p:cNvPr id="5" name="TextBox 5"/>
            <p:cNvSpPr txBox="1"/>
            <p:nvPr/>
          </p:nvSpPr>
          <p:spPr>
            <a:xfrm>
              <a:off x="0" y="-19050"/>
              <a:ext cx="4816593" cy="120203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Freeform 6"/>
          <p:cNvSpPr/>
          <p:nvPr/>
        </p:nvSpPr>
        <p:spPr>
          <a:xfrm>
            <a:off x="15025" y="-36376"/>
            <a:ext cx="18288000" cy="4491629"/>
          </a:xfrm>
          <a:custGeom>
            <a:avLst/>
            <a:gdLst/>
            <a:ahLst/>
            <a:cxnLst/>
            <a:rect l="l" t="t" r="r" b="b"/>
            <a:pathLst>
              <a:path w="18288000" h="4491629">
                <a:moveTo>
                  <a:pt x="0" y="0"/>
                </a:moveTo>
                <a:lnTo>
                  <a:pt x="18288000" y="0"/>
                </a:lnTo>
                <a:lnTo>
                  <a:pt x="18288000" y="4491629"/>
                </a:lnTo>
                <a:lnTo>
                  <a:pt x="0" y="4491629"/>
                </a:lnTo>
                <a:lnTo>
                  <a:pt x="0" y="0"/>
                </a:lnTo>
                <a:close/>
              </a:path>
            </a:pathLst>
          </a:custGeom>
          <a:blipFill>
            <a:blip r:embed="rId3">
              <a:alphaModFix amt="59000"/>
            </a:blip>
            <a:stretch>
              <a:fillRect t="-85634" b="-85634"/>
            </a:stretch>
          </a:blipFill>
          <a:ln cap="sq">
            <a:noFill/>
            <a:prstDash val="solid"/>
            <a:miter/>
          </a:ln>
        </p:spPr>
        <p:txBody>
          <a:bodyPr/>
          <a:lstStyle/>
          <a:p>
            <a:endParaRPr lang="en-ZA"/>
          </a:p>
        </p:txBody>
      </p:sp>
      <p:grpSp>
        <p:nvGrpSpPr>
          <p:cNvPr id="7" name="Group 7"/>
          <p:cNvGrpSpPr/>
          <p:nvPr/>
        </p:nvGrpSpPr>
        <p:grpSpPr>
          <a:xfrm>
            <a:off x="2746015" y="2980409"/>
            <a:ext cx="12731346" cy="5171309"/>
            <a:chOff x="0" y="0"/>
            <a:chExt cx="3353112" cy="1361991"/>
          </a:xfrm>
        </p:grpSpPr>
        <p:sp>
          <p:nvSpPr>
            <p:cNvPr id="8" name="Freeform 8"/>
            <p:cNvSpPr/>
            <p:nvPr/>
          </p:nvSpPr>
          <p:spPr>
            <a:xfrm>
              <a:off x="0" y="0"/>
              <a:ext cx="3353112" cy="1361991"/>
            </a:xfrm>
            <a:custGeom>
              <a:avLst/>
              <a:gdLst/>
              <a:ahLst/>
              <a:cxnLst/>
              <a:rect l="l" t="t" r="r" b="b"/>
              <a:pathLst>
                <a:path w="3353112" h="1361991">
                  <a:moveTo>
                    <a:pt x="15202" y="0"/>
                  </a:moveTo>
                  <a:lnTo>
                    <a:pt x="3337909" y="0"/>
                  </a:lnTo>
                  <a:cubicBezTo>
                    <a:pt x="3341941" y="0"/>
                    <a:pt x="3345808" y="1602"/>
                    <a:pt x="3348659" y="4453"/>
                  </a:cubicBezTo>
                  <a:cubicBezTo>
                    <a:pt x="3351510" y="7304"/>
                    <a:pt x="3353112" y="11171"/>
                    <a:pt x="3353112" y="15202"/>
                  </a:cubicBezTo>
                  <a:lnTo>
                    <a:pt x="3353112" y="1346788"/>
                  </a:lnTo>
                  <a:cubicBezTo>
                    <a:pt x="3353112" y="1350820"/>
                    <a:pt x="3351510" y="1354687"/>
                    <a:pt x="3348659" y="1357538"/>
                  </a:cubicBezTo>
                  <a:cubicBezTo>
                    <a:pt x="3345808" y="1360389"/>
                    <a:pt x="3341941" y="1361991"/>
                    <a:pt x="3337909" y="1361991"/>
                  </a:cubicBezTo>
                  <a:lnTo>
                    <a:pt x="15202" y="1361991"/>
                  </a:lnTo>
                  <a:cubicBezTo>
                    <a:pt x="11171" y="1361991"/>
                    <a:pt x="7304" y="1360389"/>
                    <a:pt x="4453" y="1357538"/>
                  </a:cubicBezTo>
                  <a:cubicBezTo>
                    <a:pt x="1602" y="1354687"/>
                    <a:pt x="0" y="1350820"/>
                    <a:pt x="0" y="1346788"/>
                  </a:cubicBezTo>
                  <a:lnTo>
                    <a:pt x="0" y="15202"/>
                  </a:lnTo>
                  <a:cubicBezTo>
                    <a:pt x="0" y="11171"/>
                    <a:pt x="1602" y="7304"/>
                    <a:pt x="4453" y="4453"/>
                  </a:cubicBezTo>
                  <a:cubicBezTo>
                    <a:pt x="7304" y="1602"/>
                    <a:pt x="11171" y="0"/>
                    <a:pt x="15202" y="0"/>
                  </a:cubicBezTo>
                  <a:close/>
                </a:path>
              </a:pathLst>
            </a:custGeom>
            <a:solidFill>
              <a:srgbClr val="106861"/>
            </a:solidFill>
            <a:ln cap="rnd">
              <a:noFill/>
              <a:prstDash val="solid"/>
              <a:round/>
            </a:ln>
          </p:spPr>
          <p:txBody>
            <a:bodyPr/>
            <a:lstStyle/>
            <a:p>
              <a:endParaRPr lang="en-ZA"/>
            </a:p>
          </p:txBody>
        </p:sp>
        <p:sp>
          <p:nvSpPr>
            <p:cNvPr id="9" name="TextBox 9"/>
            <p:cNvSpPr txBox="1"/>
            <p:nvPr/>
          </p:nvSpPr>
          <p:spPr>
            <a:xfrm>
              <a:off x="0" y="-19050"/>
              <a:ext cx="3353112" cy="1381041"/>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0" name="TextBox 10"/>
          <p:cNvSpPr txBox="1"/>
          <p:nvPr/>
        </p:nvSpPr>
        <p:spPr>
          <a:xfrm>
            <a:off x="3536291" y="5529898"/>
            <a:ext cx="11150794" cy="2205732"/>
          </a:xfrm>
          <a:prstGeom prst="rect">
            <a:avLst/>
          </a:prstGeom>
        </p:spPr>
        <p:txBody>
          <a:bodyPr lIns="0" tIns="0" rIns="0" bIns="0" rtlCol="0" anchor="t">
            <a:spAutoFit/>
          </a:bodyPr>
          <a:lstStyle/>
          <a:p>
            <a:pPr marL="282619" lvl="1" algn="ctr">
              <a:lnSpc>
                <a:spcPts val="4345"/>
              </a:lnSpc>
            </a:pPr>
            <a:r>
              <a:rPr lang="en-US" sz="2618" b="1" dirty="0">
                <a:solidFill>
                  <a:schemeClr val="bg1"/>
                </a:solidFill>
                <a:latin typeface="Open Sauce"/>
                <a:ea typeface="Open Sauce"/>
                <a:cs typeface="Open Sauce"/>
                <a:sym typeface="Open Sauce"/>
              </a:rPr>
              <a:t>We deliver solutions of outstanding quality that meet the needs and expectations of our clients throughout Southern Africa, and we also help them take sustainable decisions in water and environmental governance and management.</a:t>
            </a:r>
          </a:p>
        </p:txBody>
      </p:sp>
      <p:sp>
        <p:nvSpPr>
          <p:cNvPr id="11" name="TextBox 11"/>
          <p:cNvSpPr txBox="1"/>
          <p:nvPr/>
        </p:nvSpPr>
        <p:spPr>
          <a:xfrm>
            <a:off x="5669478" y="3571264"/>
            <a:ext cx="6928538" cy="1158738"/>
          </a:xfrm>
          <a:prstGeom prst="rect">
            <a:avLst/>
          </a:prstGeom>
        </p:spPr>
        <p:txBody>
          <a:bodyPr lIns="0" tIns="0" rIns="0" bIns="0" rtlCol="0" anchor="t">
            <a:spAutoFit/>
          </a:bodyPr>
          <a:lstStyle/>
          <a:p>
            <a:pPr marL="0" lvl="0" indent="0" algn="ctr">
              <a:lnSpc>
                <a:spcPts val="9582"/>
              </a:lnSpc>
              <a:spcBef>
                <a:spcPct val="0"/>
              </a:spcBef>
            </a:pPr>
            <a:r>
              <a:rPr lang="en-US" sz="6844" b="1" spc="-136" dirty="0">
                <a:solidFill>
                  <a:srgbClr val="FDFBFB"/>
                </a:solidFill>
                <a:latin typeface="Open Sauce Bold"/>
                <a:ea typeface="Open Sauce Bold"/>
                <a:cs typeface="Open Sauce Bold"/>
                <a:sym typeface="Open Sauce Bold"/>
              </a:rPr>
              <a:t>Introduction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83697" y="7397998"/>
            <a:ext cx="3086100" cy="1051732"/>
            <a:chOff x="0" y="0"/>
            <a:chExt cx="812800" cy="276999"/>
          </a:xfrm>
        </p:grpSpPr>
        <p:sp>
          <p:nvSpPr>
            <p:cNvPr id="3" name="Freeform 3"/>
            <p:cNvSpPr/>
            <p:nvPr/>
          </p:nvSpPr>
          <p:spPr>
            <a:xfrm>
              <a:off x="0" y="0"/>
              <a:ext cx="812800" cy="276999"/>
            </a:xfrm>
            <a:custGeom>
              <a:avLst/>
              <a:gdLst/>
              <a:ahLst/>
              <a:cxnLst/>
              <a:rect l="l" t="t" r="r" b="b"/>
              <a:pathLst>
                <a:path w="812800" h="276999">
                  <a:moveTo>
                    <a:pt x="0" y="0"/>
                  </a:moveTo>
                  <a:lnTo>
                    <a:pt x="812800" y="0"/>
                  </a:lnTo>
                  <a:lnTo>
                    <a:pt x="812800" y="276999"/>
                  </a:lnTo>
                  <a:lnTo>
                    <a:pt x="0" y="276999"/>
                  </a:lnTo>
                  <a:close/>
                </a:path>
              </a:pathLst>
            </a:custGeom>
            <a:solidFill>
              <a:srgbClr val="106861"/>
            </a:solidFill>
          </p:spPr>
          <p:txBody>
            <a:bodyPr/>
            <a:lstStyle/>
            <a:p>
              <a:endParaRPr lang="en-ZA"/>
            </a:p>
          </p:txBody>
        </p:sp>
        <p:sp>
          <p:nvSpPr>
            <p:cNvPr id="4" name="TextBox 4"/>
            <p:cNvSpPr txBox="1"/>
            <p:nvPr/>
          </p:nvSpPr>
          <p:spPr>
            <a:xfrm>
              <a:off x="0" y="-38100"/>
              <a:ext cx="812800" cy="315099"/>
            </a:xfrm>
            <a:prstGeom prst="rect">
              <a:avLst/>
            </a:prstGeom>
          </p:spPr>
          <p:txBody>
            <a:bodyPr lIns="50800" tIns="50800" rIns="50800" bIns="50800" rtlCol="0" anchor="ctr"/>
            <a:lstStyle/>
            <a:p>
              <a:pPr algn="ctr">
                <a:lnSpc>
                  <a:spcPts val="3035"/>
                </a:lnSpc>
              </a:pPr>
              <a:endParaRPr/>
            </a:p>
          </p:txBody>
        </p:sp>
      </p:grpSp>
      <p:sp>
        <p:nvSpPr>
          <p:cNvPr id="6" name="TextBox 6"/>
          <p:cNvSpPr txBox="1"/>
          <p:nvPr/>
        </p:nvSpPr>
        <p:spPr>
          <a:xfrm>
            <a:off x="2038711" y="7580676"/>
            <a:ext cx="2637411" cy="807913"/>
          </a:xfrm>
          <a:prstGeom prst="rect">
            <a:avLst/>
          </a:prstGeom>
        </p:spPr>
        <p:txBody>
          <a:bodyPr wrap="square" lIns="0" tIns="0" rIns="0" bIns="0" rtlCol="0" anchor="t">
            <a:spAutoFit/>
          </a:bodyPr>
          <a:lstStyle/>
          <a:p>
            <a:pPr algn="ctr">
              <a:lnSpc>
                <a:spcPts val="2104"/>
              </a:lnSpc>
            </a:pPr>
            <a:r>
              <a:rPr lang="en-US" sz="1753" b="1" spc="87" dirty="0">
                <a:solidFill>
                  <a:srgbClr val="AEEA00"/>
                </a:solidFill>
                <a:latin typeface="Open Sauce"/>
                <a:ea typeface="Open Sauce"/>
                <a:cs typeface="Open Sauce"/>
                <a:sym typeface="Open Sauce"/>
              </a:rPr>
              <a:t>Prestigious WISA Senior Fellow Award 2024</a:t>
            </a:r>
          </a:p>
        </p:txBody>
      </p:sp>
      <p:sp>
        <p:nvSpPr>
          <p:cNvPr id="7" name="TextBox 7"/>
          <p:cNvSpPr txBox="1"/>
          <p:nvPr/>
        </p:nvSpPr>
        <p:spPr>
          <a:xfrm>
            <a:off x="1826928" y="687995"/>
            <a:ext cx="6285737" cy="795212"/>
          </a:xfrm>
          <a:prstGeom prst="rect">
            <a:avLst/>
          </a:prstGeom>
        </p:spPr>
        <p:txBody>
          <a:bodyPr lIns="0" tIns="0" rIns="0" bIns="0" rtlCol="0" anchor="t">
            <a:spAutoFit/>
          </a:bodyPr>
          <a:lstStyle/>
          <a:p>
            <a:pPr marL="0" lvl="0" indent="0" algn="l">
              <a:lnSpc>
                <a:spcPts val="6569"/>
              </a:lnSpc>
              <a:spcBef>
                <a:spcPct val="0"/>
              </a:spcBef>
            </a:pPr>
            <a:r>
              <a:rPr lang="en-US" sz="4692" b="1" spc="-93" dirty="0">
                <a:solidFill>
                  <a:srgbClr val="191919"/>
                </a:solidFill>
                <a:latin typeface="Open Sauce Bold"/>
                <a:ea typeface="Open Sauce Bold"/>
                <a:cs typeface="Open Sauce Bold"/>
                <a:sym typeface="Open Sauce Bold"/>
              </a:rPr>
              <a:t>Accolades</a:t>
            </a:r>
          </a:p>
        </p:txBody>
      </p:sp>
      <p:sp>
        <p:nvSpPr>
          <p:cNvPr id="13" name="TextBox 13"/>
          <p:cNvSpPr txBox="1"/>
          <p:nvPr/>
        </p:nvSpPr>
        <p:spPr>
          <a:xfrm>
            <a:off x="7728696" y="8516562"/>
            <a:ext cx="2731184" cy="414313"/>
          </a:xfrm>
          <a:prstGeom prst="rect">
            <a:avLst/>
          </a:prstGeom>
        </p:spPr>
        <p:txBody>
          <a:bodyPr lIns="0" tIns="0" rIns="0" bIns="0" rtlCol="0" anchor="t">
            <a:spAutoFit/>
          </a:bodyPr>
          <a:lstStyle/>
          <a:p>
            <a:pPr algn="ctr">
              <a:lnSpc>
                <a:spcPts val="3413"/>
              </a:lnSpc>
            </a:pPr>
            <a:r>
              <a:rPr lang="en-US" sz="2438" spc="9" dirty="0">
                <a:solidFill>
                  <a:srgbClr val="FFFBFB"/>
                </a:solidFill>
                <a:latin typeface="Open Sauce"/>
                <a:ea typeface="Open Sauce"/>
                <a:cs typeface="Open Sauce"/>
                <a:sym typeface="Open Sauce"/>
              </a:rPr>
              <a:t>Miki Eff</a:t>
            </a:r>
          </a:p>
        </p:txBody>
      </p:sp>
      <p:sp>
        <p:nvSpPr>
          <p:cNvPr id="19" name="TextBox 19"/>
          <p:cNvSpPr txBox="1"/>
          <p:nvPr/>
        </p:nvSpPr>
        <p:spPr>
          <a:xfrm>
            <a:off x="9057022" y="7190842"/>
            <a:ext cx="2731184" cy="834909"/>
          </a:xfrm>
          <a:prstGeom prst="rect">
            <a:avLst/>
          </a:prstGeom>
        </p:spPr>
        <p:txBody>
          <a:bodyPr lIns="0" tIns="0" rIns="0" bIns="0" rtlCol="0" anchor="t">
            <a:spAutoFit/>
          </a:bodyPr>
          <a:lstStyle/>
          <a:p>
            <a:pPr marL="0" lvl="0" indent="0" algn="ctr">
              <a:lnSpc>
                <a:spcPts val="3413"/>
              </a:lnSpc>
              <a:spcBef>
                <a:spcPct val="0"/>
              </a:spcBef>
            </a:pPr>
            <a:r>
              <a:rPr lang="en-US" sz="2438" spc="9" dirty="0">
                <a:solidFill>
                  <a:srgbClr val="FFFBFB"/>
                </a:solidFill>
                <a:latin typeface="Open Sauce"/>
                <a:ea typeface="Open Sauce"/>
                <a:cs typeface="Open Sauce"/>
                <a:sym typeface="Open Sauce"/>
              </a:rPr>
              <a:t>Nonhlanhla Mhlongo</a:t>
            </a:r>
          </a:p>
        </p:txBody>
      </p:sp>
      <p:sp>
        <p:nvSpPr>
          <p:cNvPr id="25" name="TextBox 25"/>
          <p:cNvSpPr txBox="1"/>
          <p:nvPr/>
        </p:nvSpPr>
        <p:spPr>
          <a:xfrm>
            <a:off x="12552697" y="7190842"/>
            <a:ext cx="2731184" cy="414313"/>
          </a:xfrm>
          <a:prstGeom prst="rect">
            <a:avLst/>
          </a:prstGeom>
        </p:spPr>
        <p:txBody>
          <a:bodyPr lIns="0" tIns="0" rIns="0" bIns="0" rtlCol="0" anchor="t">
            <a:spAutoFit/>
          </a:bodyPr>
          <a:lstStyle/>
          <a:p>
            <a:pPr marL="0" lvl="0" indent="0" algn="ctr">
              <a:lnSpc>
                <a:spcPts val="3413"/>
              </a:lnSpc>
              <a:spcBef>
                <a:spcPct val="0"/>
              </a:spcBef>
            </a:pPr>
            <a:r>
              <a:rPr lang="en-US" sz="2438" spc="9" dirty="0">
                <a:solidFill>
                  <a:srgbClr val="FFFBFB"/>
                </a:solidFill>
                <a:latin typeface="Open Sauce"/>
                <a:ea typeface="Open Sauce"/>
                <a:cs typeface="Open Sauce"/>
                <a:sym typeface="Open Sauce"/>
              </a:rPr>
              <a:t>Aaron Loeb</a:t>
            </a:r>
          </a:p>
        </p:txBody>
      </p:sp>
      <p:sp>
        <p:nvSpPr>
          <p:cNvPr id="28" name="Freeform 28"/>
          <p:cNvSpPr/>
          <p:nvPr/>
        </p:nvSpPr>
        <p:spPr>
          <a:xfrm flipH="1">
            <a:off x="14910781" y="0"/>
            <a:ext cx="3377219" cy="3377219"/>
          </a:xfrm>
          <a:custGeom>
            <a:avLst/>
            <a:gdLst/>
            <a:ahLst/>
            <a:cxnLst/>
            <a:rect l="l" t="t" r="r" b="b"/>
            <a:pathLst>
              <a:path w="3377219" h="3377219">
                <a:moveTo>
                  <a:pt x="3377219" y="0"/>
                </a:moveTo>
                <a:lnTo>
                  <a:pt x="0" y="0"/>
                </a:lnTo>
                <a:lnTo>
                  <a:pt x="0" y="3377219"/>
                </a:lnTo>
                <a:lnTo>
                  <a:pt x="3377219" y="3377219"/>
                </a:lnTo>
                <a:lnTo>
                  <a:pt x="3377219"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ZA"/>
          </a:p>
        </p:txBody>
      </p:sp>
      <p:grpSp>
        <p:nvGrpSpPr>
          <p:cNvPr id="29" name="Group 29"/>
          <p:cNvGrpSpPr/>
          <p:nvPr/>
        </p:nvGrpSpPr>
        <p:grpSpPr>
          <a:xfrm>
            <a:off x="-1923846" y="8186287"/>
            <a:ext cx="4201427" cy="4201427"/>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AEEA00"/>
              </a:solidFill>
              <a:prstDash val="solid"/>
              <a:miter/>
            </a:ln>
          </p:spPr>
          <p:txBody>
            <a:bodyPr/>
            <a:lstStyle/>
            <a:p>
              <a:endParaRPr lang="en-ZA"/>
            </a:p>
          </p:txBody>
        </p:sp>
        <p:sp>
          <p:nvSpPr>
            <p:cNvPr id="31" name="TextBox 3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pic>
        <p:nvPicPr>
          <p:cNvPr id="33" name="Picture 32"/>
          <p:cNvPicPr>
            <a:picLocks noChangeAspect="1"/>
          </p:cNvPicPr>
          <p:nvPr/>
        </p:nvPicPr>
        <p:blipFill>
          <a:blip r:embed="rId4"/>
          <a:stretch>
            <a:fillRect/>
          </a:stretch>
        </p:blipFill>
        <p:spPr>
          <a:xfrm>
            <a:off x="838200" y="3343514"/>
            <a:ext cx="5028794" cy="3713415"/>
          </a:xfrm>
          <a:prstGeom prst="rect">
            <a:avLst/>
          </a:prstGeom>
        </p:spPr>
      </p:pic>
      <p:pic>
        <p:nvPicPr>
          <p:cNvPr id="34" name="Picture 33"/>
          <p:cNvPicPr>
            <a:picLocks noChangeAspect="1"/>
          </p:cNvPicPr>
          <p:nvPr/>
        </p:nvPicPr>
        <p:blipFill>
          <a:blip r:embed="rId5"/>
          <a:stretch>
            <a:fillRect/>
          </a:stretch>
        </p:blipFill>
        <p:spPr>
          <a:xfrm>
            <a:off x="7935144" y="3352436"/>
            <a:ext cx="3736504" cy="3679710"/>
          </a:xfrm>
          <a:prstGeom prst="rect">
            <a:avLst/>
          </a:prstGeom>
        </p:spPr>
      </p:pic>
      <p:grpSp>
        <p:nvGrpSpPr>
          <p:cNvPr id="35" name="Group 2"/>
          <p:cNvGrpSpPr/>
          <p:nvPr/>
        </p:nvGrpSpPr>
        <p:grpSpPr>
          <a:xfrm>
            <a:off x="8270404" y="7397998"/>
            <a:ext cx="3086100" cy="1051732"/>
            <a:chOff x="0" y="0"/>
            <a:chExt cx="812800" cy="276999"/>
          </a:xfrm>
        </p:grpSpPr>
        <p:sp>
          <p:nvSpPr>
            <p:cNvPr id="36" name="Freeform 3"/>
            <p:cNvSpPr/>
            <p:nvPr/>
          </p:nvSpPr>
          <p:spPr>
            <a:xfrm>
              <a:off x="0" y="0"/>
              <a:ext cx="812800" cy="276999"/>
            </a:xfrm>
            <a:custGeom>
              <a:avLst/>
              <a:gdLst/>
              <a:ahLst/>
              <a:cxnLst/>
              <a:rect l="l" t="t" r="r" b="b"/>
              <a:pathLst>
                <a:path w="812800" h="276999">
                  <a:moveTo>
                    <a:pt x="0" y="0"/>
                  </a:moveTo>
                  <a:lnTo>
                    <a:pt x="812800" y="0"/>
                  </a:lnTo>
                  <a:lnTo>
                    <a:pt x="812800" y="276999"/>
                  </a:lnTo>
                  <a:lnTo>
                    <a:pt x="0" y="276999"/>
                  </a:lnTo>
                  <a:close/>
                </a:path>
              </a:pathLst>
            </a:custGeom>
            <a:solidFill>
              <a:srgbClr val="106861"/>
            </a:solidFill>
          </p:spPr>
          <p:txBody>
            <a:bodyPr/>
            <a:lstStyle/>
            <a:p>
              <a:endParaRPr lang="en-ZA" dirty="0"/>
            </a:p>
          </p:txBody>
        </p:sp>
        <p:sp>
          <p:nvSpPr>
            <p:cNvPr id="37" name="TextBox 4"/>
            <p:cNvSpPr txBox="1"/>
            <p:nvPr/>
          </p:nvSpPr>
          <p:spPr>
            <a:xfrm>
              <a:off x="0" y="-38100"/>
              <a:ext cx="812800" cy="315099"/>
            </a:xfrm>
            <a:prstGeom prst="rect">
              <a:avLst/>
            </a:prstGeom>
          </p:spPr>
          <p:txBody>
            <a:bodyPr lIns="50800" tIns="50800" rIns="50800" bIns="50800" rtlCol="0" anchor="ctr"/>
            <a:lstStyle/>
            <a:p>
              <a:pPr algn="ctr">
                <a:lnSpc>
                  <a:spcPts val="3035"/>
                </a:lnSpc>
              </a:pPr>
              <a:endParaRPr/>
            </a:p>
          </p:txBody>
        </p:sp>
      </p:grpSp>
      <p:sp>
        <p:nvSpPr>
          <p:cNvPr id="38" name="Rectangle 37"/>
          <p:cNvSpPr/>
          <p:nvPr/>
        </p:nvSpPr>
        <p:spPr>
          <a:xfrm>
            <a:off x="8383456" y="7597597"/>
            <a:ext cx="2839880" cy="630942"/>
          </a:xfrm>
          <a:prstGeom prst="rect">
            <a:avLst/>
          </a:prstGeom>
        </p:spPr>
        <p:txBody>
          <a:bodyPr wrap="square">
            <a:spAutoFit/>
          </a:bodyPr>
          <a:lstStyle/>
          <a:p>
            <a:pPr algn="ctr">
              <a:lnSpc>
                <a:spcPts val="2104"/>
              </a:lnSpc>
            </a:pPr>
            <a:r>
              <a:rPr lang="en-US" b="1" spc="87" dirty="0">
                <a:solidFill>
                  <a:srgbClr val="AEEA00"/>
                </a:solidFill>
                <a:latin typeface="Open Sauce"/>
                <a:ea typeface="Open Sauce"/>
                <a:cs typeface="Open Sauce"/>
                <a:sym typeface="Open Sauce"/>
              </a:rPr>
              <a:t>Geo for Good  Impact Award 2023</a:t>
            </a:r>
          </a:p>
        </p:txBody>
      </p:sp>
      <p:pic>
        <p:nvPicPr>
          <p:cNvPr id="40" name="Picture 39"/>
          <p:cNvPicPr>
            <a:picLocks noChangeAspect="1"/>
          </p:cNvPicPr>
          <p:nvPr/>
        </p:nvPicPr>
        <p:blipFill>
          <a:blip r:embed="rId6"/>
          <a:stretch>
            <a:fillRect/>
          </a:stretch>
        </p:blipFill>
        <p:spPr>
          <a:xfrm>
            <a:off x="13739798" y="4542721"/>
            <a:ext cx="3696216" cy="1400370"/>
          </a:xfrm>
          <a:prstGeom prst="rect">
            <a:avLst/>
          </a:prstGeom>
        </p:spPr>
      </p:pic>
      <p:grpSp>
        <p:nvGrpSpPr>
          <p:cNvPr id="41" name="Group 2"/>
          <p:cNvGrpSpPr/>
          <p:nvPr/>
        </p:nvGrpSpPr>
        <p:grpSpPr>
          <a:xfrm>
            <a:off x="14044624" y="7367908"/>
            <a:ext cx="3086100" cy="1051732"/>
            <a:chOff x="0" y="0"/>
            <a:chExt cx="812800" cy="276999"/>
          </a:xfrm>
        </p:grpSpPr>
        <p:sp>
          <p:nvSpPr>
            <p:cNvPr id="42" name="Freeform 3"/>
            <p:cNvSpPr/>
            <p:nvPr/>
          </p:nvSpPr>
          <p:spPr>
            <a:xfrm>
              <a:off x="0" y="0"/>
              <a:ext cx="812800" cy="276999"/>
            </a:xfrm>
            <a:custGeom>
              <a:avLst/>
              <a:gdLst/>
              <a:ahLst/>
              <a:cxnLst/>
              <a:rect l="l" t="t" r="r" b="b"/>
              <a:pathLst>
                <a:path w="812800" h="276999">
                  <a:moveTo>
                    <a:pt x="0" y="0"/>
                  </a:moveTo>
                  <a:lnTo>
                    <a:pt x="812800" y="0"/>
                  </a:lnTo>
                  <a:lnTo>
                    <a:pt x="812800" y="276999"/>
                  </a:lnTo>
                  <a:lnTo>
                    <a:pt x="0" y="276999"/>
                  </a:lnTo>
                  <a:close/>
                </a:path>
              </a:pathLst>
            </a:custGeom>
            <a:solidFill>
              <a:srgbClr val="106861"/>
            </a:solidFill>
          </p:spPr>
          <p:txBody>
            <a:bodyPr/>
            <a:lstStyle/>
            <a:p>
              <a:endParaRPr lang="en-ZA" dirty="0"/>
            </a:p>
          </p:txBody>
        </p:sp>
        <p:sp>
          <p:nvSpPr>
            <p:cNvPr id="43" name="TextBox 4"/>
            <p:cNvSpPr txBox="1"/>
            <p:nvPr/>
          </p:nvSpPr>
          <p:spPr>
            <a:xfrm>
              <a:off x="0" y="-38100"/>
              <a:ext cx="812800" cy="315099"/>
            </a:xfrm>
            <a:prstGeom prst="rect">
              <a:avLst/>
            </a:prstGeom>
          </p:spPr>
          <p:txBody>
            <a:bodyPr lIns="50800" tIns="50800" rIns="50800" bIns="50800" rtlCol="0" anchor="ctr"/>
            <a:lstStyle/>
            <a:p>
              <a:pPr algn="ctr">
                <a:lnSpc>
                  <a:spcPts val="3035"/>
                </a:lnSpc>
              </a:pPr>
              <a:endParaRPr/>
            </a:p>
          </p:txBody>
        </p:sp>
      </p:grpSp>
      <p:sp>
        <p:nvSpPr>
          <p:cNvPr id="44" name="Rectangle 43"/>
          <p:cNvSpPr/>
          <p:nvPr/>
        </p:nvSpPr>
        <p:spPr>
          <a:xfrm>
            <a:off x="14044286" y="7469561"/>
            <a:ext cx="2737256" cy="630942"/>
          </a:xfrm>
          <a:prstGeom prst="rect">
            <a:avLst/>
          </a:prstGeom>
        </p:spPr>
        <p:txBody>
          <a:bodyPr wrap="square">
            <a:spAutoFit/>
          </a:bodyPr>
          <a:lstStyle/>
          <a:p>
            <a:pPr algn="ctr">
              <a:lnSpc>
                <a:spcPts val="2104"/>
              </a:lnSpc>
            </a:pPr>
            <a:r>
              <a:rPr lang="en-US" b="1" spc="87" dirty="0">
                <a:solidFill>
                  <a:srgbClr val="AEEA00"/>
                </a:solidFill>
                <a:latin typeface="Open Sauce"/>
                <a:ea typeface="Open Sauce"/>
                <a:cs typeface="Open Sauce"/>
                <a:sym typeface="Open Sauce"/>
              </a:rPr>
              <a:t>Top 10 EWSETA Water Awards 2022</a:t>
            </a:r>
          </a:p>
        </p:txBody>
      </p:sp>
    </p:spTree>
    <p:extLst>
      <p:ext uri="{BB962C8B-B14F-4D97-AF65-F5344CB8AC3E}">
        <p14:creationId xmlns:p14="http://schemas.microsoft.com/office/powerpoint/2010/main" val="3708338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6879" y="6139110"/>
            <a:ext cx="3086100" cy="1051732"/>
            <a:chOff x="0" y="0"/>
            <a:chExt cx="812800" cy="276999"/>
          </a:xfrm>
        </p:grpSpPr>
        <p:sp>
          <p:nvSpPr>
            <p:cNvPr id="3" name="Freeform 3"/>
            <p:cNvSpPr/>
            <p:nvPr/>
          </p:nvSpPr>
          <p:spPr>
            <a:xfrm>
              <a:off x="0" y="0"/>
              <a:ext cx="812800" cy="276999"/>
            </a:xfrm>
            <a:custGeom>
              <a:avLst/>
              <a:gdLst/>
              <a:ahLst/>
              <a:cxnLst/>
              <a:rect l="l" t="t" r="r" b="b"/>
              <a:pathLst>
                <a:path w="812800" h="276999">
                  <a:moveTo>
                    <a:pt x="0" y="0"/>
                  </a:moveTo>
                  <a:lnTo>
                    <a:pt x="812800" y="0"/>
                  </a:lnTo>
                  <a:lnTo>
                    <a:pt x="812800" y="276999"/>
                  </a:lnTo>
                  <a:lnTo>
                    <a:pt x="0" y="276999"/>
                  </a:lnTo>
                  <a:close/>
                </a:path>
              </a:pathLst>
            </a:custGeom>
            <a:solidFill>
              <a:srgbClr val="106861"/>
            </a:solidFill>
          </p:spPr>
          <p:txBody>
            <a:bodyPr/>
            <a:lstStyle/>
            <a:p>
              <a:endParaRPr lang="en-ZA"/>
            </a:p>
          </p:txBody>
        </p:sp>
        <p:sp>
          <p:nvSpPr>
            <p:cNvPr id="4" name="TextBox 4"/>
            <p:cNvSpPr txBox="1"/>
            <p:nvPr/>
          </p:nvSpPr>
          <p:spPr>
            <a:xfrm>
              <a:off x="0" y="-38100"/>
              <a:ext cx="812800" cy="315099"/>
            </a:xfrm>
            <a:prstGeom prst="rect">
              <a:avLst/>
            </a:prstGeom>
          </p:spPr>
          <p:txBody>
            <a:bodyPr lIns="50800" tIns="50800" rIns="50800" bIns="50800" rtlCol="0" anchor="ctr"/>
            <a:lstStyle/>
            <a:p>
              <a:pPr algn="ctr">
                <a:lnSpc>
                  <a:spcPts val="3035"/>
                </a:lnSpc>
              </a:pPr>
              <a:endParaRPr/>
            </a:p>
          </p:txBody>
        </p:sp>
      </p:grpSp>
      <p:sp>
        <p:nvSpPr>
          <p:cNvPr id="5" name="TextBox 5"/>
          <p:cNvSpPr txBox="1"/>
          <p:nvPr/>
        </p:nvSpPr>
        <p:spPr>
          <a:xfrm>
            <a:off x="1584336" y="6213883"/>
            <a:ext cx="2731184" cy="414313"/>
          </a:xfrm>
          <a:prstGeom prst="rect">
            <a:avLst/>
          </a:prstGeom>
        </p:spPr>
        <p:txBody>
          <a:bodyPr lIns="0" tIns="0" rIns="0" bIns="0" rtlCol="0" anchor="t">
            <a:spAutoFit/>
          </a:bodyPr>
          <a:lstStyle/>
          <a:p>
            <a:pPr marL="0" lvl="0" indent="0" algn="ctr">
              <a:lnSpc>
                <a:spcPts val="3413"/>
              </a:lnSpc>
              <a:spcBef>
                <a:spcPct val="0"/>
              </a:spcBef>
            </a:pPr>
            <a:r>
              <a:rPr lang="en-US" sz="2438" spc="9" dirty="0">
                <a:solidFill>
                  <a:srgbClr val="FFFBFB"/>
                </a:solidFill>
                <a:latin typeface="Open Sauce"/>
                <a:ea typeface="Open Sauce"/>
                <a:cs typeface="Open Sauce"/>
                <a:sym typeface="Open Sauce"/>
              </a:rPr>
              <a:t>Carin Bosman</a:t>
            </a:r>
          </a:p>
        </p:txBody>
      </p:sp>
      <p:sp>
        <p:nvSpPr>
          <p:cNvPr id="6" name="TextBox 6"/>
          <p:cNvSpPr txBox="1"/>
          <p:nvPr/>
        </p:nvSpPr>
        <p:spPr>
          <a:xfrm>
            <a:off x="1798880" y="6794608"/>
            <a:ext cx="2302097" cy="266700"/>
          </a:xfrm>
          <a:prstGeom prst="rect">
            <a:avLst/>
          </a:prstGeom>
        </p:spPr>
        <p:txBody>
          <a:bodyPr lIns="0" tIns="0" rIns="0" bIns="0" rtlCol="0" anchor="t">
            <a:spAutoFit/>
          </a:bodyPr>
          <a:lstStyle/>
          <a:p>
            <a:pPr algn="ctr">
              <a:lnSpc>
                <a:spcPts val="2104"/>
              </a:lnSpc>
            </a:pPr>
            <a:r>
              <a:rPr lang="en-US" sz="1753" spc="87" dirty="0">
                <a:solidFill>
                  <a:srgbClr val="AEEA00"/>
                </a:solidFill>
                <a:latin typeface="Open Sauce"/>
                <a:ea typeface="Open Sauce"/>
                <a:cs typeface="Open Sauce"/>
                <a:sym typeface="Open Sauce"/>
              </a:rPr>
              <a:t>Founder &amp; Director</a:t>
            </a:r>
          </a:p>
        </p:txBody>
      </p:sp>
      <p:sp>
        <p:nvSpPr>
          <p:cNvPr id="7" name="TextBox 7"/>
          <p:cNvSpPr txBox="1"/>
          <p:nvPr/>
        </p:nvSpPr>
        <p:spPr>
          <a:xfrm>
            <a:off x="1792251" y="561032"/>
            <a:ext cx="6285737" cy="795212"/>
          </a:xfrm>
          <a:prstGeom prst="rect">
            <a:avLst/>
          </a:prstGeom>
        </p:spPr>
        <p:txBody>
          <a:bodyPr lIns="0" tIns="0" rIns="0" bIns="0" rtlCol="0" anchor="t">
            <a:spAutoFit/>
          </a:bodyPr>
          <a:lstStyle/>
          <a:p>
            <a:pPr marL="0" lvl="0" indent="0" algn="l">
              <a:lnSpc>
                <a:spcPts val="6569"/>
              </a:lnSpc>
              <a:spcBef>
                <a:spcPct val="0"/>
              </a:spcBef>
            </a:pPr>
            <a:r>
              <a:rPr lang="en-US" sz="4692" b="1" spc="-93" dirty="0">
                <a:solidFill>
                  <a:srgbClr val="191919"/>
                </a:solidFill>
                <a:latin typeface="Open Sauce Bold"/>
                <a:ea typeface="Open Sauce Bold"/>
                <a:cs typeface="Open Sauce Bold"/>
                <a:sym typeface="Open Sauce Bold"/>
              </a:rPr>
              <a:t>Our Team</a:t>
            </a:r>
          </a:p>
        </p:txBody>
      </p:sp>
      <p:sp>
        <p:nvSpPr>
          <p:cNvPr id="8" name="TextBox 8"/>
          <p:cNvSpPr txBox="1"/>
          <p:nvPr/>
        </p:nvSpPr>
        <p:spPr>
          <a:xfrm>
            <a:off x="236672" y="7418613"/>
            <a:ext cx="5426511" cy="1077218"/>
          </a:xfrm>
          <a:prstGeom prst="rect">
            <a:avLst/>
          </a:prstGeom>
        </p:spPr>
        <p:txBody>
          <a:bodyPr wrap="square" lIns="0" tIns="0" rIns="0" bIns="0" rtlCol="0" anchor="t">
            <a:spAutoFit/>
          </a:bodyPr>
          <a:lstStyle/>
          <a:p>
            <a:pPr algn="ctr"/>
            <a:r>
              <a:rPr lang="en-US" sz="1400" b="1" dirty="0">
                <a:solidFill>
                  <a:schemeClr val="bg2">
                    <a:lumMod val="10000"/>
                  </a:schemeClr>
                </a:solidFill>
                <a:latin typeface="Open Sauce" panose="020B0604020202020204" charset="0"/>
              </a:rPr>
              <a:t>Founder &amp; Director, CBSS</a:t>
            </a:r>
          </a:p>
          <a:p>
            <a:pPr algn="ctr"/>
            <a:r>
              <a:rPr lang="en-US" sz="1400" b="1" dirty="0">
                <a:solidFill>
                  <a:schemeClr val="bg2">
                    <a:lumMod val="10000"/>
                  </a:schemeClr>
                </a:solidFill>
                <a:latin typeface="Open Sauce" panose="020B0604020202020204" charset="0"/>
              </a:rPr>
              <a:t>Environmental- and Water Governance and Water Chemistry Specialist</a:t>
            </a:r>
          </a:p>
          <a:p>
            <a:pPr algn="ctr"/>
            <a:r>
              <a:rPr lang="en-US" sz="1400" b="1" dirty="0">
                <a:solidFill>
                  <a:schemeClr val="bg2">
                    <a:lumMod val="10000"/>
                  </a:schemeClr>
                </a:solidFill>
                <a:latin typeface="Open Sauce" panose="020B0604020202020204" charset="0"/>
              </a:rPr>
              <a:t>South African born and raised</a:t>
            </a:r>
          </a:p>
          <a:p>
            <a:pPr algn="ctr"/>
            <a:r>
              <a:rPr lang="en-US" sz="1400" b="1" dirty="0">
                <a:solidFill>
                  <a:schemeClr val="bg2">
                    <a:lumMod val="10000"/>
                  </a:schemeClr>
                </a:solidFill>
                <a:latin typeface="Open Sauce" panose="020B0604020202020204" charset="0"/>
              </a:rPr>
              <a:t>30+ years in the water sector</a:t>
            </a:r>
          </a:p>
        </p:txBody>
      </p:sp>
      <p:grpSp>
        <p:nvGrpSpPr>
          <p:cNvPr id="10" name="Group 10"/>
          <p:cNvGrpSpPr/>
          <p:nvPr/>
        </p:nvGrpSpPr>
        <p:grpSpPr>
          <a:xfrm>
            <a:off x="7239000" y="7432353"/>
            <a:ext cx="3505200" cy="1051732"/>
            <a:chOff x="0" y="0"/>
            <a:chExt cx="812800" cy="276999"/>
          </a:xfrm>
        </p:grpSpPr>
        <p:sp>
          <p:nvSpPr>
            <p:cNvPr id="11" name="Freeform 11"/>
            <p:cNvSpPr/>
            <p:nvPr/>
          </p:nvSpPr>
          <p:spPr>
            <a:xfrm>
              <a:off x="0" y="0"/>
              <a:ext cx="812800" cy="276999"/>
            </a:xfrm>
            <a:custGeom>
              <a:avLst/>
              <a:gdLst/>
              <a:ahLst/>
              <a:cxnLst/>
              <a:rect l="l" t="t" r="r" b="b"/>
              <a:pathLst>
                <a:path w="812800" h="276999">
                  <a:moveTo>
                    <a:pt x="0" y="0"/>
                  </a:moveTo>
                  <a:lnTo>
                    <a:pt x="812800" y="0"/>
                  </a:lnTo>
                  <a:lnTo>
                    <a:pt x="812800" y="276999"/>
                  </a:lnTo>
                  <a:lnTo>
                    <a:pt x="0" y="276999"/>
                  </a:lnTo>
                  <a:close/>
                </a:path>
              </a:pathLst>
            </a:custGeom>
            <a:solidFill>
              <a:srgbClr val="106861"/>
            </a:solidFill>
          </p:spPr>
          <p:txBody>
            <a:bodyPr/>
            <a:lstStyle/>
            <a:p>
              <a:endParaRPr lang="en-ZA"/>
            </a:p>
          </p:txBody>
        </p:sp>
        <p:sp>
          <p:nvSpPr>
            <p:cNvPr id="12" name="TextBox 12"/>
            <p:cNvSpPr txBox="1"/>
            <p:nvPr/>
          </p:nvSpPr>
          <p:spPr>
            <a:xfrm>
              <a:off x="0" y="-38100"/>
              <a:ext cx="812800" cy="315099"/>
            </a:xfrm>
            <a:prstGeom prst="rect">
              <a:avLst/>
            </a:prstGeom>
          </p:spPr>
          <p:txBody>
            <a:bodyPr lIns="50800" tIns="50800" rIns="50800" bIns="50800" rtlCol="0" anchor="ctr"/>
            <a:lstStyle/>
            <a:p>
              <a:pPr algn="ctr">
                <a:lnSpc>
                  <a:spcPts val="3035"/>
                </a:lnSpc>
              </a:pPr>
              <a:endParaRPr/>
            </a:p>
          </p:txBody>
        </p:sp>
      </p:grpSp>
      <p:sp>
        <p:nvSpPr>
          <p:cNvPr id="13" name="TextBox 13"/>
          <p:cNvSpPr txBox="1"/>
          <p:nvPr/>
        </p:nvSpPr>
        <p:spPr>
          <a:xfrm>
            <a:off x="7408995" y="7515864"/>
            <a:ext cx="3201874" cy="436017"/>
          </a:xfrm>
          <a:prstGeom prst="rect">
            <a:avLst/>
          </a:prstGeom>
        </p:spPr>
        <p:txBody>
          <a:bodyPr wrap="square" lIns="0" tIns="0" rIns="0" bIns="0" rtlCol="0" anchor="t">
            <a:spAutoFit/>
          </a:bodyPr>
          <a:lstStyle/>
          <a:p>
            <a:pPr algn="ctr">
              <a:lnSpc>
                <a:spcPts val="3413"/>
              </a:lnSpc>
            </a:pPr>
            <a:r>
              <a:rPr lang="en-US" sz="2438" spc="9" dirty="0" err="1">
                <a:solidFill>
                  <a:srgbClr val="FFFBFB"/>
                </a:solidFill>
                <a:latin typeface="Open Sauce"/>
                <a:ea typeface="Open Sauce"/>
                <a:cs typeface="Open Sauce"/>
                <a:sym typeface="Open Sauce"/>
              </a:rPr>
              <a:t>Nonhlanhla</a:t>
            </a:r>
            <a:r>
              <a:rPr lang="en-US" sz="2438" spc="9" dirty="0">
                <a:solidFill>
                  <a:srgbClr val="FFFBFB"/>
                </a:solidFill>
                <a:latin typeface="Open Sauce"/>
                <a:ea typeface="Open Sauce"/>
                <a:cs typeface="Open Sauce"/>
                <a:sym typeface="Open Sauce"/>
              </a:rPr>
              <a:t> </a:t>
            </a:r>
            <a:r>
              <a:rPr lang="en-US" sz="2438" spc="9" dirty="0" err="1">
                <a:solidFill>
                  <a:srgbClr val="FFFBFB"/>
                </a:solidFill>
                <a:latin typeface="Open Sauce"/>
                <a:ea typeface="Open Sauce"/>
                <a:cs typeface="Open Sauce"/>
                <a:sym typeface="Open Sauce"/>
              </a:rPr>
              <a:t>Mhlongo</a:t>
            </a:r>
            <a:endParaRPr lang="en-US" sz="2438" spc="9" dirty="0">
              <a:solidFill>
                <a:srgbClr val="FFFBFB"/>
              </a:solidFill>
              <a:latin typeface="Open Sauce"/>
              <a:ea typeface="Open Sauce"/>
              <a:cs typeface="Open Sauce"/>
              <a:sym typeface="Open Sauce"/>
            </a:endParaRPr>
          </a:p>
        </p:txBody>
      </p:sp>
      <p:sp>
        <p:nvSpPr>
          <p:cNvPr id="14" name="TextBox 14"/>
          <p:cNvSpPr txBox="1"/>
          <p:nvPr/>
        </p:nvSpPr>
        <p:spPr>
          <a:xfrm>
            <a:off x="7615131" y="7942274"/>
            <a:ext cx="2752937" cy="538609"/>
          </a:xfrm>
          <a:prstGeom prst="rect">
            <a:avLst/>
          </a:prstGeom>
        </p:spPr>
        <p:txBody>
          <a:bodyPr wrap="square" lIns="0" tIns="0" rIns="0" bIns="0" rtlCol="0" anchor="t">
            <a:spAutoFit/>
          </a:bodyPr>
          <a:lstStyle/>
          <a:p>
            <a:pPr algn="ctr">
              <a:lnSpc>
                <a:spcPts val="2104"/>
              </a:lnSpc>
            </a:pPr>
            <a:r>
              <a:rPr lang="en-US" sz="1753" spc="87" dirty="0">
                <a:solidFill>
                  <a:srgbClr val="AEEA00"/>
                </a:solidFill>
                <a:latin typeface="Open Sauce"/>
                <a:ea typeface="Open Sauce"/>
                <a:cs typeface="Open Sauce"/>
                <a:sym typeface="Open Sauce"/>
              </a:rPr>
              <a:t>Research Assistant &amp; Date Capturer</a:t>
            </a:r>
          </a:p>
        </p:txBody>
      </p:sp>
      <p:grpSp>
        <p:nvGrpSpPr>
          <p:cNvPr id="22" name="Group 22"/>
          <p:cNvGrpSpPr/>
          <p:nvPr/>
        </p:nvGrpSpPr>
        <p:grpSpPr>
          <a:xfrm>
            <a:off x="13918287" y="5861970"/>
            <a:ext cx="3086100" cy="1051732"/>
            <a:chOff x="0" y="0"/>
            <a:chExt cx="812800" cy="276999"/>
          </a:xfrm>
        </p:grpSpPr>
        <p:sp>
          <p:nvSpPr>
            <p:cNvPr id="23" name="Freeform 23"/>
            <p:cNvSpPr/>
            <p:nvPr/>
          </p:nvSpPr>
          <p:spPr>
            <a:xfrm>
              <a:off x="0" y="0"/>
              <a:ext cx="812800" cy="276999"/>
            </a:xfrm>
            <a:custGeom>
              <a:avLst/>
              <a:gdLst/>
              <a:ahLst/>
              <a:cxnLst/>
              <a:rect l="l" t="t" r="r" b="b"/>
              <a:pathLst>
                <a:path w="812800" h="276999">
                  <a:moveTo>
                    <a:pt x="0" y="0"/>
                  </a:moveTo>
                  <a:lnTo>
                    <a:pt x="812800" y="0"/>
                  </a:lnTo>
                  <a:lnTo>
                    <a:pt x="812800" y="276999"/>
                  </a:lnTo>
                  <a:lnTo>
                    <a:pt x="0" y="276999"/>
                  </a:lnTo>
                  <a:close/>
                </a:path>
              </a:pathLst>
            </a:custGeom>
            <a:solidFill>
              <a:srgbClr val="106861"/>
            </a:solidFill>
          </p:spPr>
          <p:txBody>
            <a:bodyPr/>
            <a:lstStyle/>
            <a:p>
              <a:endParaRPr lang="en-ZA"/>
            </a:p>
          </p:txBody>
        </p:sp>
        <p:sp>
          <p:nvSpPr>
            <p:cNvPr id="24" name="TextBox 24"/>
            <p:cNvSpPr txBox="1"/>
            <p:nvPr/>
          </p:nvSpPr>
          <p:spPr>
            <a:xfrm>
              <a:off x="0" y="-38100"/>
              <a:ext cx="812800" cy="315099"/>
            </a:xfrm>
            <a:prstGeom prst="rect">
              <a:avLst/>
            </a:prstGeom>
          </p:spPr>
          <p:txBody>
            <a:bodyPr lIns="50800" tIns="50800" rIns="50800" bIns="50800" rtlCol="0" anchor="ctr"/>
            <a:lstStyle/>
            <a:p>
              <a:pPr algn="ctr">
                <a:lnSpc>
                  <a:spcPts val="3035"/>
                </a:lnSpc>
              </a:pPr>
              <a:endParaRPr/>
            </a:p>
          </p:txBody>
        </p:sp>
      </p:grpSp>
      <p:sp>
        <p:nvSpPr>
          <p:cNvPr id="25" name="TextBox 25"/>
          <p:cNvSpPr txBox="1"/>
          <p:nvPr/>
        </p:nvSpPr>
        <p:spPr>
          <a:xfrm>
            <a:off x="12552697" y="7190842"/>
            <a:ext cx="2731184" cy="414313"/>
          </a:xfrm>
          <a:prstGeom prst="rect">
            <a:avLst/>
          </a:prstGeom>
        </p:spPr>
        <p:txBody>
          <a:bodyPr lIns="0" tIns="0" rIns="0" bIns="0" rtlCol="0" anchor="t">
            <a:spAutoFit/>
          </a:bodyPr>
          <a:lstStyle/>
          <a:p>
            <a:pPr marL="0" lvl="0" indent="0" algn="ctr">
              <a:lnSpc>
                <a:spcPts val="3413"/>
              </a:lnSpc>
              <a:spcBef>
                <a:spcPct val="0"/>
              </a:spcBef>
            </a:pPr>
            <a:r>
              <a:rPr lang="en-US" sz="2438" spc="9">
                <a:solidFill>
                  <a:srgbClr val="FFFBFB"/>
                </a:solidFill>
                <a:latin typeface="Open Sauce"/>
                <a:ea typeface="Open Sauce"/>
                <a:cs typeface="Open Sauce"/>
                <a:sym typeface="Open Sauce"/>
              </a:rPr>
              <a:t>Aaron Loeb</a:t>
            </a:r>
          </a:p>
        </p:txBody>
      </p:sp>
      <p:sp>
        <p:nvSpPr>
          <p:cNvPr id="26" name="TextBox 26"/>
          <p:cNvSpPr txBox="1"/>
          <p:nvPr/>
        </p:nvSpPr>
        <p:spPr>
          <a:xfrm>
            <a:off x="13928226" y="6340953"/>
            <a:ext cx="3107193" cy="538609"/>
          </a:xfrm>
          <a:prstGeom prst="rect">
            <a:avLst/>
          </a:prstGeom>
        </p:spPr>
        <p:txBody>
          <a:bodyPr wrap="square" lIns="0" tIns="0" rIns="0" bIns="0" rtlCol="0" anchor="t">
            <a:spAutoFit/>
          </a:bodyPr>
          <a:lstStyle/>
          <a:p>
            <a:pPr algn="ctr">
              <a:lnSpc>
                <a:spcPts val="2104"/>
              </a:lnSpc>
            </a:pPr>
            <a:r>
              <a:rPr lang="en-US" sz="1753" spc="87" dirty="0">
                <a:solidFill>
                  <a:srgbClr val="AEEA00"/>
                </a:solidFill>
                <a:latin typeface="Open Sauce"/>
                <a:ea typeface="Open Sauce"/>
                <a:cs typeface="Open Sauce"/>
                <a:sym typeface="Open Sauce"/>
              </a:rPr>
              <a:t>Digital Solutions Specialist</a:t>
            </a:r>
          </a:p>
        </p:txBody>
      </p:sp>
      <p:sp>
        <p:nvSpPr>
          <p:cNvPr id="28" name="Freeform 28"/>
          <p:cNvSpPr/>
          <p:nvPr/>
        </p:nvSpPr>
        <p:spPr>
          <a:xfrm flipH="1">
            <a:off x="14894216" y="-1688610"/>
            <a:ext cx="3377219" cy="3377219"/>
          </a:xfrm>
          <a:custGeom>
            <a:avLst/>
            <a:gdLst/>
            <a:ahLst/>
            <a:cxnLst/>
            <a:rect l="l" t="t" r="r" b="b"/>
            <a:pathLst>
              <a:path w="3377219" h="3377219">
                <a:moveTo>
                  <a:pt x="3377219" y="0"/>
                </a:moveTo>
                <a:lnTo>
                  <a:pt x="0" y="0"/>
                </a:lnTo>
                <a:lnTo>
                  <a:pt x="0" y="3377219"/>
                </a:lnTo>
                <a:lnTo>
                  <a:pt x="3377219" y="3377219"/>
                </a:lnTo>
                <a:lnTo>
                  <a:pt x="3377219"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ZA"/>
          </a:p>
        </p:txBody>
      </p:sp>
      <p:pic>
        <p:nvPicPr>
          <p:cNvPr id="33" name="Picture Placeholder 17">
            <a:extLst>
              <a:ext uri="{FF2B5EF4-FFF2-40B4-BE49-F238E27FC236}">
                <a16:creationId xmlns:a16="http://schemas.microsoft.com/office/drawing/2014/main" id="{7763FB87-95AF-4F92-A151-BF226B8C92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857" y="1992942"/>
            <a:ext cx="4219364" cy="3901545"/>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p:spPr>
      </p:pic>
      <p:pic>
        <p:nvPicPr>
          <p:cNvPr id="35" name="Picture Placeholder 19">
            <a:extLst>
              <a:ext uri="{FF2B5EF4-FFF2-40B4-BE49-F238E27FC236}">
                <a16:creationId xmlns:a16="http://schemas.microsoft.com/office/drawing/2014/main" id="{4DE6AEAC-D08E-41B0-B98F-364AE21630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50280" y="1833270"/>
            <a:ext cx="4267201" cy="3787156"/>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p:spPr>
      </p:pic>
      <p:sp>
        <p:nvSpPr>
          <p:cNvPr id="36" name="TextBox 13"/>
          <p:cNvSpPr txBox="1"/>
          <p:nvPr/>
        </p:nvSpPr>
        <p:spPr>
          <a:xfrm>
            <a:off x="14096999" y="5904936"/>
            <a:ext cx="2559097" cy="436017"/>
          </a:xfrm>
          <a:prstGeom prst="rect">
            <a:avLst/>
          </a:prstGeom>
        </p:spPr>
        <p:txBody>
          <a:bodyPr wrap="square" lIns="0" tIns="0" rIns="0" bIns="0" rtlCol="0" anchor="t">
            <a:spAutoFit/>
          </a:bodyPr>
          <a:lstStyle/>
          <a:p>
            <a:pPr algn="ctr">
              <a:lnSpc>
                <a:spcPts val="3413"/>
              </a:lnSpc>
            </a:pPr>
            <a:r>
              <a:rPr lang="en-US" sz="2438" spc="9" dirty="0">
                <a:solidFill>
                  <a:srgbClr val="FFFBFB"/>
                </a:solidFill>
                <a:latin typeface="Open Sauce"/>
                <a:ea typeface="Open Sauce"/>
                <a:cs typeface="Open Sauce"/>
                <a:sym typeface="Open Sauce"/>
              </a:rPr>
              <a:t>Miki Eff</a:t>
            </a:r>
          </a:p>
        </p:txBody>
      </p:sp>
      <p:pic>
        <p:nvPicPr>
          <p:cNvPr id="37" name="Picture Placeholder 17">
            <a:extLst>
              <a:ext uri="{FF2B5EF4-FFF2-40B4-BE49-F238E27FC236}">
                <a16:creationId xmlns:a16="http://schemas.microsoft.com/office/drawing/2014/main" id="{81B105AC-CF7C-49E1-A5C9-78858E35DF7C}"/>
              </a:ext>
            </a:extLst>
          </p:cNvPr>
          <p:cNvPicPr>
            <a:picLocks noChangeAspect="1"/>
          </p:cNvPicPr>
          <p:nvPr/>
        </p:nvPicPr>
        <p:blipFill>
          <a:blip r:embed="rId6"/>
          <a:srcRect/>
          <a:stretch/>
        </p:blipFill>
        <p:spPr>
          <a:xfrm>
            <a:off x="6983594" y="2933700"/>
            <a:ext cx="3707837" cy="4316458"/>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cmpd="sng" algn="ctr">
            <a:noFill/>
            <a:prstDash val="solid"/>
            <a:miter lim="800000"/>
          </a:ln>
          <a:effectLst/>
        </p:spPr>
      </p:pic>
      <p:sp>
        <p:nvSpPr>
          <p:cNvPr id="38" name="TextBox 8"/>
          <p:cNvSpPr txBox="1"/>
          <p:nvPr/>
        </p:nvSpPr>
        <p:spPr>
          <a:xfrm>
            <a:off x="13664362" y="7180040"/>
            <a:ext cx="3634919" cy="861774"/>
          </a:xfrm>
          <a:prstGeom prst="rect">
            <a:avLst/>
          </a:prstGeom>
        </p:spPr>
        <p:txBody>
          <a:bodyPr wrap="square" lIns="0" tIns="0" rIns="0" bIns="0" rtlCol="0" anchor="t">
            <a:spAutoFit/>
          </a:bodyPr>
          <a:lstStyle/>
          <a:p>
            <a:pPr algn="ctr"/>
            <a:r>
              <a:rPr lang="en-US" sz="1400" b="1" dirty="0">
                <a:latin typeface="Open Sauce" panose="020B0604020202020204" charset="0"/>
              </a:rPr>
              <a:t>Database Solutions Designer, CBSS</a:t>
            </a:r>
          </a:p>
          <a:p>
            <a:pPr algn="ctr"/>
            <a:r>
              <a:rPr lang="en-US" sz="1400" b="1" dirty="0">
                <a:latin typeface="Open Sauce" panose="020B0604020202020204" charset="0"/>
              </a:rPr>
              <a:t>Digital Environmental Solutions Specialist</a:t>
            </a:r>
          </a:p>
          <a:p>
            <a:pPr algn="ctr"/>
            <a:r>
              <a:rPr lang="en-US" sz="1400" b="1" dirty="0">
                <a:latin typeface="Open Sauce" panose="020B0604020202020204" charset="0"/>
              </a:rPr>
              <a:t>Originally from Hawaii</a:t>
            </a:r>
          </a:p>
        </p:txBody>
      </p:sp>
      <p:sp>
        <p:nvSpPr>
          <p:cNvPr id="39" name="TextBox 8"/>
          <p:cNvSpPr txBox="1"/>
          <p:nvPr/>
        </p:nvSpPr>
        <p:spPr>
          <a:xfrm>
            <a:off x="7109281" y="8781715"/>
            <a:ext cx="3634919" cy="646331"/>
          </a:xfrm>
          <a:prstGeom prst="rect">
            <a:avLst/>
          </a:prstGeom>
        </p:spPr>
        <p:txBody>
          <a:bodyPr wrap="square" lIns="0" tIns="0" rIns="0" bIns="0" rtlCol="0" anchor="t">
            <a:spAutoFit/>
          </a:bodyPr>
          <a:lstStyle/>
          <a:p>
            <a:pPr algn="ctr"/>
            <a:r>
              <a:rPr lang="en-US" sz="1400" b="1" dirty="0">
                <a:latin typeface="Open Sauce" panose="020B0604020202020204" charset="0"/>
              </a:rPr>
              <a:t>A dynamic innovator, passionate about driving sustainable solutions to environmental challenges.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94300" y="3675559"/>
            <a:ext cx="3293700" cy="6611441"/>
          </a:xfrm>
          <a:custGeom>
            <a:avLst/>
            <a:gdLst/>
            <a:ahLst/>
            <a:cxnLst/>
            <a:rect l="l" t="t" r="r" b="b"/>
            <a:pathLst>
              <a:path w="3293700" h="6611441">
                <a:moveTo>
                  <a:pt x="0" y="0"/>
                </a:moveTo>
                <a:lnTo>
                  <a:pt x="3293700" y="0"/>
                </a:lnTo>
                <a:lnTo>
                  <a:pt x="3293700" y="6611441"/>
                </a:lnTo>
                <a:lnTo>
                  <a:pt x="0" y="6611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ZA"/>
          </a:p>
        </p:txBody>
      </p:sp>
      <p:sp>
        <p:nvSpPr>
          <p:cNvPr id="9" name="Freeform 9"/>
          <p:cNvSpPr/>
          <p:nvPr/>
        </p:nvSpPr>
        <p:spPr>
          <a:xfrm>
            <a:off x="-1801378" y="-610072"/>
            <a:ext cx="3299321" cy="4114800"/>
          </a:xfrm>
          <a:custGeom>
            <a:avLst/>
            <a:gdLst/>
            <a:ahLst/>
            <a:cxnLst/>
            <a:rect l="l" t="t" r="r" b="b"/>
            <a:pathLst>
              <a:path w="3299321" h="4114800">
                <a:moveTo>
                  <a:pt x="0" y="0"/>
                </a:moveTo>
                <a:lnTo>
                  <a:pt x="3299321" y="0"/>
                </a:lnTo>
                <a:lnTo>
                  <a:pt x="329932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ZA"/>
          </a:p>
        </p:txBody>
      </p:sp>
      <p:sp>
        <p:nvSpPr>
          <p:cNvPr id="10" name="TextBox 10"/>
          <p:cNvSpPr txBox="1"/>
          <p:nvPr/>
        </p:nvSpPr>
        <p:spPr>
          <a:xfrm>
            <a:off x="1885579" y="1530513"/>
            <a:ext cx="6285737" cy="795212"/>
          </a:xfrm>
          <a:prstGeom prst="rect">
            <a:avLst/>
          </a:prstGeom>
        </p:spPr>
        <p:txBody>
          <a:bodyPr lIns="0" tIns="0" rIns="0" bIns="0" rtlCol="0" anchor="t">
            <a:spAutoFit/>
          </a:bodyPr>
          <a:lstStyle/>
          <a:p>
            <a:pPr marL="0" lvl="0" indent="0" algn="l">
              <a:lnSpc>
                <a:spcPts val="6569"/>
              </a:lnSpc>
              <a:spcBef>
                <a:spcPct val="0"/>
              </a:spcBef>
            </a:pPr>
            <a:r>
              <a:rPr lang="en-US" sz="4692" b="1" spc="-93" dirty="0">
                <a:solidFill>
                  <a:srgbClr val="191919"/>
                </a:solidFill>
                <a:latin typeface="Open Sauce Bold"/>
                <a:ea typeface="Open Sauce Bold"/>
                <a:cs typeface="Open Sauce Bold"/>
                <a:sym typeface="Open Sauce Bold"/>
              </a:rPr>
              <a:t>Call-to-Action</a:t>
            </a:r>
          </a:p>
        </p:txBody>
      </p:sp>
      <p:sp>
        <p:nvSpPr>
          <p:cNvPr id="12" name="TextBox 12"/>
          <p:cNvSpPr txBox="1"/>
          <p:nvPr/>
        </p:nvSpPr>
        <p:spPr>
          <a:xfrm>
            <a:off x="4876800" y="3848100"/>
            <a:ext cx="8238945" cy="473143"/>
          </a:xfrm>
          <a:prstGeom prst="rect">
            <a:avLst/>
          </a:prstGeom>
        </p:spPr>
        <p:txBody>
          <a:bodyPr wrap="square" lIns="0" tIns="0" rIns="0" bIns="0" rtlCol="0" anchor="t">
            <a:spAutoFit/>
          </a:bodyPr>
          <a:lstStyle/>
          <a:p>
            <a:pPr marL="0" lvl="0" indent="0" algn="l">
              <a:lnSpc>
                <a:spcPts val="3971"/>
              </a:lnSpc>
              <a:spcBef>
                <a:spcPct val="0"/>
              </a:spcBef>
            </a:pPr>
            <a:r>
              <a:rPr lang="en-US" sz="3000" b="1" spc="-56" dirty="0">
                <a:solidFill>
                  <a:srgbClr val="106861"/>
                </a:solidFill>
                <a:latin typeface="Open Sauce Bold"/>
                <a:ea typeface="Open Sauce Bold"/>
                <a:cs typeface="Open Sauce Bold"/>
                <a:sym typeface="Open Sauce Bold"/>
              </a:rPr>
              <a:t>Do YOU want better water governance?? </a:t>
            </a:r>
          </a:p>
        </p:txBody>
      </p:sp>
      <p:sp>
        <p:nvSpPr>
          <p:cNvPr id="13" name="TextBox 13"/>
          <p:cNvSpPr txBox="1"/>
          <p:nvPr/>
        </p:nvSpPr>
        <p:spPr>
          <a:xfrm>
            <a:off x="5691630" y="4920288"/>
            <a:ext cx="6609283" cy="1600438"/>
          </a:xfrm>
          <a:prstGeom prst="rect">
            <a:avLst/>
          </a:prstGeom>
        </p:spPr>
        <p:txBody>
          <a:bodyPr lIns="0" tIns="0" rIns="0" bIns="0" rtlCol="0" anchor="t">
            <a:spAutoFit/>
          </a:bodyPr>
          <a:lstStyle/>
          <a:p>
            <a:pPr algn="ctr"/>
            <a:r>
              <a:rPr lang="en-ID" sz="2600" b="1" dirty="0"/>
              <a:t>…then collaborate with us to turn water </a:t>
            </a:r>
          </a:p>
          <a:p>
            <a:pPr algn="ctr"/>
            <a:r>
              <a:rPr lang="en-ID" sz="2600" b="1" dirty="0"/>
              <a:t>      monitoring data into accessible, visual knowledge and wisdom, using the tools of the 4</a:t>
            </a:r>
            <a:r>
              <a:rPr lang="en-ID" sz="2600" b="1" baseline="30000" dirty="0"/>
              <a:t>th</a:t>
            </a:r>
            <a:r>
              <a:rPr lang="en-ID" sz="2600" b="1" dirty="0"/>
              <a:t> Industrial Revolution..</a:t>
            </a:r>
          </a:p>
        </p:txBody>
      </p:sp>
    </p:spTree>
    <p:extLst>
      <p:ext uri="{BB962C8B-B14F-4D97-AF65-F5344CB8AC3E}">
        <p14:creationId xmlns:p14="http://schemas.microsoft.com/office/powerpoint/2010/main" val="3234456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99871" y="2680192"/>
            <a:ext cx="8892659" cy="4924128"/>
            <a:chOff x="0" y="0"/>
            <a:chExt cx="2785608" cy="1542473"/>
          </a:xfrm>
        </p:grpSpPr>
        <p:sp>
          <p:nvSpPr>
            <p:cNvPr id="3" name="Freeform 3"/>
            <p:cNvSpPr/>
            <p:nvPr/>
          </p:nvSpPr>
          <p:spPr>
            <a:xfrm>
              <a:off x="0" y="0"/>
              <a:ext cx="2785608" cy="1542473"/>
            </a:xfrm>
            <a:custGeom>
              <a:avLst/>
              <a:gdLst/>
              <a:ahLst/>
              <a:cxnLst/>
              <a:rect l="l" t="t" r="r" b="b"/>
              <a:pathLst>
                <a:path w="2785608" h="1542473">
                  <a:moveTo>
                    <a:pt x="39177" y="0"/>
                  </a:moveTo>
                  <a:lnTo>
                    <a:pt x="2746431" y="0"/>
                  </a:lnTo>
                  <a:cubicBezTo>
                    <a:pt x="2768068" y="0"/>
                    <a:pt x="2785608" y="17540"/>
                    <a:pt x="2785608" y="39177"/>
                  </a:cubicBezTo>
                  <a:lnTo>
                    <a:pt x="2785608" y="1503296"/>
                  </a:lnTo>
                  <a:cubicBezTo>
                    <a:pt x="2785608" y="1524933"/>
                    <a:pt x="2768068" y="1542473"/>
                    <a:pt x="2746431" y="1542473"/>
                  </a:cubicBezTo>
                  <a:lnTo>
                    <a:pt x="39177" y="1542473"/>
                  </a:lnTo>
                  <a:cubicBezTo>
                    <a:pt x="17540" y="1542473"/>
                    <a:pt x="0" y="1524933"/>
                    <a:pt x="0" y="1503296"/>
                  </a:cubicBezTo>
                  <a:lnTo>
                    <a:pt x="0" y="39177"/>
                  </a:lnTo>
                  <a:cubicBezTo>
                    <a:pt x="0" y="17540"/>
                    <a:pt x="17540" y="0"/>
                    <a:pt x="39177" y="0"/>
                  </a:cubicBezTo>
                  <a:close/>
                </a:path>
              </a:pathLst>
            </a:custGeom>
            <a:solidFill>
              <a:srgbClr val="106861"/>
            </a:solidFill>
            <a:ln cap="rnd">
              <a:noFill/>
              <a:prstDash val="solid"/>
              <a:round/>
            </a:ln>
          </p:spPr>
          <p:txBody>
            <a:bodyPr/>
            <a:lstStyle/>
            <a:p>
              <a:endParaRPr lang="en-ZA"/>
            </a:p>
          </p:txBody>
        </p:sp>
        <p:sp>
          <p:nvSpPr>
            <p:cNvPr id="4" name="TextBox 4"/>
            <p:cNvSpPr txBox="1"/>
            <p:nvPr/>
          </p:nvSpPr>
          <p:spPr>
            <a:xfrm>
              <a:off x="0" y="-38100"/>
              <a:ext cx="2785608" cy="1580573"/>
            </a:xfrm>
            <a:prstGeom prst="rect">
              <a:avLst/>
            </a:prstGeom>
          </p:spPr>
          <p:txBody>
            <a:bodyPr lIns="50800" tIns="50800" rIns="50800" bIns="50800" rtlCol="0" anchor="ctr"/>
            <a:lstStyle/>
            <a:p>
              <a:pPr marL="0" lvl="0" indent="0" algn="ctr">
                <a:lnSpc>
                  <a:spcPts val="3035"/>
                </a:lnSpc>
                <a:spcBef>
                  <a:spcPct val="0"/>
                </a:spcBef>
              </a:pPr>
              <a:endParaRPr/>
            </a:p>
          </p:txBody>
        </p:sp>
      </p:grpSp>
      <p:sp>
        <p:nvSpPr>
          <p:cNvPr id="6" name="Freeform 6"/>
          <p:cNvSpPr/>
          <p:nvPr/>
        </p:nvSpPr>
        <p:spPr>
          <a:xfrm>
            <a:off x="7488696" y="6385721"/>
            <a:ext cx="323665" cy="323665"/>
          </a:xfrm>
          <a:custGeom>
            <a:avLst/>
            <a:gdLst/>
            <a:ahLst/>
            <a:cxnLst/>
            <a:rect l="l" t="t" r="r" b="b"/>
            <a:pathLst>
              <a:path w="323665" h="323665">
                <a:moveTo>
                  <a:pt x="0" y="0"/>
                </a:moveTo>
                <a:lnTo>
                  <a:pt x="323665" y="0"/>
                </a:lnTo>
                <a:lnTo>
                  <a:pt x="323665" y="323665"/>
                </a:lnTo>
                <a:lnTo>
                  <a:pt x="0" y="32366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ZA"/>
          </a:p>
        </p:txBody>
      </p:sp>
      <p:sp>
        <p:nvSpPr>
          <p:cNvPr id="7" name="Freeform 7"/>
          <p:cNvSpPr/>
          <p:nvPr/>
        </p:nvSpPr>
        <p:spPr>
          <a:xfrm>
            <a:off x="7488696" y="5549952"/>
            <a:ext cx="323665" cy="323665"/>
          </a:xfrm>
          <a:custGeom>
            <a:avLst/>
            <a:gdLst/>
            <a:ahLst/>
            <a:cxnLst/>
            <a:rect l="l" t="t" r="r" b="b"/>
            <a:pathLst>
              <a:path w="323665" h="323665">
                <a:moveTo>
                  <a:pt x="0" y="0"/>
                </a:moveTo>
                <a:lnTo>
                  <a:pt x="323665" y="0"/>
                </a:lnTo>
                <a:lnTo>
                  <a:pt x="323665" y="323665"/>
                </a:lnTo>
                <a:lnTo>
                  <a:pt x="0" y="323665"/>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ZA"/>
          </a:p>
        </p:txBody>
      </p:sp>
      <p:sp>
        <p:nvSpPr>
          <p:cNvPr id="8" name="Freeform 8"/>
          <p:cNvSpPr/>
          <p:nvPr/>
        </p:nvSpPr>
        <p:spPr>
          <a:xfrm>
            <a:off x="7488696" y="5980242"/>
            <a:ext cx="323520" cy="323665"/>
          </a:xfrm>
          <a:custGeom>
            <a:avLst/>
            <a:gdLst/>
            <a:ahLst/>
            <a:cxnLst/>
            <a:rect l="l" t="t" r="r" b="b"/>
            <a:pathLst>
              <a:path w="323520" h="323665">
                <a:moveTo>
                  <a:pt x="0" y="0"/>
                </a:moveTo>
                <a:lnTo>
                  <a:pt x="323519" y="0"/>
                </a:lnTo>
                <a:lnTo>
                  <a:pt x="323519" y="323665"/>
                </a:lnTo>
                <a:lnTo>
                  <a:pt x="0" y="32366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ZA"/>
          </a:p>
        </p:txBody>
      </p:sp>
      <p:sp>
        <p:nvSpPr>
          <p:cNvPr id="9" name="Freeform 9"/>
          <p:cNvSpPr/>
          <p:nvPr/>
        </p:nvSpPr>
        <p:spPr>
          <a:xfrm>
            <a:off x="7488696" y="5142256"/>
            <a:ext cx="323665" cy="323665"/>
          </a:xfrm>
          <a:custGeom>
            <a:avLst/>
            <a:gdLst/>
            <a:ahLst/>
            <a:cxnLst/>
            <a:rect l="l" t="t" r="r" b="b"/>
            <a:pathLst>
              <a:path w="323665" h="323665">
                <a:moveTo>
                  <a:pt x="0" y="0"/>
                </a:moveTo>
                <a:lnTo>
                  <a:pt x="323665" y="0"/>
                </a:lnTo>
                <a:lnTo>
                  <a:pt x="323665" y="323665"/>
                </a:lnTo>
                <a:lnTo>
                  <a:pt x="0" y="3236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ZA"/>
          </a:p>
        </p:txBody>
      </p:sp>
      <p:sp>
        <p:nvSpPr>
          <p:cNvPr id="10" name="Freeform 10"/>
          <p:cNvSpPr/>
          <p:nvPr/>
        </p:nvSpPr>
        <p:spPr>
          <a:xfrm>
            <a:off x="868394" y="2100713"/>
            <a:ext cx="6083085" cy="6083085"/>
          </a:xfrm>
          <a:custGeom>
            <a:avLst/>
            <a:gdLst/>
            <a:ahLst/>
            <a:cxnLst/>
            <a:rect l="l" t="t" r="r" b="b"/>
            <a:pathLst>
              <a:path w="6083085" h="6083085">
                <a:moveTo>
                  <a:pt x="0" y="0"/>
                </a:moveTo>
                <a:lnTo>
                  <a:pt x="6083085" y="0"/>
                </a:lnTo>
                <a:lnTo>
                  <a:pt x="6083085" y="6083086"/>
                </a:lnTo>
                <a:lnTo>
                  <a:pt x="0" y="608308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ZA"/>
          </a:p>
        </p:txBody>
      </p:sp>
      <p:grpSp>
        <p:nvGrpSpPr>
          <p:cNvPr id="13" name="Group 13"/>
          <p:cNvGrpSpPr/>
          <p:nvPr/>
        </p:nvGrpSpPr>
        <p:grpSpPr>
          <a:xfrm>
            <a:off x="7197737" y="4532216"/>
            <a:ext cx="42696" cy="2482460"/>
            <a:chOff x="0" y="0"/>
            <a:chExt cx="13374" cy="777626"/>
          </a:xfrm>
        </p:grpSpPr>
        <p:sp>
          <p:nvSpPr>
            <p:cNvPr id="14" name="Freeform 14"/>
            <p:cNvSpPr/>
            <p:nvPr/>
          </p:nvSpPr>
          <p:spPr>
            <a:xfrm>
              <a:off x="0" y="0"/>
              <a:ext cx="13374" cy="777626"/>
            </a:xfrm>
            <a:custGeom>
              <a:avLst/>
              <a:gdLst/>
              <a:ahLst/>
              <a:cxnLst/>
              <a:rect l="l" t="t" r="r" b="b"/>
              <a:pathLst>
                <a:path w="13374" h="777626">
                  <a:moveTo>
                    <a:pt x="0" y="0"/>
                  </a:moveTo>
                  <a:lnTo>
                    <a:pt x="13374" y="0"/>
                  </a:lnTo>
                  <a:lnTo>
                    <a:pt x="13374" y="777626"/>
                  </a:lnTo>
                  <a:lnTo>
                    <a:pt x="0" y="777626"/>
                  </a:lnTo>
                  <a:close/>
                </a:path>
              </a:pathLst>
            </a:custGeom>
            <a:solidFill>
              <a:srgbClr val="FFFFFF"/>
            </a:solidFill>
          </p:spPr>
          <p:txBody>
            <a:bodyPr/>
            <a:lstStyle/>
            <a:p>
              <a:endParaRPr lang="en-ZA"/>
            </a:p>
          </p:txBody>
        </p:sp>
        <p:sp>
          <p:nvSpPr>
            <p:cNvPr id="15" name="TextBox 15"/>
            <p:cNvSpPr txBox="1"/>
            <p:nvPr/>
          </p:nvSpPr>
          <p:spPr>
            <a:xfrm>
              <a:off x="0" y="-38100"/>
              <a:ext cx="13374" cy="815726"/>
            </a:xfrm>
            <a:prstGeom prst="rect">
              <a:avLst/>
            </a:prstGeom>
          </p:spPr>
          <p:txBody>
            <a:bodyPr lIns="50800" tIns="50800" rIns="50800" bIns="50800" rtlCol="0" anchor="ctr"/>
            <a:lstStyle/>
            <a:p>
              <a:pPr algn="ctr">
                <a:lnSpc>
                  <a:spcPts val="3035"/>
                </a:lnSpc>
              </a:pPr>
              <a:endParaRPr/>
            </a:p>
          </p:txBody>
        </p:sp>
      </p:grpSp>
      <p:sp>
        <p:nvSpPr>
          <p:cNvPr id="17" name="TextBox 17"/>
          <p:cNvSpPr txBox="1"/>
          <p:nvPr/>
        </p:nvSpPr>
        <p:spPr>
          <a:xfrm>
            <a:off x="7938726" y="5951667"/>
            <a:ext cx="3857414" cy="307777"/>
          </a:xfrm>
          <a:prstGeom prst="rect">
            <a:avLst/>
          </a:prstGeom>
        </p:spPr>
        <p:txBody>
          <a:bodyPr lIns="0" tIns="0" rIns="0" bIns="0" rtlCol="0" anchor="t">
            <a:spAutoFit/>
          </a:bodyPr>
          <a:lstStyle/>
          <a:p>
            <a:pPr algn="l">
              <a:lnSpc>
                <a:spcPts val="2445"/>
              </a:lnSpc>
            </a:pPr>
            <a:r>
              <a:rPr lang="en-US" sz="1746" dirty="0">
                <a:solidFill>
                  <a:srgbClr val="FFFFFF"/>
                </a:solidFill>
                <a:latin typeface="Open Sauce"/>
                <a:ea typeface="Open Sauce"/>
                <a:cs typeface="Open Sauce"/>
                <a:sym typeface="Open Sauce"/>
              </a:rPr>
              <a:t>www.cbss.co.za</a:t>
            </a:r>
          </a:p>
        </p:txBody>
      </p:sp>
      <p:sp>
        <p:nvSpPr>
          <p:cNvPr id="18" name="TextBox 18"/>
          <p:cNvSpPr txBox="1"/>
          <p:nvPr/>
        </p:nvSpPr>
        <p:spPr>
          <a:xfrm>
            <a:off x="7938726" y="5521377"/>
            <a:ext cx="3760379" cy="307777"/>
          </a:xfrm>
          <a:prstGeom prst="rect">
            <a:avLst/>
          </a:prstGeom>
        </p:spPr>
        <p:txBody>
          <a:bodyPr lIns="0" tIns="0" rIns="0" bIns="0" rtlCol="0" anchor="t">
            <a:spAutoFit/>
          </a:bodyPr>
          <a:lstStyle/>
          <a:p>
            <a:pPr algn="l">
              <a:lnSpc>
                <a:spcPts val="2445"/>
              </a:lnSpc>
            </a:pPr>
            <a:r>
              <a:rPr lang="en-US" sz="1746" dirty="0">
                <a:solidFill>
                  <a:srgbClr val="FFFFFF"/>
                </a:solidFill>
                <a:latin typeface="Open Sauce"/>
                <a:ea typeface="Open Sauce"/>
                <a:cs typeface="Open Sauce"/>
                <a:sym typeface="Open Sauce"/>
              </a:rPr>
              <a:t>carin@cbss.co.za</a:t>
            </a:r>
          </a:p>
        </p:txBody>
      </p:sp>
      <p:sp>
        <p:nvSpPr>
          <p:cNvPr id="19" name="TextBox 19"/>
          <p:cNvSpPr txBox="1"/>
          <p:nvPr/>
        </p:nvSpPr>
        <p:spPr>
          <a:xfrm>
            <a:off x="7938726" y="6365522"/>
            <a:ext cx="3390341" cy="615553"/>
          </a:xfrm>
          <a:prstGeom prst="rect">
            <a:avLst/>
          </a:prstGeom>
        </p:spPr>
        <p:txBody>
          <a:bodyPr lIns="0" tIns="0" rIns="0" bIns="0" rtlCol="0" anchor="t">
            <a:spAutoFit/>
          </a:bodyPr>
          <a:lstStyle/>
          <a:p>
            <a:pPr algn="l">
              <a:lnSpc>
                <a:spcPts val="2445"/>
              </a:lnSpc>
            </a:pPr>
            <a:r>
              <a:rPr lang="en-US" sz="1746" dirty="0">
                <a:solidFill>
                  <a:srgbClr val="FFFFFF"/>
                </a:solidFill>
                <a:latin typeface="Open Sauce"/>
                <a:ea typeface="Open Sauce"/>
                <a:cs typeface="Open Sauce"/>
                <a:sym typeface="Open Sauce"/>
              </a:rPr>
              <a:t>215a Blake Street, Riviera, Pretoria, </a:t>
            </a:r>
          </a:p>
        </p:txBody>
      </p:sp>
      <p:sp>
        <p:nvSpPr>
          <p:cNvPr id="20" name="TextBox 20"/>
          <p:cNvSpPr txBox="1"/>
          <p:nvPr/>
        </p:nvSpPr>
        <p:spPr>
          <a:xfrm>
            <a:off x="7938726" y="5126704"/>
            <a:ext cx="1993285" cy="307777"/>
          </a:xfrm>
          <a:prstGeom prst="rect">
            <a:avLst/>
          </a:prstGeom>
        </p:spPr>
        <p:txBody>
          <a:bodyPr lIns="0" tIns="0" rIns="0" bIns="0" rtlCol="0" anchor="t">
            <a:spAutoFit/>
          </a:bodyPr>
          <a:lstStyle/>
          <a:p>
            <a:pPr algn="l">
              <a:lnSpc>
                <a:spcPts val="2445"/>
              </a:lnSpc>
            </a:pPr>
            <a:r>
              <a:rPr lang="en-US" sz="1746" dirty="0">
                <a:solidFill>
                  <a:srgbClr val="FFFFFF"/>
                </a:solidFill>
                <a:latin typeface="Open Sauce"/>
                <a:ea typeface="Open Sauce"/>
                <a:cs typeface="Open Sauce"/>
                <a:sym typeface="Open Sauce"/>
              </a:rPr>
              <a:t>+27 76 858 3718</a:t>
            </a:r>
          </a:p>
        </p:txBody>
      </p:sp>
      <p:sp>
        <p:nvSpPr>
          <p:cNvPr id="21" name="TextBox 21"/>
          <p:cNvSpPr txBox="1"/>
          <p:nvPr/>
        </p:nvSpPr>
        <p:spPr>
          <a:xfrm>
            <a:off x="7449471" y="4475066"/>
            <a:ext cx="3374058" cy="525785"/>
          </a:xfrm>
          <a:prstGeom prst="rect">
            <a:avLst/>
          </a:prstGeom>
        </p:spPr>
        <p:txBody>
          <a:bodyPr lIns="0" tIns="0" rIns="0" bIns="0" rtlCol="0" anchor="t">
            <a:spAutoFit/>
          </a:bodyPr>
          <a:lstStyle/>
          <a:p>
            <a:pPr algn="l">
              <a:lnSpc>
                <a:spcPts val="4138"/>
              </a:lnSpc>
            </a:pPr>
            <a:r>
              <a:rPr lang="en-US" sz="2956" b="1" dirty="0">
                <a:solidFill>
                  <a:srgbClr val="FFFFFF"/>
                </a:solidFill>
                <a:latin typeface="Open Sauce Bold"/>
                <a:ea typeface="Open Sauce Bold"/>
                <a:cs typeface="Open Sauce Bold"/>
                <a:sym typeface="Open Sauce Bold"/>
              </a:rPr>
              <a:t>Contact us @</a:t>
            </a:r>
          </a:p>
        </p:txBody>
      </p:sp>
      <p:sp>
        <p:nvSpPr>
          <p:cNvPr id="22" name="TextBox 22"/>
          <p:cNvSpPr txBox="1"/>
          <p:nvPr/>
        </p:nvSpPr>
        <p:spPr>
          <a:xfrm>
            <a:off x="6638680" y="2948548"/>
            <a:ext cx="4690387" cy="861495"/>
          </a:xfrm>
          <a:prstGeom prst="rect">
            <a:avLst/>
          </a:prstGeom>
        </p:spPr>
        <p:txBody>
          <a:bodyPr lIns="0" tIns="0" rIns="0" bIns="0" rtlCol="0" anchor="t">
            <a:spAutoFit/>
          </a:bodyPr>
          <a:lstStyle/>
          <a:p>
            <a:pPr marL="0" lvl="0" indent="0" algn="l">
              <a:lnSpc>
                <a:spcPts val="7116"/>
              </a:lnSpc>
              <a:spcBef>
                <a:spcPct val="0"/>
              </a:spcBef>
            </a:pPr>
            <a:r>
              <a:rPr lang="en-US" sz="5082" b="1" spc="477">
                <a:solidFill>
                  <a:srgbClr val="FFFFFF"/>
                </a:solidFill>
                <a:latin typeface="Open Sauce Bold"/>
                <a:ea typeface="Open Sauce Bold"/>
                <a:cs typeface="Open Sauce Bold"/>
                <a:sym typeface="Open Sauce Bold"/>
              </a:rPr>
              <a:t>THANK TOU</a:t>
            </a:r>
          </a:p>
        </p:txBody>
      </p:sp>
      <p:grpSp>
        <p:nvGrpSpPr>
          <p:cNvPr id="27" name="Group 27"/>
          <p:cNvGrpSpPr/>
          <p:nvPr/>
        </p:nvGrpSpPr>
        <p:grpSpPr>
          <a:xfrm>
            <a:off x="-1868494" y="-2100713"/>
            <a:ext cx="4201427" cy="4201427"/>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AEEA00"/>
              </a:solidFill>
              <a:prstDash val="solid"/>
              <a:miter/>
            </a:ln>
          </p:spPr>
          <p:txBody>
            <a:bodyPr/>
            <a:lstStyle/>
            <a:p>
              <a:endParaRPr lang="en-ZA"/>
            </a:p>
          </p:txBody>
        </p:sp>
        <p:sp>
          <p:nvSpPr>
            <p:cNvPr id="29" name="TextBox 29"/>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30" name="Group 30"/>
          <p:cNvGrpSpPr/>
          <p:nvPr/>
        </p:nvGrpSpPr>
        <p:grpSpPr>
          <a:xfrm>
            <a:off x="16067950" y="6633635"/>
            <a:ext cx="762083" cy="762083"/>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solidFill>
            <a:ln cap="sq">
              <a:noFill/>
              <a:prstDash val="solid"/>
              <a:miter/>
            </a:ln>
          </p:spPr>
          <p:txBody>
            <a:bodyPr/>
            <a:lstStyle/>
            <a:p>
              <a:endParaRPr lang="en-ZA"/>
            </a:p>
          </p:txBody>
        </p:sp>
        <p:sp>
          <p:nvSpPr>
            <p:cNvPr id="32" name="TextBox 32"/>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pic>
        <p:nvPicPr>
          <p:cNvPr id="36" name="Picture Placeholder 11">
            <a:extLst>
              <a:ext uri="{FF2B5EF4-FFF2-40B4-BE49-F238E27FC236}">
                <a16:creationId xmlns:a16="http://schemas.microsoft.com/office/drawing/2014/main" id="{231CCCEB-9355-4C31-B0E3-84B31A810B43}"/>
              </a:ext>
            </a:extLst>
          </p:cNvPr>
          <p:cNvPicPr>
            <a:picLocks noChangeAspect="1"/>
          </p:cNvPicPr>
          <p:nvPr/>
        </p:nvPicPr>
        <p:blipFill>
          <a:blip r:embed="rId12" cstate="print">
            <a:extLst>
              <a:ext uri="{28A0092B-C50C-407E-A947-70E740481C1C}">
                <a14:useLocalDpi xmlns:a14="http://schemas.microsoft.com/office/drawing/2010/main" val="0"/>
              </a:ext>
            </a:extLst>
          </a:blip>
          <a:srcRect l="13905" r="13905"/>
          <a:stretch>
            <a:fillRect/>
          </a:stretch>
        </p:blipFill>
        <p:spPr>
          <a:xfrm>
            <a:off x="1327790" y="2742228"/>
            <a:ext cx="5164292" cy="486209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77219" y="3358829"/>
            <a:ext cx="6064231" cy="846386"/>
          </a:xfrm>
          <a:prstGeom prst="rect">
            <a:avLst/>
          </a:prstGeom>
        </p:spPr>
        <p:txBody>
          <a:bodyPr lIns="0" tIns="0" rIns="0" bIns="0" rtlCol="0" anchor="t">
            <a:spAutoFit/>
          </a:bodyPr>
          <a:lstStyle/>
          <a:p>
            <a:pPr marL="0" lvl="0" indent="0" algn="l">
              <a:lnSpc>
                <a:spcPts val="6569"/>
              </a:lnSpc>
              <a:spcBef>
                <a:spcPct val="0"/>
              </a:spcBef>
            </a:pPr>
            <a:r>
              <a:rPr lang="en-US" sz="4692" b="1" spc="-93" dirty="0">
                <a:solidFill>
                  <a:srgbClr val="191919"/>
                </a:solidFill>
                <a:latin typeface="Open Sauce Bold"/>
                <a:ea typeface="Open Sauce Bold"/>
                <a:cs typeface="Open Sauce Bold"/>
                <a:sym typeface="Open Sauce Bold"/>
              </a:rPr>
              <a:t>Our Core Values</a:t>
            </a:r>
          </a:p>
        </p:txBody>
      </p:sp>
      <p:sp>
        <p:nvSpPr>
          <p:cNvPr id="3" name="TextBox 3"/>
          <p:cNvSpPr txBox="1"/>
          <p:nvPr/>
        </p:nvSpPr>
        <p:spPr>
          <a:xfrm>
            <a:off x="1760673" y="4530630"/>
            <a:ext cx="6064231" cy="1538883"/>
          </a:xfrm>
          <a:prstGeom prst="rect">
            <a:avLst/>
          </a:prstGeom>
        </p:spPr>
        <p:txBody>
          <a:bodyPr lIns="0" tIns="0" rIns="0" bIns="0" rtlCol="0" anchor="t">
            <a:spAutoFit/>
          </a:bodyPr>
          <a:lstStyle/>
          <a:p>
            <a:pPr marL="0" lvl="0" indent="0" algn="l">
              <a:lnSpc>
                <a:spcPts val="3021"/>
              </a:lnSpc>
            </a:pPr>
            <a:r>
              <a:rPr lang="en-US" sz="2014" dirty="0">
                <a:solidFill>
                  <a:srgbClr val="343432"/>
                </a:solidFill>
                <a:latin typeface="Open Sauce"/>
                <a:ea typeface="Open Sauce"/>
                <a:cs typeface="Open Sauce"/>
                <a:sym typeface="Open Sauce"/>
              </a:rPr>
              <a:t>Our core values emphasize fair decision-making, scientific integrity, and collaborative knowledge sharing to drive sustainable environmental solutions. </a:t>
            </a:r>
          </a:p>
        </p:txBody>
      </p:sp>
      <p:grpSp>
        <p:nvGrpSpPr>
          <p:cNvPr id="4" name="Group 4"/>
          <p:cNvGrpSpPr/>
          <p:nvPr/>
        </p:nvGrpSpPr>
        <p:grpSpPr>
          <a:xfrm>
            <a:off x="-1943627" y="7061514"/>
            <a:ext cx="5578401" cy="5578401"/>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106861"/>
              </a:solidFill>
              <a:prstDash val="solid"/>
              <a:miter/>
            </a:ln>
          </p:spPr>
          <p:txBody>
            <a:bodyPr/>
            <a:lstStyle/>
            <a:p>
              <a:endParaRPr lang="en-ZA"/>
            </a:p>
          </p:txBody>
        </p:sp>
        <p:sp>
          <p:nvSpPr>
            <p:cNvPr id="6" name="TextBox 6"/>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7" name="Group 7"/>
          <p:cNvGrpSpPr/>
          <p:nvPr/>
        </p:nvGrpSpPr>
        <p:grpSpPr>
          <a:xfrm>
            <a:off x="3684175" y="7005833"/>
            <a:ext cx="452472" cy="45247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solidFill>
            <a:ln w="742950" cap="sq">
              <a:solidFill>
                <a:srgbClr val="106861"/>
              </a:solidFill>
              <a:prstDash val="solid"/>
              <a:miter/>
            </a:ln>
          </p:spPr>
          <p:txBody>
            <a:bodyPr/>
            <a:lstStyle/>
            <a:p>
              <a:endParaRPr lang="en-ZA"/>
            </a:p>
          </p:txBody>
        </p:sp>
        <p:sp>
          <p:nvSpPr>
            <p:cNvPr id="9" name="TextBox 9"/>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10" name="Group 10"/>
          <p:cNvGrpSpPr/>
          <p:nvPr/>
        </p:nvGrpSpPr>
        <p:grpSpPr>
          <a:xfrm>
            <a:off x="15017929" y="-2533783"/>
            <a:ext cx="5002094" cy="500209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alpha val="32941"/>
              </a:srgbClr>
            </a:solidFill>
            <a:ln w="742950" cap="sq">
              <a:solidFill>
                <a:srgbClr val="106861">
                  <a:alpha val="32941"/>
                </a:srgbClr>
              </a:solidFill>
              <a:prstDash val="solid"/>
              <a:miter/>
            </a:ln>
          </p:spPr>
          <p:txBody>
            <a:bodyPr/>
            <a:lstStyle/>
            <a:p>
              <a:endParaRPr lang="en-ZA"/>
            </a:p>
          </p:txBody>
        </p:sp>
        <p:sp>
          <p:nvSpPr>
            <p:cNvPr id="12" name="TextBox 12"/>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13" name="Freeform 13"/>
          <p:cNvSpPr/>
          <p:nvPr/>
        </p:nvSpPr>
        <p:spPr>
          <a:xfrm rot="-10800000">
            <a:off x="9028187" y="3444554"/>
            <a:ext cx="5128563" cy="381636"/>
          </a:xfrm>
          <a:custGeom>
            <a:avLst/>
            <a:gdLst/>
            <a:ahLst/>
            <a:cxnLst/>
            <a:rect l="l" t="t" r="r" b="b"/>
            <a:pathLst>
              <a:path w="5128563" h="381636">
                <a:moveTo>
                  <a:pt x="0" y="0"/>
                </a:moveTo>
                <a:lnTo>
                  <a:pt x="5128564" y="0"/>
                </a:lnTo>
                <a:lnTo>
                  <a:pt x="5128564" y="381637"/>
                </a:lnTo>
                <a:lnTo>
                  <a:pt x="0" y="381637"/>
                </a:lnTo>
                <a:lnTo>
                  <a:pt x="0" y="0"/>
                </a:lnTo>
                <a:close/>
              </a:path>
            </a:pathLst>
          </a:custGeom>
          <a:blipFill>
            <a:blip r:embed="rId2">
              <a:alphaModFix amt="72000"/>
            </a:blip>
            <a:stretch>
              <a:fillRect b="-286352"/>
            </a:stretch>
          </a:blipFill>
        </p:spPr>
        <p:txBody>
          <a:bodyPr/>
          <a:lstStyle/>
          <a:p>
            <a:endParaRPr lang="en-ZA"/>
          </a:p>
        </p:txBody>
      </p:sp>
      <p:grpSp>
        <p:nvGrpSpPr>
          <p:cNvPr id="14" name="Group 14"/>
          <p:cNvGrpSpPr/>
          <p:nvPr/>
        </p:nvGrpSpPr>
        <p:grpSpPr>
          <a:xfrm>
            <a:off x="8921546" y="1425268"/>
            <a:ext cx="5334876" cy="2086085"/>
            <a:chOff x="0" y="0"/>
            <a:chExt cx="1234628" cy="482774"/>
          </a:xfrm>
        </p:grpSpPr>
        <p:sp>
          <p:nvSpPr>
            <p:cNvPr id="15" name="Freeform 15"/>
            <p:cNvSpPr/>
            <p:nvPr/>
          </p:nvSpPr>
          <p:spPr>
            <a:xfrm>
              <a:off x="0" y="0"/>
              <a:ext cx="1234628" cy="482774"/>
            </a:xfrm>
            <a:custGeom>
              <a:avLst/>
              <a:gdLst/>
              <a:ahLst/>
              <a:cxnLst/>
              <a:rect l="l" t="t" r="r" b="b"/>
              <a:pathLst>
                <a:path w="1234628" h="482774">
                  <a:moveTo>
                    <a:pt x="46438" y="0"/>
                  </a:moveTo>
                  <a:lnTo>
                    <a:pt x="1188190" y="0"/>
                  </a:lnTo>
                  <a:cubicBezTo>
                    <a:pt x="1213837" y="0"/>
                    <a:pt x="1234628" y="20791"/>
                    <a:pt x="1234628" y="46438"/>
                  </a:cubicBezTo>
                  <a:lnTo>
                    <a:pt x="1234628" y="436336"/>
                  </a:lnTo>
                  <a:cubicBezTo>
                    <a:pt x="1234628" y="461983"/>
                    <a:pt x="1213837" y="482774"/>
                    <a:pt x="1188190" y="482774"/>
                  </a:cubicBezTo>
                  <a:lnTo>
                    <a:pt x="46438" y="482774"/>
                  </a:lnTo>
                  <a:cubicBezTo>
                    <a:pt x="20791" y="482774"/>
                    <a:pt x="0" y="461983"/>
                    <a:pt x="0" y="436336"/>
                  </a:cubicBezTo>
                  <a:lnTo>
                    <a:pt x="0" y="46438"/>
                  </a:lnTo>
                  <a:cubicBezTo>
                    <a:pt x="0" y="20791"/>
                    <a:pt x="20791" y="0"/>
                    <a:pt x="46438" y="0"/>
                  </a:cubicBezTo>
                  <a:close/>
                </a:path>
              </a:pathLst>
            </a:custGeom>
            <a:solidFill>
              <a:srgbClr val="FFFFFF"/>
            </a:solidFill>
            <a:ln w="104775" cap="rnd">
              <a:solidFill>
                <a:srgbClr val="106861"/>
              </a:solidFill>
              <a:prstDash val="solid"/>
              <a:round/>
            </a:ln>
          </p:spPr>
          <p:txBody>
            <a:bodyPr/>
            <a:lstStyle/>
            <a:p>
              <a:endParaRPr lang="en-ZA"/>
            </a:p>
          </p:txBody>
        </p:sp>
        <p:sp>
          <p:nvSpPr>
            <p:cNvPr id="16" name="TextBox 16"/>
            <p:cNvSpPr txBox="1"/>
            <p:nvPr/>
          </p:nvSpPr>
          <p:spPr>
            <a:xfrm>
              <a:off x="0" y="-38100"/>
              <a:ext cx="1234628" cy="520874"/>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17" name="Group 17"/>
          <p:cNvGrpSpPr/>
          <p:nvPr/>
        </p:nvGrpSpPr>
        <p:grpSpPr>
          <a:xfrm>
            <a:off x="8307532" y="1878174"/>
            <a:ext cx="1228028" cy="1226514"/>
            <a:chOff x="0" y="0"/>
            <a:chExt cx="323431" cy="323032"/>
          </a:xfrm>
        </p:grpSpPr>
        <p:sp>
          <p:nvSpPr>
            <p:cNvPr id="18" name="Freeform 18"/>
            <p:cNvSpPr/>
            <p:nvPr/>
          </p:nvSpPr>
          <p:spPr>
            <a:xfrm>
              <a:off x="0" y="0"/>
              <a:ext cx="323431" cy="32303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p:spPr>
          <p:txBody>
            <a:bodyPr/>
            <a:lstStyle/>
            <a:p>
              <a:endParaRPr lang="en-ZA"/>
            </a:p>
          </p:txBody>
        </p:sp>
        <p:sp>
          <p:nvSpPr>
            <p:cNvPr id="19" name="TextBox 19"/>
            <p:cNvSpPr txBox="1"/>
            <p:nvPr/>
          </p:nvSpPr>
          <p:spPr>
            <a:xfrm>
              <a:off x="0" y="-114300"/>
              <a:ext cx="323431" cy="437332"/>
            </a:xfrm>
            <a:prstGeom prst="rect">
              <a:avLst/>
            </a:prstGeom>
          </p:spPr>
          <p:txBody>
            <a:bodyPr lIns="50800" tIns="50800" rIns="50800" bIns="50800" rtlCol="0" anchor="ctr"/>
            <a:lstStyle/>
            <a:p>
              <a:pPr algn="ctr">
                <a:lnSpc>
                  <a:spcPts val="8076"/>
                </a:lnSpc>
              </a:pPr>
              <a:endParaRPr/>
            </a:p>
          </p:txBody>
        </p:sp>
      </p:grpSp>
      <p:sp>
        <p:nvSpPr>
          <p:cNvPr id="20" name="TextBox 20"/>
          <p:cNvSpPr txBox="1"/>
          <p:nvPr/>
        </p:nvSpPr>
        <p:spPr>
          <a:xfrm>
            <a:off x="9100588" y="2535478"/>
            <a:ext cx="5119391" cy="807913"/>
          </a:xfrm>
          <a:prstGeom prst="rect">
            <a:avLst/>
          </a:prstGeom>
        </p:spPr>
        <p:txBody>
          <a:bodyPr wrap="square" lIns="0" tIns="0" rIns="0" bIns="0" rtlCol="0" anchor="t">
            <a:spAutoFit/>
          </a:bodyPr>
          <a:lstStyle/>
          <a:p>
            <a:pPr marL="0" lvl="0" indent="0" algn="l">
              <a:lnSpc>
                <a:spcPts val="2065"/>
              </a:lnSpc>
              <a:spcBef>
                <a:spcPct val="0"/>
              </a:spcBef>
            </a:pPr>
            <a:r>
              <a:rPr lang="en-US" sz="1613" dirty="0">
                <a:solidFill>
                  <a:srgbClr val="231F20"/>
                </a:solidFill>
                <a:latin typeface="Open Sauce"/>
                <a:ea typeface="Open Sauce"/>
                <a:cs typeface="Open Sauce"/>
                <a:sym typeface="Open Sauce"/>
              </a:rPr>
              <a:t>We believe in making decisions that consider all stakeholders, ensuring environmental justice and equity in water governance.</a:t>
            </a:r>
          </a:p>
        </p:txBody>
      </p:sp>
      <p:sp>
        <p:nvSpPr>
          <p:cNvPr id="21" name="TextBox 21"/>
          <p:cNvSpPr txBox="1"/>
          <p:nvPr/>
        </p:nvSpPr>
        <p:spPr>
          <a:xfrm>
            <a:off x="9386463" y="1538308"/>
            <a:ext cx="4100514" cy="769441"/>
          </a:xfrm>
          <a:prstGeom prst="rect">
            <a:avLst/>
          </a:prstGeom>
        </p:spPr>
        <p:txBody>
          <a:bodyPr lIns="0" tIns="0" rIns="0" bIns="0" rtlCol="0" anchor="t">
            <a:spAutoFit/>
          </a:bodyPr>
          <a:lstStyle/>
          <a:p>
            <a:pPr marL="0" lvl="0" indent="0" algn="ctr">
              <a:lnSpc>
                <a:spcPts val="3017"/>
              </a:lnSpc>
              <a:spcBef>
                <a:spcPct val="0"/>
              </a:spcBef>
            </a:pPr>
            <a:r>
              <a:rPr lang="en-US" sz="2357" b="1" dirty="0">
                <a:solidFill>
                  <a:srgbClr val="333231"/>
                </a:solidFill>
                <a:latin typeface="Open Sauce Bold"/>
                <a:ea typeface="Open Sauce Bold"/>
                <a:cs typeface="Open Sauce Bold"/>
                <a:sym typeface="Open Sauce Bold"/>
              </a:rPr>
              <a:t>Fair &amp; Just Environmental Decision-making</a:t>
            </a:r>
          </a:p>
        </p:txBody>
      </p:sp>
      <p:sp>
        <p:nvSpPr>
          <p:cNvPr id="22" name="Freeform 22"/>
          <p:cNvSpPr/>
          <p:nvPr/>
        </p:nvSpPr>
        <p:spPr>
          <a:xfrm rot="-10800000">
            <a:off x="9028187" y="5940727"/>
            <a:ext cx="5128563" cy="381636"/>
          </a:xfrm>
          <a:custGeom>
            <a:avLst/>
            <a:gdLst/>
            <a:ahLst/>
            <a:cxnLst/>
            <a:rect l="l" t="t" r="r" b="b"/>
            <a:pathLst>
              <a:path w="5128563" h="381636">
                <a:moveTo>
                  <a:pt x="0" y="0"/>
                </a:moveTo>
                <a:lnTo>
                  <a:pt x="5128564" y="0"/>
                </a:lnTo>
                <a:lnTo>
                  <a:pt x="5128564" y="381637"/>
                </a:lnTo>
                <a:lnTo>
                  <a:pt x="0" y="381637"/>
                </a:lnTo>
                <a:lnTo>
                  <a:pt x="0" y="0"/>
                </a:lnTo>
                <a:close/>
              </a:path>
            </a:pathLst>
          </a:custGeom>
          <a:blipFill>
            <a:blip r:embed="rId2">
              <a:alphaModFix amt="72000"/>
            </a:blip>
            <a:stretch>
              <a:fillRect b="-286352"/>
            </a:stretch>
          </a:blipFill>
        </p:spPr>
        <p:txBody>
          <a:bodyPr/>
          <a:lstStyle/>
          <a:p>
            <a:endParaRPr lang="en-ZA"/>
          </a:p>
        </p:txBody>
      </p:sp>
      <p:grpSp>
        <p:nvGrpSpPr>
          <p:cNvPr id="23" name="Group 23"/>
          <p:cNvGrpSpPr/>
          <p:nvPr/>
        </p:nvGrpSpPr>
        <p:grpSpPr>
          <a:xfrm>
            <a:off x="8921546" y="3921441"/>
            <a:ext cx="5334876" cy="2086085"/>
            <a:chOff x="0" y="0"/>
            <a:chExt cx="1234628" cy="482774"/>
          </a:xfrm>
        </p:grpSpPr>
        <p:sp>
          <p:nvSpPr>
            <p:cNvPr id="24" name="Freeform 24"/>
            <p:cNvSpPr/>
            <p:nvPr/>
          </p:nvSpPr>
          <p:spPr>
            <a:xfrm>
              <a:off x="0" y="0"/>
              <a:ext cx="1234628" cy="482774"/>
            </a:xfrm>
            <a:custGeom>
              <a:avLst/>
              <a:gdLst/>
              <a:ahLst/>
              <a:cxnLst/>
              <a:rect l="l" t="t" r="r" b="b"/>
              <a:pathLst>
                <a:path w="1234628" h="482774">
                  <a:moveTo>
                    <a:pt x="46438" y="0"/>
                  </a:moveTo>
                  <a:lnTo>
                    <a:pt x="1188190" y="0"/>
                  </a:lnTo>
                  <a:cubicBezTo>
                    <a:pt x="1213837" y="0"/>
                    <a:pt x="1234628" y="20791"/>
                    <a:pt x="1234628" y="46438"/>
                  </a:cubicBezTo>
                  <a:lnTo>
                    <a:pt x="1234628" y="436336"/>
                  </a:lnTo>
                  <a:cubicBezTo>
                    <a:pt x="1234628" y="461983"/>
                    <a:pt x="1213837" y="482774"/>
                    <a:pt x="1188190" y="482774"/>
                  </a:cubicBezTo>
                  <a:lnTo>
                    <a:pt x="46438" y="482774"/>
                  </a:lnTo>
                  <a:cubicBezTo>
                    <a:pt x="20791" y="482774"/>
                    <a:pt x="0" y="461983"/>
                    <a:pt x="0" y="436336"/>
                  </a:cubicBezTo>
                  <a:lnTo>
                    <a:pt x="0" y="46438"/>
                  </a:lnTo>
                  <a:cubicBezTo>
                    <a:pt x="0" y="20791"/>
                    <a:pt x="20791" y="0"/>
                    <a:pt x="46438" y="0"/>
                  </a:cubicBezTo>
                  <a:close/>
                </a:path>
              </a:pathLst>
            </a:custGeom>
            <a:solidFill>
              <a:srgbClr val="FFFFFF"/>
            </a:solidFill>
            <a:ln w="104775" cap="rnd">
              <a:solidFill>
                <a:srgbClr val="106861"/>
              </a:solidFill>
              <a:prstDash val="solid"/>
              <a:round/>
            </a:ln>
          </p:spPr>
          <p:txBody>
            <a:bodyPr/>
            <a:lstStyle/>
            <a:p>
              <a:endParaRPr lang="en-ZA"/>
            </a:p>
          </p:txBody>
        </p:sp>
        <p:sp>
          <p:nvSpPr>
            <p:cNvPr id="25" name="TextBox 25"/>
            <p:cNvSpPr txBox="1"/>
            <p:nvPr/>
          </p:nvSpPr>
          <p:spPr>
            <a:xfrm>
              <a:off x="0" y="-38100"/>
              <a:ext cx="1234628" cy="520874"/>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26" name="Group 26"/>
          <p:cNvGrpSpPr/>
          <p:nvPr/>
        </p:nvGrpSpPr>
        <p:grpSpPr>
          <a:xfrm>
            <a:off x="8307532" y="4374347"/>
            <a:ext cx="1228028" cy="1226514"/>
            <a:chOff x="0" y="0"/>
            <a:chExt cx="323431" cy="323032"/>
          </a:xfrm>
        </p:grpSpPr>
        <p:sp>
          <p:nvSpPr>
            <p:cNvPr id="27" name="Freeform 27"/>
            <p:cNvSpPr/>
            <p:nvPr/>
          </p:nvSpPr>
          <p:spPr>
            <a:xfrm>
              <a:off x="0" y="0"/>
              <a:ext cx="323431" cy="32303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p:spPr>
          <p:txBody>
            <a:bodyPr/>
            <a:lstStyle/>
            <a:p>
              <a:endParaRPr lang="en-ZA"/>
            </a:p>
          </p:txBody>
        </p:sp>
        <p:sp>
          <p:nvSpPr>
            <p:cNvPr id="28" name="TextBox 28"/>
            <p:cNvSpPr txBox="1"/>
            <p:nvPr/>
          </p:nvSpPr>
          <p:spPr>
            <a:xfrm>
              <a:off x="0" y="-114300"/>
              <a:ext cx="323431" cy="437332"/>
            </a:xfrm>
            <a:prstGeom prst="rect">
              <a:avLst/>
            </a:prstGeom>
          </p:spPr>
          <p:txBody>
            <a:bodyPr lIns="50800" tIns="50800" rIns="50800" bIns="50800" rtlCol="0" anchor="ctr"/>
            <a:lstStyle/>
            <a:p>
              <a:pPr algn="ctr">
                <a:lnSpc>
                  <a:spcPts val="8076"/>
                </a:lnSpc>
              </a:pPr>
              <a:endParaRPr/>
            </a:p>
          </p:txBody>
        </p:sp>
      </p:grpSp>
      <p:sp>
        <p:nvSpPr>
          <p:cNvPr id="29" name="TextBox 29"/>
          <p:cNvSpPr txBox="1"/>
          <p:nvPr/>
        </p:nvSpPr>
        <p:spPr>
          <a:xfrm>
            <a:off x="9240793" y="4770612"/>
            <a:ext cx="4667473" cy="1077218"/>
          </a:xfrm>
          <a:prstGeom prst="rect">
            <a:avLst/>
          </a:prstGeom>
        </p:spPr>
        <p:txBody>
          <a:bodyPr wrap="square" lIns="0" tIns="0" rIns="0" bIns="0" rtlCol="0" anchor="t">
            <a:spAutoFit/>
          </a:bodyPr>
          <a:lstStyle/>
          <a:p>
            <a:pPr marL="0" lvl="0" indent="0" algn="l">
              <a:lnSpc>
                <a:spcPts val="2065"/>
              </a:lnSpc>
              <a:spcBef>
                <a:spcPct val="0"/>
              </a:spcBef>
            </a:pPr>
            <a:r>
              <a:rPr lang="en-US" sz="1613" dirty="0">
                <a:solidFill>
                  <a:srgbClr val="231F20"/>
                </a:solidFill>
                <a:latin typeface="Open Sauce"/>
                <a:ea typeface="Open Sauce"/>
                <a:cs typeface="Open Sauce"/>
                <a:sym typeface="Open Sauce"/>
              </a:rPr>
              <a:t>Our work is grounded in evidence-based research and methodologies, ensuring transparency, and reliability in all data and analysis.</a:t>
            </a:r>
          </a:p>
        </p:txBody>
      </p:sp>
      <p:sp>
        <p:nvSpPr>
          <p:cNvPr id="30" name="TextBox 30"/>
          <p:cNvSpPr txBox="1"/>
          <p:nvPr/>
        </p:nvSpPr>
        <p:spPr>
          <a:xfrm>
            <a:off x="9667546" y="4211268"/>
            <a:ext cx="4100514" cy="384721"/>
          </a:xfrm>
          <a:prstGeom prst="rect">
            <a:avLst/>
          </a:prstGeom>
        </p:spPr>
        <p:txBody>
          <a:bodyPr lIns="0" tIns="0" rIns="0" bIns="0" rtlCol="0" anchor="t">
            <a:spAutoFit/>
          </a:bodyPr>
          <a:lstStyle/>
          <a:p>
            <a:pPr marL="0" lvl="0" indent="0" algn="l">
              <a:lnSpc>
                <a:spcPts val="3017"/>
              </a:lnSpc>
              <a:spcBef>
                <a:spcPct val="0"/>
              </a:spcBef>
            </a:pPr>
            <a:r>
              <a:rPr lang="en-US" sz="2357" b="1" dirty="0">
                <a:solidFill>
                  <a:srgbClr val="333231"/>
                </a:solidFill>
                <a:latin typeface="Open Sauce Bold"/>
                <a:ea typeface="Open Sauce Bold"/>
                <a:cs typeface="Open Sauce Bold"/>
                <a:sym typeface="Open Sauce Bold"/>
              </a:rPr>
              <a:t>Scientific Integrity</a:t>
            </a:r>
          </a:p>
        </p:txBody>
      </p:sp>
      <p:sp>
        <p:nvSpPr>
          <p:cNvPr id="32" name="Freeform 32"/>
          <p:cNvSpPr/>
          <p:nvPr/>
        </p:nvSpPr>
        <p:spPr>
          <a:xfrm rot="-10800000">
            <a:off x="9028187" y="8598825"/>
            <a:ext cx="5128563" cy="381636"/>
          </a:xfrm>
          <a:custGeom>
            <a:avLst/>
            <a:gdLst/>
            <a:ahLst/>
            <a:cxnLst/>
            <a:rect l="l" t="t" r="r" b="b"/>
            <a:pathLst>
              <a:path w="5128563" h="381636">
                <a:moveTo>
                  <a:pt x="0" y="0"/>
                </a:moveTo>
                <a:lnTo>
                  <a:pt x="5128564" y="0"/>
                </a:lnTo>
                <a:lnTo>
                  <a:pt x="5128564" y="381636"/>
                </a:lnTo>
                <a:lnTo>
                  <a:pt x="0" y="381636"/>
                </a:lnTo>
                <a:lnTo>
                  <a:pt x="0" y="0"/>
                </a:lnTo>
                <a:close/>
              </a:path>
            </a:pathLst>
          </a:custGeom>
          <a:blipFill>
            <a:blip r:embed="rId2">
              <a:alphaModFix amt="72000"/>
            </a:blip>
            <a:stretch>
              <a:fillRect b="-286352"/>
            </a:stretch>
          </a:blipFill>
        </p:spPr>
        <p:txBody>
          <a:bodyPr/>
          <a:lstStyle/>
          <a:p>
            <a:endParaRPr lang="en-ZA"/>
          </a:p>
        </p:txBody>
      </p:sp>
      <p:grpSp>
        <p:nvGrpSpPr>
          <p:cNvPr id="33" name="Group 33"/>
          <p:cNvGrpSpPr/>
          <p:nvPr/>
        </p:nvGrpSpPr>
        <p:grpSpPr>
          <a:xfrm>
            <a:off x="8921546" y="6579539"/>
            <a:ext cx="5334876" cy="2086085"/>
            <a:chOff x="0" y="0"/>
            <a:chExt cx="1234628" cy="482774"/>
          </a:xfrm>
        </p:grpSpPr>
        <p:sp>
          <p:nvSpPr>
            <p:cNvPr id="34" name="Freeform 34"/>
            <p:cNvSpPr/>
            <p:nvPr/>
          </p:nvSpPr>
          <p:spPr>
            <a:xfrm>
              <a:off x="0" y="0"/>
              <a:ext cx="1234628" cy="482774"/>
            </a:xfrm>
            <a:custGeom>
              <a:avLst/>
              <a:gdLst/>
              <a:ahLst/>
              <a:cxnLst/>
              <a:rect l="l" t="t" r="r" b="b"/>
              <a:pathLst>
                <a:path w="1234628" h="482774">
                  <a:moveTo>
                    <a:pt x="46438" y="0"/>
                  </a:moveTo>
                  <a:lnTo>
                    <a:pt x="1188190" y="0"/>
                  </a:lnTo>
                  <a:cubicBezTo>
                    <a:pt x="1213837" y="0"/>
                    <a:pt x="1234628" y="20791"/>
                    <a:pt x="1234628" y="46438"/>
                  </a:cubicBezTo>
                  <a:lnTo>
                    <a:pt x="1234628" y="436336"/>
                  </a:lnTo>
                  <a:cubicBezTo>
                    <a:pt x="1234628" y="461983"/>
                    <a:pt x="1213837" y="482774"/>
                    <a:pt x="1188190" y="482774"/>
                  </a:cubicBezTo>
                  <a:lnTo>
                    <a:pt x="46438" y="482774"/>
                  </a:lnTo>
                  <a:cubicBezTo>
                    <a:pt x="20791" y="482774"/>
                    <a:pt x="0" y="461983"/>
                    <a:pt x="0" y="436336"/>
                  </a:cubicBezTo>
                  <a:lnTo>
                    <a:pt x="0" y="46438"/>
                  </a:lnTo>
                  <a:cubicBezTo>
                    <a:pt x="0" y="20791"/>
                    <a:pt x="20791" y="0"/>
                    <a:pt x="46438" y="0"/>
                  </a:cubicBezTo>
                  <a:close/>
                </a:path>
              </a:pathLst>
            </a:custGeom>
            <a:solidFill>
              <a:srgbClr val="FFFFFF"/>
            </a:solidFill>
            <a:ln w="104775" cap="rnd">
              <a:solidFill>
                <a:srgbClr val="106861"/>
              </a:solidFill>
              <a:prstDash val="solid"/>
              <a:round/>
            </a:ln>
          </p:spPr>
          <p:txBody>
            <a:bodyPr/>
            <a:lstStyle/>
            <a:p>
              <a:endParaRPr lang="en-ZA"/>
            </a:p>
          </p:txBody>
        </p:sp>
        <p:sp>
          <p:nvSpPr>
            <p:cNvPr id="35" name="TextBox 35"/>
            <p:cNvSpPr txBox="1"/>
            <p:nvPr/>
          </p:nvSpPr>
          <p:spPr>
            <a:xfrm>
              <a:off x="0" y="-38100"/>
              <a:ext cx="1234628" cy="520874"/>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36" name="Group 36"/>
          <p:cNvGrpSpPr/>
          <p:nvPr/>
        </p:nvGrpSpPr>
        <p:grpSpPr>
          <a:xfrm>
            <a:off x="8307532" y="7032444"/>
            <a:ext cx="1228028" cy="1226514"/>
            <a:chOff x="0" y="0"/>
            <a:chExt cx="323431" cy="323032"/>
          </a:xfrm>
        </p:grpSpPr>
        <p:sp>
          <p:nvSpPr>
            <p:cNvPr id="37" name="Freeform 37"/>
            <p:cNvSpPr/>
            <p:nvPr/>
          </p:nvSpPr>
          <p:spPr>
            <a:xfrm>
              <a:off x="0" y="0"/>
              <a:ext cx="323431" cy="32303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p:spPr>
          <p:txBody>
            <a:bodyPr/>
            <a:lstStyle/>
            <a:p>
              <a:endParaRPr lang="en-ZA"/>
            </a:p>
          </p:txBody>
        </p:sp>
        <p:sp>
          <p:nvSpPr>
            <p:cNvPr id="38" name="TextBox 38"/>
            <p:cNvSpPr txBox="1"/>
            <p:nvPr/>
          </p:nvSpPr>
          <p:spPr>
            <a:xfrm>
              <a:off x="0" y="-114300"/>
              <a:ext cx="323431" cy="437332"/>
            </a:xfrm>
            <a:prstGeom prst="rect">
              <a:avLst/>
            </a:prstGeom>
          </p:spPr>
          <p:txBody>
            <a:bodyPr lIns="50800" tIns="50800" rIns="50800" bIns="50800" rtlCol="0" anchor="ctr"/>
            <a:lstStyle/>
            <a:p>
              <a:pPr algn="ctr">
                <a:lnSpc>
                  <a:spcPts val="8076"/>
                </a:lnSpc>
              </a:pPr>
              <a:endParaRPr/>
            </a:p>
          </p:txBody>
        </p:sp>
      </p:grpSp>
      <p:sp>
        <p:nvSpPr>
          <p:cNvPr id="39" name="TextBox 39"/>
          <p:cNvSpPr txBox="1"/>
          <p:nvPr/>
        </p:nvSpPr>
        <p:spPr>
          <a:xfrm>
            <a:off x="9249768" y="7790911"/>
            <a:ext cx="4678431" cy="807913"/>
          </a:xfrm>
          <a:prstGeom prst="rect">
            <a:avLst/>
          </a:prstGeom>
        </p:spPr>
        <p:txBody>
          <a:bodyPr wrap="square" lIns="0" tIns="0" rIns="0" bIns="0" rtlCol="0" anchor="t">
            <a:spAutoFit/>
          </a:bodyPr>
          <a:lstStyle/>
          <a:p>
            <a:pPr marL="0" lvl="0" indent="0" algn="l">
              <a:lnSpc>
                <a:spcPts val="2065"/>
              </a:lnSpc>
              <a:spcBef>
                <a:spcPct val="0"/>
              </a:spcBef>
            </a:pPr>
            <a:r>
              <a:rPr lang="en-US" sz="1613" dirty="0">
                <a:solidFill>
                  <a:srgbClr val="231F20"/>
                </a:solidFill>
                <a:latin typeface="Open Sauce"/>
                <a:ea typeface="Open Sauce"/>
                <a:cs typeface="Open Sauce"/>
                <a:sym typeface="Open Sauce"/>
              </a:rPr>
              <a:t>We foster a culture of shared learning, working together with clients and partners to build sustainable solutions.</a:t>
            </a:r>
          </a:p>
        </p:txBody>
      </p:sp>
      <p:sp>
        <p:nvSpPr>
          <p:cNvPr id="40" name="TextBox 40"/>
          <p:cNvSpPr txBox="1"/>
          <p:nvPr/>
        </p:nvSpPr>
        <p:spPr>
          <a:xfrm>
            <a:off x="9381000" y="6869366"/>
            <a:ext cx="4387060" cy="769441"/>
          </a:xfrm>
          <a:prstGeom prst="rect">
            <a:avLst/>
          </a:prstGeom>
        </p:spPr>
        <p:txBody>
          <a:bodyPr wrap="square" lIns="0" tIns="0" rIns="0" bIns="0" rtlCol="0" anchor="t">
            <a:spAutoFit/>
          </a:bodyPr>
          <a:lstStyle/>
          <a:p>
            <a:pPr marL="0" lvl="0" indent="0" algn="ctr">
              <a:lnSpc>
                <a:spcPts val="3017"/>
              </a:lnSpc>
              <a:spcBef>
                <a:spcPct val="0"/>
              </a:spcBef>
            </a:pPr>
            <a:r>
              <a:rPr lang="en-US" sz="2357" b="1" dirty="0">
                <a:solidFill>
                  <a:srgbClr val="333231"/>
                </a:solidFill>
                <a:latin typeface="Open Sauce Bold"/>
                <a:ea typeface="Open Sauce Bold"/>
                <a:cs typeface="Open Sauce Bold"/>
                <a:sym typeface="Open Sauce Bold"/>
              </a:rPr>
              <a:t>Knowledge Transfer &amp; Collaborations</a:t>
            </a:r>
          </a:p>
        </p:txBody>
      </p:sp>
      <p:grpSp>
        <p:nvGrpSpPr>
          <p:cNvPr id="43" name="Group 43"/>
          <p:cNvGrpSpPr/>
          <p:nvPr/>
        </p:nvGrpSpPr>
        <p:grpSpPr>
          <a:xfrm>
            <a:off x="4809335" y="8388753"/>
            <a:ext cx="1183417" cy="1183417"/>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solidFill>
            <a:ln w="742950" cap="sq">
              <a:solidFill>
                <a:srgbClr val="106861"/>
              </a:solidFill>
              <a:prstDash val="solid"/>
              <a:miter/>
            </a:ln>
          </p:spPr>
          <p:txBody>
            <a:bodyPr/>
            <a:lstStyle/>
            <a:p>
              <a:endParaRPr lang="en-ZA"/>
            </a:p>
          </p:txBody>
        </p:sp>
        <p:sp>
          <p:nvSpPr>
            <p:cNvPr id="45" name="TextBox 45"/>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spTree>
    <p:extLst>
      <p:ext uri="{BB962C8B-B14F-4D97-AF65-F5344CB8AC3E}">
        <p14:creationId xmlns:p14="http://schemas.microsoft.com/office/powerpoint/2010/main" val="2045897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ZA"/>
          </a:p>
        </p:txBody>
      </p:sp>
      <p:grpSp>
        <p:nvGrpSpPr>
          <p:cNvPr id="3" name="Group 3"/>
          <p:cNvGrpSpPr/>
          <p:nvPr/>
        </p:nvGrpSpPr>
        <p:grpSpPr>
          <a:xfrm>
            <a:off x="609600" y="876300"/>
            <a:ext cx="16920201" cy="8796706"/>
            <a:chOff x="0" y="0"/>
            <a:chExt cx="4456349" cy="2316828"/>
          </a:xfrm>
        </p:grpSpPr>
        <p:sp>
          <p:nvSpPr>
            <p:cNvPr id="4" name="Freeform 4"/>
            <p:cNvSpPr/>
            <p:nvPr/>
          </p:nvSpPr>
          <p:spPr>
            <a:xfrm>
              <a:off x="0" y="0"/>
              <a:ext cx="4456349" cy="2316828"/>
            </a:xfrm>
            <a:custGeom>
              <a:avLst/>
              <a:gdLst/>
              <a:ahLst/>
              <a:cxnLst/>
              <a:rect l="l" t="t" r="r" b="b"/>
              <a:pathLst>
                <a:path w="4456349" h="2316828">
                  <a:moveTo>
                    <a:pt x="11439" y="0"/>
                  </a:moveTo>
                  <a:lnTo>
                    <a:pt x="4444910" y="0"/>
                  </a:lnTo>
                  <a:cubicBezTo>
                    <a:pt x="4447944" y="0"/>
                    <a:pt x="4450854" y="1205"/>
                    <a:pt x="4452999" y="3350"/>
                  </a:cubicBezTo>
                  <a:cubicBezTo>
                    <a:pt x="4455144" y="5496"/>
                    <a:pt x="4456349" y="8405"/>
                    <a:pt x="4456349" y="11439"/>
                  </a:cubicBezTo>
                  <a:lnTo>
                    <a:pt x="4456349" y="2305389"/>
                  </a:lnTo>
                  <a:cubicBezTo>
                    <a:pt x="4456349" y="2308423"/>
                    <a:pt x="4455144" y="2311332"/>
                    <a:pt x="4452999" y="2313478"/>
                  </a:cubicBezTo>
                  <a:cubicBezTo>
                    <a:pt x="4450854" y="2315623"/>
                    <a:pt x="4447944" y="2316828"/>
                    <a:pt x="4444910" y="2316828"/>
                  </a:cubicBezTo>
                  <a:lnTo>
                    <a:pt x="11439" y="2316828"/>
                  </a:lnTo>
                  <a:cubicBezTo>
                    <a:pt x="8405" y="2316828"/>
                    <a:pt x="5496" y="2315623"/>
                    <a:pt x="3350" y="2313478"/>
                  </a:cubicBezTo>
                  <a:cubicBezTo>
                    <a:pt x="1205" y="2311332"/>
                    <a:pt x="0" y="2308423"/>
                    <a:pt x="0" y="2305389"/>
                  </a:cubicBezTo>
                  <a:lnTo>
                    <a:pt x="0" y="11439"/>
                  </a:lnTo>
                  <a:cubicBezTo>
                    <a:pt x="0" y="8405"/>
                    <a:pt x="1205" y="5496"/>
                    <a:pt x="3350" y="3350"/>
                  </a:cubicBezTo>
                  <a:cubicBezTo>
                    <a:pt x="5496" y="1205"/>
                    <a:pt x="8405" y="0"/>
                    <a:pt x="11439" y="0"/>
                  </a:cubicBezTo>
                  <a:close/>
                </a:path>
              </a:pathLst>
            </a:custGeom>
            <a:solidFill>
              <a:srgbClr val="FDFBFB">
                <a:alpha val="98824"/>
              </a:srgbClr>
            </a:solidFill>
            <a:ln cap="rnd">
              <a:noFill/>
              <a:prstDash val="solid"/>
              <a:round/>
            </a:ln>
          </p:spPr>
          <p:txBody>
            <a:bodyPr/>
            <a:lstStyle/>
            <a:p>
              <a:endParaRPr lang="en-ZA"/>
            </a:p>
          </p:txBody>
        </p:sp>
        <p:sp>
          <p:nvSpPr>
            <p:cNvPr id="5" name="TextBox 5"/>
            <p:cNvSpPr txBox="1"/>
            <p:nvPr/>
          </p:nvSpPr>
          <p:spPr>
            <a:xfrm>
              <a:off x="0" y="-19050"/>
              <a:ext cx="4456349" cy="2335878"/>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TextBox 6"/>
          <p:cNvSpPr txBox="1"/>
          <p:nvPr/>
        </p:nvSpPr>
        <p:spPr>
          <a:xfrm>
            <a:off x="4572000" y="1111231"/>
            <a:ext cx="8721434" cy="843629"/>
          </a:xfrm>
          <a:prstGeom prst="rect">
            <a:avLst/>
          </a:prstGeom>
        </p:spPr>
        <p:txBody>
          <a:bodyPr lIns="0" tIns="0" rIns="0" bIns="0" rtlCol="0" anchor="t">
            <a:spAutoFit/>
          </a:bodyPr>
          <a:lstStyle/>
          <a:p>
            <a:pPr marL="0" lvl="0" indent="0" algn="l">
              <a:lnSpc>
                <a:spcPts val="7178"/>
              </a:lnSpc>
              <a:spcBef>
                <a:spcPct val="0"/>
              </a:spcBef>
            </a:pPr>
            <a:r>
              <a:rPr lang="en-US" sz="5127" b="1" spc="-102" dirty="0">
                <a:solidFill>
                  <a:srgbClr val="191919"/>
                </a:solidFill>
                <a:latin typeface="Open Sauce Bold"/>
                <a:ea typeface="Open Sauce Bold"/>
                <a:cs typeface="Open Sauce Bold"/>
                <a:sym typeface="Open Sauce Bold"/>
              </a:rPr>
              <a:t>Data Translation Process</a:t>
            </a:r>
          </a:p>
        </p:txBody>
      </p:sp>
      <p:pic>
        <p:nvPicPr>
          <p:cNvPr id="43" name="Picture 42">
            <a:extLst>
              <a:ext uri="{FF2B5EF4-FFF2-40B4-BE49-F238E27FC236}">
                <a16:creationId xmlns:a16="http://schemas.microsoft.com/office/drawing/2014/main" id="{39A0256D-99F1-4DD2-AA73-6FDF067FC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2" y="9105900"/>
            <a:ext cx="1359797" cy="109248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0998" y="2781292"/>
            <a:ext cx="7624871" cy="6096000"/>
          </a:xfrm>
          <a:prstGeom prst="rect">
            <a:avLst/>
          </a:prstGeom>
        </p:spPr>
      </p:pic>
      <p:sp>
        <p:nvSpPr>
          <p:cNvPr id="11" name="TextBox 3"/>
          <p:cNvSpPr txBox="1"/>
          <p:nvPr/>
        </p:nvSpPr>
        <p:spPr>
          <a:xfrm>
            <a:off x="1373749" y="3848100"/>
            <a:ext cx="7231850" cy="3724096"/>
          </a:xfrm>
          <a:prstGeom prst="rect">
            <a:avLst/>
          </a:prstGeom>
        </p:spPr>
        <p:txBody>
          <a:bodyPr wrap="square" lIns="0" tIns="0" rIns="0" bIns="0" rtlCol="0" anchor="t">
            <a:spAutoFit/>
          </a:bodyPr>
          <a:lstStyle/>
          <a:p>
            <a:pPr lvl="0">
              <a:lnSpc>
                <a:spcPts val="3021"/>
              </a:lnSpc>
            </a:pPr>
            <a:r>
              <a:rPr lang="en-US" sz="2400" b="1" dirty="0"/>
              <a:t>Why do we take water samples?</a:t>
            </a:r>
            <a:endParaRPr lang="en-US" sz="2400" b="1" dirty="0">
              <a:solidFill>
                <a:srgbClr val="343432"/>
              </a:solidFill>
              <a:latin typeface="Open Sauce"/>
              <a:ea typeface="Open Sauce"/>
              <a:cs typeface="Open Sauce"/>
              <a:sym typeface="Open Sauce"/>
            </a:endParaRPr>
          </a:p>
          <a:p>
            <a:endParaRPr lang="en-US" sz="2400" b="1" dirty="0"/>
          </a:p>
          <a:p>
            <a:pPr marL="342900" indent="-342900">
              <a:buFont typeface="Arial" panose="020B0604020202020204" pitchFamily="34" charset="0"/>
              <a:buChar char="•"/>
            </a:pPr>
            <a:r>
              <a:rPr lang="en-US" sz="2400" dirty="0"/>
              <a:t>Required by Authorities and Clients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Determine impact of activities on water resources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Prevent environmental legal liabilities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Improve water resource management decision-making</a:t>
            </a:r>
            <a:endParaRPr lang="en-ZA" sz="2400" dirty="0"/>
          </a:p>
          <a:p>
            <a:pPr marL="342900" lvl="0" indent="-342900">
              <a:lnSpc>
                <a:spcPts val="3021"/>
              </a:lnSpc>
              <a:buFont typeface="Arial" panose="020B0604020202020204" pitchFamily="34" charset="0"/>
              <a:buChar char="•"/>
            </a:pPr>
            <a:endParaRPr lang="en-US" sz="2014" dirty="0">
              <a:solidFill>
                <a:srgbClr val="343432"/>
              </a:solidFill>
              <a:latin typeface="Open Sauce"/>
              <a:ea typeface="Open Sauce"/>
              <a:cs typeface="Open Sauce"/>
              <a:sym typeface="Open Sauce"/>
            </a:endParaRPr>
          </a:p>
        </p:txBody>
      </p:sp>
    </p:spTree>
    <p:extLst>
      <p:ext uri="{BB962C8B-B14F-4D97-AF65-F5344CB8AC3E}">
        <p14:creationId xmlns:p14="http://schemas.microsoft.com/office/powerpoint/2010/main" val="3530911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9832433" y="-339559"/>
            <a:ext cx="8956821" cy="11772679"/>
            <a:chOff x="0" y="0"/>
            <a:chExt cx="2171400" cy="2854048"/>
          </a:xfrm>
        </p:grpSpPr>
        <p:sp>
          <p:nvSpPr>
            <p:cNvPr id="3" name="Freeform 3"/>
            <p:cNvSpPr/>
            <p:nvPr/>
          </p:nvSpPr>
          <p:spPr>
            <a:xfrm>
              <a:off x="0" y="0"/>
              <a:ext cx="2171400" cy="2854048"/>
            </a:xfrm>
            <a:custGeom>
              <a:avLst/>
              <a:gdLst/>
              <a:ahLst/>
              <a:cxnLst/>
              <a:rect l="l" t="t" r="r" b="b"/>
              <a:pathLst>
                <a:path w="2171400" h="2854048">
                  <a:moveTo>
                    <a:pt x="37167" y="0"/>
                  </a:moveTo>
                  <a:lnTo>
                    <a:pt x="2134233" y="0"/>
                  </a:lnTo>
                  <a:cubicBezTo>
                    <a:pt x="2154760" y="0"/>
                    <a:pt x="2171400" y="16640"/>
                    <a:pt x="2171400" y="37167"/>
                  </a:cubicBezTo>
                  <a:lnTo>
                    <a:pt x="2171400" y="2816880"/>
                  </a:lnTo>
                  <a:cubicBezTo>
                    <a:pt x="2171400" y="2826738"/>
                    <a:pt x="2167484" y="2836192"/>
                    <a:pt x="2160514" y="2843162"/>
                  </a:cubicBezTo>
                  <a:cubicBezTo>
                    <a:pt x="2153544" y="2850132"/>
                    <a:pt x="2144090" y="2854048"/>
                    <a:pt x="2134233" y="2854048"/>
                  </a:cubicBezTo>
                  <a:lnTo>
                    <a:pt x="37167" y="2854048"/>
                  </a:lnTo>
                  <a:cubicBezTo>
                    <a:pt x="27310" y="2854048"/>
                    <a:pt x="17856" y="2850132"/>
                    <a:pt x="10886" y="2843162"/>
                  </a:cubicBezTo>
                  <a:cubicBezTo>
                    <a:pt x="3916" y="2836192"/>
                    <a:pt x="0" y="2826738"/>
                    <a:pt x="0" y="2816880"/>
                  </a:cubicBezTo>
                  <a:lnTo>
                    <a:pt x="0" y="37167"/>
                  </a:lnTo>
                  <a:cubicBezTo>
                    <a:pt x="0" y="27310"/>
                    <a:pt x="3916" y="17856"/>
                    <a:pt x="10886" y="10886"/>
                  </a:cubicBezTo>
                  <a:cubicBezTo>
                    <a:pt x="17856" y="3916"/>
                    <a:pt x="27310" y="0"/>
                    <a:pt x="37167" y="0"/>
                  </a:cubicBezTo>
                  <a:close/>
                </a:path>
              </a:pathLst>
            </a:custGeom>
            <a:solidFill>
              <a:srgbClr val="106861"/>
            </a:solidFill>
            <a:ln cap="rnd">
              <a:noFill/>
              <a:prstDash val="solid"/>
              <a:round/>
            </a:ln>
          </p:spPr>
          <p:txBody>
            <a:bodyPr/>
            <a:lstStyle/>
            <a:p>
              <a:endParaRPr lang="en-ZA"/>
            </a:p>
          </p:txBody>
        </p:sp>
        <p:sp>
          <p:nvSpPr>
            <p:cNvPr id="4" name="TextBox 4"/>
            <p:cNvSpPr txBox="1"/>
            <p:nvPr/>
          </p:nvSpPr>
          <p:spPr>
            <a:xfrm>
              <a:off x="0" y="-19050"/>
              <a:ext cx="2171400" cy="2873098"/>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9" name="TextBox 9"/>
          <p:cNvSpPr txBox="1"/>
          <p:nvPr/>
        </p:nvSpPr>
        <p:spPr>
          <a:xfrm>
            <a:off x="1280112" y="342900"/>
            <a:ext cx="5376858" cy="1621149"/>
          </a:xfrm>
          <a:prstGeom prst="rect">
            <a:avLst/>
          </a:prstGeom>
        </p:spPr>
        <p:txBody>
          <a:bodyPr lIns="0" tIns="0" rIns="0" bIns="0" rtlCol="0" anchor="t">
            <a:spAutoFit/>
          </a:bodyPr>
          <a:lstStyle/>
          <a:p>
            <a:pPr marL="0" lvl="0" indent="0" algn="ctr">
              <a:lnSpc>
                <a:spcPts val="6644"/>
              </a:lnSpc>
              <a:spcBef>
                <a:spcPct val="0"/>
              </a:spcBef>
            </a:pPr>
            <a:r>
              <a:rPr lang="en-US" sz="4746" b="1" spc="-94" dirty="0">
                <a:solidFill>
                  <a:srgbClr val="191919"/>
                </a:solidFill>
                <a:latin typeface="Open Sauce Bold"/>
                <a:ea typeface="Open Sauce Bold"/>
                <a:cs typeface="Open Sauce Bold"/>
                <a:sym typeface="Open Sauce Bold"/>
              </a:rPr>
              <a:t>The Problem</a:t>
            </a:r>
          </a:p>
          <a:p>
            <a:pPr marL="0" lvl="0" indent="0" algn="ctr">
              <a:lnSpc>
                <a:spcPts val="6644"/>
              </a:lnSpc>
              <a:spcBef>
                <a:spcPct val="0"/>
              </a:spcBef>
            </a:pPr>
            <a:r>
              <a:rPr lang="en-US" sz="4746" b="1" spc="-94" dirty="0">
                <a:solidFill>
                  <a:srgbClr val="191919"/>
                </a:solidFill>
                <a:latin typeface="Open Sauce Bold"/>
                <a:ea typeface="Open Sauce Bold"/>
                <a:cs typeface="Open Sauce Bold"/>
                <a:sym typeface="Open Sauce Bold"/>
              </a:rPr>
              <a:t>(Pain)</a:t>
            </a:r>
          </a:p>
        </p:txBody>
      </p:sp>
      <p:sp>
        <p:nvSpPr>
          <p:cNvPr id="11" name="TextBox 11"/>
          <p:cNvSpPr txBox="1"/>
          <p:nvPr/>
        </p:nvSpPr>
        <p:spPr>
          <a:xfrm>
            <a:off x="323080" y="2476500"/>
            <a:ext cx="9287484" cy="7461017"/>
          </a:xfrm>
          <a:prstGeom prst="rect">
            <a:avLst/>
          </a:prstGeom>
        </p:spPr>
        <p:txBody>
          <a:bodyPr wrap="square" lIns="0" tIns="0" rIns="0" bIns="0" rtlCol="0" anchor="t">
            <a:spAutoFit/>
          </a:bodyPr>
          <a:lstStyle/>
          <a:p>
            <a:pPr marL="342900" lvl="0" indent="-342900" algn="l">
              <a:lnSpc>
                <a:spcPts val="3656"/>
              </a:lnSpc>
              <a:buFont typeface="Wingdings" panose="05000000000000000000" pitchFamily="2" charset="2"/>
              <a:buChar char="§"/>
            </a:pPr>
            <a:r>
              <a:rPr lang="en-US" sz="2453" b="1" u="none" strike="noStrike" spc="39" dirty="0">
                <a:latin typeface="Open Sauce"/>
                <a:ea typeface="Open Sauce"/>
                <a:cs typeface="Open Sauce"/>
                <a:sym typeface="Open Sauce"/>
              </a:rPr>
              <a:t>Widespread water monitoring: </a:t>
            </a:r>
            <a:r>
              <a:rPr lang="en-US" sz="2453" u="none" strike="noStrike" spc="39" dirty="0">
                <a:latin typeface="Open Sauce"/>
                <a:ea typeface="Open Sauce"/>
                <a:cs typeface="Open Sauce"/>
                <a:sym typeface="Open Sauce"/>
              </a:rPr>
              <a:t>Many organizations collecting large amounts of water monitoring data.</a:t>
            </a:r>
          </a:p>
          <a:p>
            <a:pPr marL="342900" lvl="0" indent="-342900" algn="l">
              <a:lnSpc>
                <a:spcPts val="3656"/>
              </a:lnSpc>
              <a:buFont typeface="Wingdings" panose="05000000000000000000" pitchFamily="2" charset="2"/>
              <a:buChar char="§"/>
            </a:pPr>
            <a:r>
              <a:rPr lang="en-US" sz="2453" b="1" spc="39" dirty="0">
                <a:latin typeface="Open Sauce"/>
                <a:ea typeface="Open Sauce"/>
                <a:cs typeface="Open Sauce"/>
                <a:sym typeface="Open Sauce"/>
              </a:rPr>
              <a:t>Improper data handling: </a:t>
            </a:r>
            <a:r>
              <a:rPr lang="en-US" sz="2453" spc="39" dirty="0">
                <a:latin typeface="Open Sauce"/>
                <a:ea typeface="Open Sauce"/>
                <a:cs typeface="Open Sauce"/>
                <a:sym typeface="Open Sauce"/>
              </a:rPr>
              <a:t>Few people have the expertise to properly interpret and utilize it.</a:t>
            </a:r>
          </a:p>
          <a:p>
            <a:pPr marL="342900" lvl="0" indent="-342900" algn="l">
              <a:lnSpc>
                <a:spcPts val="3656"/>
              </a:lnSpc>
              <a:buFont typeface="Wingdings" panose="05000000000000000000" pitchFamily="2" charset="2"/>
              <a:buChar char="§"/>
            </a:pPr>
            <a:r>
              <a:rPr lang="en-US" sz="2453" b="1" u="none" strike="noStrike" spc="39" dirty="0">
                <a:latin typeface="Open Sauce"/>
                <a:ea typeface="Open Sauce"/>
                <a:cs typeface="Open Sauce"/>
                <a:sym typeface="Open Sauce"/>
              </a:rPr>
              <a:t>Data overload: </a:t>
            </a:r>
            <a:r>
              <a:rPr lang="en-US" sz="2453" u="none" strike="noStrike" spc="39" dirty="0">
                <a:latin typeface="Open Sauce"/>
                <a:ea typeface="Open Sauce"/>
                <a:cs typeface="Open Sauce"/>
                <a:sym typeface="Open Sauce"/>
              </a:rPr>
              <a:t>The sheer volume of data overwhelms organizations.</a:t>
            </a:r>
          </a:p>
          <a:p>
            <a:pPr marL="342900" lvl="0" indent="-342900" algn="l">
              <a:lnSpc>
                <a:spcPts val="3656"/>
              </a:lnSpc>
              <a:buFont typeface="Wingdings" panose="05000000000000000000" pitchFamily="2" charset="2"/>
              <a:buChar char="§"/>
            </a:pPr>
            <a:endParaRPr lang="en-US" sz="2453" u="none" strike="noStrike" spc="39" dirty="0">
              <a:latin typeface="Open Sauce"/>
              <a:ea typeface="Open Sauce"/>
              <a:cs typeface="Open Sauce"/>
              <a:sym typeface="Open Sauce"/>
            </a:endParaRPr>
          </a:p>
          <a:p>
            <a:pPr marL="342900" lvl="0" indent="-342900" algn="l">
              <a:lnSpc>
                <a:spcPts val="3656"/>
              </a:lnSpc>
              <a:buFont typeface="Wingdings" panose="05000000000000000000" pitchFamily="2" charset="2"/>
              <a:buChar char="§"/>
            </a:pPr>
            <a:r>
              <a:rPr lang="en-US" sz="2800" b="1" dirty="0"/>
              <a:t>Inefficient decision-making</a:t>
            </a:r>
            <a:r>
              <a:rPr lang="en-US" sz="2800" dirty="0"/>
              <a:t>: Without proper analysis, water management decisions are delayed or based on incomplete information, resulting in:</a:t>
            </a:r>
          </a:p>
          <a:p>
            <a:r>
              <a:rPr lang="en-US" sz="2800" b="1" dirty="0"/>
              <a:t>1. Wasted time and money</a:t>
            </a:r>
            <a:r>
              <a:rPr lang="en-US" sz="2800" dirty="0"/>
              <a:t>.</a:t>
            </a:r>
          </a:p>
          <a:p>
            <a:r>
              <a:rPr lang="en-US" sz="2800" b="1" dirty="0"/>
              <a:t>2. Legal liabilities</a:t>
            </a:r>
            <a:r>
              <a:rPr lang="en-US" sz="2800" dirty="0"/>
              <a:t>.</a:t>
            </a:r>
          </a:p>
          <a:p>
            <a:r>
              <a:rPr lang="en-US" sz="2800" b="1" dirty="0"/>
              <a:t>3. Loss of trust from authorities and stakeholders</a:t>
            </a:r>
            <a:r>
              <a:rPr lang="en-US" sz="2800" dirty="0"/>
              <a:t>.</a:t>
            </a:r>
          </a:p>
          <a:p>
            <a:pPr marL="342900" lvl="0" indent="-342900" algn="l">
              <a:lnSpc>
                <a:spcPts val="3656"/>
              </a:lnSpc>
              <a:buFont typeface="Wingdings" panose="05000000000000000000" pitchFamily="2" charset="2"/>
              <a:buChar char="§"/>
            </a:pPr>
            <a:endParaRPr lang="en-US" sz="2453" u="none" strike="noStrike" spc="39" dirty="0">
              <a:solidFill>
                <a:srgbClr val="191919"/>
              </a:solidFill>
              <a:latin typeface="Open Sauce"/>
              <a:ea typeface="Open Sauce"/>
              <a:cs typeface="Open Sauce"/>
              <a:sym typeface="Open Sauce"/>
            </a:endParaRPr>
          </a:p>
          <a:p>
            <a:pPr marL="342900" lvl="0" indent="-342900" algn="l">
              <a:lnSpc>
                <a:spcPts val="3656"/>
              </a:lnSpc>
              <a:buFont typeface="Wingdings" panose="05000000000000000000" pitchFamily="2" charset="2"/>
              <a:buChar char="§"/>
            </a:pPr>
            <a:endParaRPr lang="en-US" sz="2453" u="none" strike="noStrike" spc="39" dirty="0">
              <a:solidFill>
                <a:srgbClr val="191919"/>
              </a:solidFill>
              <a:latin typeface="Open Sauce"/>
              <a:ea typeface="Open Sauce"/>
              <a:cs typeface="Open Sauce"/>
              <a:sym typeface="Open Sauce"/>
            </a:endParaRPr>
          </a:p>
          <a:p>
            <a:pPr marL="0" lvl="0" indent="0" algn="l">
              <a:lnSpc>
                <a:spcPts val="3656"/>
              </a:lnSpc>
            </a:pPr>
            <a:endParaRPr lang="en-US" sz="2453" u="none" strike="noStrike" spc="39" dirty="0">
              <a:solidFill>
                <a:srgbClr val="191919"/>
              </a:solidFill>
              <a:latin typeface="Open Sauce"/>
              <a:ea typeface="Open Sauce"/>
              <a:cs typeface="Open Sauce"/>
              <a:sym typeface="Open Sauce"/>
            </a:endParaRPr>
          </a:p>
        </p:txBody>
      </p:sp>
      <p:sp>
        <p:nvSpPr>
          <p:cNvPr id="12" name="TextBox 12"/>
          <p:cNvSpPr txBox="1"/>
          <p:nvPr/>
        </p:nvSpPr>
        <p:spPr>
          <a:xfrm>
            <a:off x="12912167" y="7869986"/>
            <a:ext cx="5848110" cy="589905"/>
          </a:xfrm>
          <a:prstGeom prst="rect">
            <a:avLst/>
          </a:prstGeom>
        </p:spPr>
        <p:txBody>
          <a:bodyPr wrap="square" lIns="0" tIns="0" rIns="0" bIns="0" rtlCol="0" anchor="t">
            <a:spAutoFit/>
          </a:bodyPr>
          <a:lstStyle/>
          <a:p>
            <a:pPr algn="l">
              <a:lnSpc>
                <a:spcPts val="4604"/>
              </a:lnSpc>
            </a:pPr>
            <a:r>
              <a:rPr lang="en-US" sz="2502" b="1" i="1" spc="25" dirty="0">
                <a:solidFill>
                  <a:srgbClr val="FDFBFB"/>
                </a:solidFill>
                <a:latin typeface="Open Sauce Bold Italics"/>
                <a:ea typeface="Open Sauce Bold Italics"/>
                <a:cs typeface="Open Sauce Bold Italics"/>
                <a:sym typeface="Open Sauce Bold Italics"/>
              </a:rPr>
              <a:t>“Data-Rich yet Knowledge Poor!”</a:t>
            </a:r>
          </a:p>
        </p:txBody>
      </p:sp>
      <p:pic>
        <p:nvPicPr>
          <p:cNvPr id="14" name="Picture 2" descr="Pracoholizm - uzależnienie czy pasja?">
            <a:extLst>
              <a:ext uri="{FF2B5EF4-FFF2-40B4-BE49-F238E27FC236}">
                <a16:creationId xmlns:a16="http://schemas.microsoft.com/office/drawing/2014/main" id="{50A33079-E4AF-4610-B753-C85B7FCB3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400" y="1028700"/>
            <a:ext cx="8419118" cy="64418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3"/>
          <a:stretch>
            <a:fillRect/>
          </a:stretch>
        </p:blipFill>
        <p:spPr>
          <a:xfrm>
            <a:off x="16466442" y="9105900"/>
            <a:ext cx="2293835" cy="1300628"/>
          </a:xfrm>
          <a:prstGeom prst="rect">
            <a:avLst/>
          </a:prstGeom>
        </p:spPr>
      </p:pic>
    </p:spTree>
    <p:extLst>
      <p:ext uri="{BB962C8B-B14F-4D97-AF65-F5344CB8AC3E}">
        <p14:creationId xmlns:p14="http://schemas.microsoft.com/office/powerpoint/2010/main" val="4107448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4276" y="-220897"/>
            <a:ext cx="18602276" cy="6407822"/>
            <a:chOff x="0" y="0"/>
            <a:chExt cx="4899365" cy="1687657"/>
          </a:xfrm>
        </p:grpSpPr>
        <p:sp>
          <p:nvSpPr>
            <p:cNvPr id="3" name="Freeform 3"/>
            <p:cNvSpPr/>
            <p:nvPr/>
          </p:nvSpPr>
          <p:spPr>
            <a:xfrm>
              <a:off x="0" y="0"/>
              <a:ext cx="4899365" cy="1687657"/>
            </a:xfrm>
            <a:custGeom>
              <a:avLst/>
              <a:gdLst/>
              <a:ahLst/>
              <a:cxnLst/>
              <a:rect l="l" t="t" r="r" b="b"/>
              <a:pathLst>
                <a:path w="4899365" h="1687657">
                  <a:moveTo>
                    <a:pt x="0" y="0"/>
                  </a:moveTo>
                  <a:lnTo>
                    <a:pt x="4899365" y="0"/>
                  </a:lnTo>
                  <a:lnTo>
                    <a:pt x="4899365" y="1687657"/>
                  </a:lnTo>
                  <a:lnTo>
                    <a:pt x="0" y="1687657"/>
                  </a:lnTo>
                  <a:close/>
                </a:path>
              </a:pathLst>
            </a:custGeom>
            <a:solidFill>
              <a:srgbClr val="106861"/>
            </a:solidFill>
            <a:ln cap="sq">
              <a:noFill/>
              <a:prstDash val="solid"/>
              <a:miter/>
            </a:ln>
          </p:spPr>
          <p:txBody>
            <a:bodyPr/>
            <a:lstStyle/>
            <a:p>
              <a:endParaRPr lang="en-ZA"/>
            </a:p>
          </p:txBody>
        </p:sp>
        <p:sp>
          <p:nvSpPr>
            <p:cNvPr id="4" name="TextBox 4"/>
            <p:cNvSpPr txBox="1"/>
            <p:nvPr/>
          </p:nvSpPr>
          <p:spPr>
            <a:xfrm>
              <a:off x="0" y="-38100"/>
              <a:ext cx="4899365" cy="1725757"/>
            </a:xfrm>
            <a:prstGeom prst="rect">
              <a:avLst/>
            </a:prstGeom>
          </p:spPr>
          <p:txBody>
            <a:bodyPr lIns="50800" tIns="50800" rIns="50800" bIns="50800" rtlCol="0" anchor="ctr"/>
            <a:lstStyle/>
            <a:p>
              <a:pPr marL="0" lvl="0" indent="0" algn="ctr">
                <a:lnSpc>
                  <a:spcPts val="3035"/>
                </a:lnSpc>
                <a:spcBef>
                  <a:spcPct val="0"/>
                </a:spcBef>
              </a:pPr>
              <a:endParaRPr/>
            </a:p>
          </p:txBody>
        </p:sp>
      </p:grpSp>
      <p:grpSp>
        <p:nvGrpSpPr>
          <p:cNvPr id="5" name="Group 5"/>
          <p:cNvGrpSpPr/>
          <p:nvPr/>
        </p:nvGrpSpPr>
        <p:grpSpPr>
          <a:xfrm>
            <a:off x="-2667279" y="3636569"/>
            <a:ext cx="5578401" cy="55784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ZA"/>
            </a:p>
          </p:txBody>
        </p:sp>
        <p:sp>
          <p:nvSpPr>
            <p:cNvPr id="7" name="TextBox 7"/>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12" name="Group 12"/>
          <p:cNvGrpSpPr/>
          <p:nvPr/>
        </p:nvGrpSpPr>
        <p:grpSpPr>
          <a:xfrm>
            <a:off x="3019747" y="3127675"/>
            <a:ext cx="5219700" cy="6407822"/>
            <a:chOff x="0" y="0"/>
            <a:chExt cx="1438367" cy="2206879"/>
          </a:xfrm>
        </p:grpSpPr>
        <p:sp>
          <p:nvSpPr>
            <p:cNvPr id="13" name="Freeform 13"/>
            <p:cNvSpPr/>
            <p:nvPr/>
          </p:nvSpPr>
          <p:spPr>
            <a:xfrm>
              <a:off x="0" y="0"/>
              <a:ext cx="1438367" cy="2206878"/>
            </a:xfrm>
            <a:custGeom>
              <a:avLst/>
              <a:gdLst/>
              <a:ahLst/>
              <a:cxnLst/>
              <a:rect l="l" t="t" r="r" b="b"/>
              <a:pathLst>
                <a:path w="1438367" h="2206878">
                  <a:moveTo>
                    <a:pt x="64840" y="0"/>
                  </a:moveTo>
                  <a:lnTo>
                    <a:pt x="1373527" y="0"/>
                  </a:lnTo>
                  <a:cubicBezTo>
                    <a:pt x="1390724" y="0"/>
                    <a:pt x="1407216" y="6831"/>
                    <a:pt x="1419376" y="18991"/>
                  </a:cubicBezTo>
                  <a:cubicBezTo>
                    <a:pt x="1431536" y="31151"/>
                    <a:pt x="1438367" y="47643"/>
                    <a:pt x="1438367" y="64840"/>
                  </a:cubicBezTo>
                  <a:lnTo>
                    <a:pt x="1438367" y="2142039"/>
                  </a:lnTo>
                  <a:cubicBezTo>
                    <a:pt x="1438367" y="2159235"/>
                    <a:pt x="1431536" y="2175727"/>
                    <a:pt x="1419376" y="2187887"/>
                  </a:cubicBezTo>
                  <a:cubicBezTo>
                    <a:pt x="1407216" y="2200047"/>
                    <a:pt x="1390724" y="2206878"/>
                    <a:pt x="1373527" y="2206878"/>
                  </a:cubicBezTo>
                  <a:lnTo>
                    <a:pt x="64840" y="2206878"/>
                  </a:lnTo>
                  <a:cubicBezTo>
                    <a:pt x="47643" y="2206878"/>
                    <a:pt x="31151" y="2200047"/>
                    <a:pt x="18991" y="2187887"/>
                  </a:cubicBezTo>
                  <a:cubicBezTo>
                    <a:pt x="6831" y="2175727"/>
                    <a:pt x="0" y="2159235"/>
                    <a:pt x="0" y="2142039"/>
                  </a:cubicBezTo>
                  <a:lnTo>
                    <a:pt x="0" y="64840"/>
                  </a:lnTo>
                  <a:cubicBezTo>
                    <a:pt x="0" y="47643"/>
                    <a:pt x="6831" y="31151"/>
                    <a:pt x="18991" y="18991"/>
                  </a:cubicBezTo>
                  <a:cubicBezTo>
                    <a:pt x="31151" y="6831"/>
                    <a:pt x="47643" y="0"/>
                    <a:pt x="64840" y="0"/>
                  </a:cubicBezTo>
                  <a:close/>
                </a:path>
              </a:pathLst>
            </a:custGeom>
            <a:solidFill>
              <a:srgbClr val="FFFFFF"/>
            </a:solidFill>
            <a:ln w="47625" cap="rnd">
              <a:solidFill>
                <a:srgbClr val="AEEA00"/>
              </a:solidFill>
              <a:prstDash val="solid"/>
              <a:round/>
            </a:ln>
          </p:spPr>
          <p:txBody>
            <a:bodyPr/>
            <a:lstStyle/>
            <a:p>
              <a:endParaRPr lang="en-ZA"/>
            </a:p>
          </p:txBody>
        </p:sp>
        <p:sp>
          <p:nvSpPr>
            <p:cNvPr id="14" name="TextBox 14"/>
            <p:cNvSpPr txBox="1"/>
            <p:nvPr/>
          </p:nvSpPr>
          <p:spPr>
            <a:xfrm>
              <a:off x="0" y="-38100"/>
              <a:ext cx="1438367" cy="2244979"/>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30" name="TextBox 30"/>
          <p:cNvSpPr txBox="1"/>
          <p:nvPr/>
        </p:nvSpPr>
        <p:spPr>
          <a:xfrm>
            <a:off x="6788364" y="443547"/>
            <a:ext cx="10612014" cy="1102866"/>
          </a:xfrm>
          <a:prstGeom prst="rect">
            <a:avLst/>
          </a:prstGeom>
        </p:spPr>
        <p:txBody>
          <a:bodyPr lIns="0" tIns="0" rIns="0" bIns="0" rtlCol="0" anchor="t">
            <a:spAutoFit/>
          </a:bodyPr>
          <a:lstStyle/>
          <a:p>
            <a:pPr algn="l">
              <a:lnSpc>
                <a:spcPts val="8564"/>
              </a:lnSpc>
              <a:spcBef>
                <a:spcPct val="0"/>
              </a:spcBef>
            </a:pPr>
            <a:r>
              <a:rPr lang="en-US" sz="6206" b="1" dirty="0">
                <a:solidFill>
                  <a:srgbClr val="FFFFFF"/>
                </a:solidFill>
                <a:latin typeface="Open Sauce Bold"/>
                <a:ea typeface="Open Sauce Bold"/>
                <a:cs typeface="Open Sauce Bold"/>
                <a:sym typeface="Open Sauce Bold"/>
              </a:rPr>
              <a:t>Our Solutions</a:t>
            </a:r>
          </a:p>
        </p:txBody>
      </p:sp>
      <p:sp>
        <p:nvSpPr>
          <p:cNvPr id="31" name="TextBox 31"/>
          <p:cNvSpPr txBox="1"/>
          <p:nvPr/>
        </p:nvSpPr>
        <p:spPr>
          <a:xfrm>
            <a:off x="3249978" y="8437277"/>
            <a:ext cx="4814173" cy="923330"/>
          </a:xfrm>
          <a:prstGeom prst="rect">
            <a:avLst/>
          </a:prstGeom>
        </p:spPr>
        <p:txBody>
          <a:bodyPr wrap="square" lIns="0" tIns="0" rIns="0" bIns="0" rtlCol="0" anchor="t">
            <a:spAutoFit/>
          </a:bodyPr>
          <a:lstStyle/>
          <a:p>
            <a:pPr algn="ctr"/>
            <a:r>
              <a:rPr lang="en-US" sz="2000" b="1" dirty="0"/>
              <a:t>Convert water monitoring Data into interactive Graphs and Reports available ONLINE, allowing you to share your results. </a:t>
            </a:r>
          </a:p>
        </p:txBody>
      </p:sp>
      <p:grpSp>
        <p:nvGrpSpPr>
          <p:cNvPr id="34" name="Group 34"/>
          <p:cNvGrpSpPr/>
          <p:nvPr/>
        </p:nvGrpSpPr>
        <p:grpSpPr>
          <a:xfrm>
            <a:off x="9473100" y="3127674"/>
            <a:ext cx="5233659" cy="6465741"/>
            <a:chOff x="0" y="0"/>
            <a:chExt cx="1438367" cy="2206879"/>
          </a:xfrm>
        </p:grpSpPr>
        <p:sp>
          <p:nvSpPr>
            <p:cNvPr id="35" name="Freeform 35"/>
            <p:cNvSpPr/>
            <p:nvPr/>
          </p:nvSpPr>
          <p:spPr>
            <a:xfrm>
              <a:off x="0" y="0"/>
              <a:ext cx="1438367" cy="2206878"/>
            </a:xfrm>
            <a:custGeom>
              <a:avLst/>
              <a:gdLst/>
              <a:ahLst/>
              <a:cxnLst/>
              <a:rect l="l" t="t" r="r" b="b"/>
              <a:pathLst>
                <a:path w="1438367" h="2206878">
                  <a:moveTo>
                    <a:pt x="64840" y="0"/>
                  </a:moveTo>
                  <a:lnTo>
                    <a:pt x="1373527" y="0"/>
                  </a:lnTo>
                  <a:cubicBezTo>
                    <a:pt x="1390724" y="0"/>
                    <a:pt x="1407216" y="6831"/>
                    <a:pt x="1419376" y="18991"/>
                  </a:cubicBezTo>
                  <a:cubicBezTo>
                    <a:pt x="1431536" y="31151"/>
                    <a:pt x="1438367" y="47643"/>
                    <a:pt x="1438367" y="64840"/>
                  </a:cubicBezTo>
                  <a:lnTo>
                    <a:pt x="1438367" y="2142039"/>
                  </a:lnTo>
                  <a:cubicBezTo>
                    <a:pt x="1438367" y="2159235"/>
                    <a:pt x="1431536" y="2175727"/>
                    <a:pt x="1419376" y="2187887"/>
                  </a:cubicBezTo>
                  <a:cubicBezTo>
                    <a:pt x="1407216" y="2200047"/>
                    <a:pt x="1390724" y="2206878"/>
                    <a:pt x="1373527" y="2206878"/>
                  </a:cubicBezTo>
                  <a:lnTo>
                    <a:pt x="64840" y="2206878"/>
                  </a:lnTo>
                  <a:cubicBezTo>
                    <a:pt x="47643" y="2206878"/>
                    <a:pt x="31151" y="2200047"/>
                    <a:pt x="18991" y="2187887"/>
                  </a:cubicBezTo>
                  <a:cubicBezTo>
                    <a:pt x="6831" y="2175727"/>
                    <a:pt x="0" y="2159235"/>
                    <a:pt x="0" y="2142039"/>
                  </a:cubicBezTo>
                  <a:lnTo>
                    <a:pt x="0" y="64840"/>
                  </a:lnTo>
                  <a:cubicBezTo>
                    <a:pt x="0" y="47643"/>
                    <a:pt x="6831" y="31151"/>
                    <a:pt x="18991" y="18991"/>
                  </a:cubicBezTo>
                  <a:cubicBezTo>
                    <a:pt x="31151" y="6831"/>
                    <a:pt x="47643" y="0"/>
                    <a:pt x="64840" y="0"/>
                  </a:cubicBezTo>
                  <a:close/>
                </a:path>
              </a:pathLst>
            </a:custGeom>
            <a:solidFill>
              <a:srgbClr val="FFFFFF"/>
            </a:solidFill>
            <a:ln w="47625" cap="rnd">
              <a:solidFill>
                <a:srgbClr val="AEEA00"/>
              </a:solidFill>
              <a:prstDash val="solid"/>
              <a:round/>
            </a:ln>
          </p:spPr>
          <p:txBody>
            <a:bodyPr/>
            <a:lstStyle/>
            <a:p>
              <a:endParaRPr lang="en-ZA"/>
            </a:p>
          </p:txBody>
        </p:sp>
        <p:sp>
          <p:nvSpPr>
            <p:cNvPr id="36" name="TextBox 36"/>
            <p:cNvSpPr txBox="1"/>
            <p:nvPr/>
          </p:nvSpPr>
          <p:spPr>
            <a:xfrm>
              <a:off x="0" y="-38100"/>
              <a:ext cx="1438367" cy="2244979"/>
            </a:xfrm>
            <a:prstGeom prst="rect">
              <a:avLst/>
            </a:prstGeom>
          </p:spPr>
          <p:txBody>
            <a:bodyPr lIns="50800" tIns="50800" rIns="50800" bIns="50800" rtlCol="0" anchor="ctr"/>
            <a:lstStyle/>
            <a:p>
              <a:pPr marL="0" lvl="0" indent="0" algn="ctr">
                <a:lnSpc>
                  <a:spcPts val="2756"/>
                </a:lnSpc>
                <a:spcBef>
                  <a:spcPct val="0"/>
                </a:spcBef>
              </a:pPr>
              <a:endParaRPr/>
            </a:p>
          </p:txBody>
        </p:sp>
      </p:grpSp>
      <p:sp>
        <p:nvSpPr>
          <p:cNvPr id="39" name="TextBox 39"/>
          <p:cNvSpPr txBox="1"/>
          <p:nvPr/>
        </p:nvSpPr>
        <p:spPr>
          <a:xfrm>
            <a:off x="9830188" y="8415293"/>
            <a:ext cx="4690668" cy="923330"/>
          </a:xfrm>
          <a:prstGeom prst="rect">
            <a:avLst/>
          </a:prstGeom>
        </p:spPr>
        <p:txBody>
          <a:bodyPr wrap="square" lIns="0" tIns="0" rIns="0" bIns="0" rtlCol="0" anchor="t">
            <a:spAutoFit/>
          </a:bodyPr>
          <a:lstStyle/>
          <a:p>
            <a:pPr algn="ctr"/>
            <a:r>
              <a:rPr lang="en-US" sz="2000" b="1" dirty="0">
                <a:solidFill>
                  <a:schemeClr val="bg2">
                    <a:lumMod val="10000"/>
                  </a:schemeClr>
                </a:solidFill>
              </a:rPr>
              <a:t>Enables Digital capturing of field data, including electrical conductivity, weather conditions, and exact monitoring location.</a:t>
            </a:r>
          </a:p>
        </p:txBody>
      </p:sp>
      <p:grpSp>
        <p:nvGrpSpPr>
          <p:cNvPr id="40" name="Group 40"/>
          <p:cNvGrpSpPr/>
          <p:nvPr/>
        </p:nvGrpSpPr>
        <p:grpSpPr>
          <a:xfrm>
            <a:off x="4119080" y="7774198"/>
            <a:ext cx="3021034" cy="451762"/>
            <a:chOff x="443822" y="849013"/>
            <a:chExt cx="2294706" cy="343148"/>
          </a:xfrm>
        </p:grpSpPr>
        <p:sp>
          <p:nvSpPr>
            <p:cNvPr id="41" name="Freeform 41"/>
            <p:cNvSpPr/>
            <p:nvPr/>
          </p:nvSpPr>
          <p:spPr>
            <a:xfrm>
              <a:off x="526331" y="857474"/>
              <a:ext cx="2212197" cy="314573"/>
            </a:xfrm>
            <a:custGeom>
              <a:avLst/>
              <a:gdLst/>
              <a:ahLst/>
              <a:cxnLst/>
              <a:rect l="l" t="t" r="r" b="b"/>
              <a:pathLst>
                <a:path w="2212197" h="314573">
                  <a:moveTo>
                    <a:pt x="108988" y="0"/>
                  </a:moveTo>
                  <a:lnTo>
                    <a:pt x="2103208" y="0"/>
                  </a:lnTo>
                  <a:cubicBezTo>
                    <a:pt x="2163401" y="0"/>
                    <a:pt x="2212197" y="48796"/>
                    <a:pt x="2212197" y="108988"/>
                  </a:cubicBezTo>
                  <a:lnTo>
                    <a:pt x="2212197" y="205584"/>
                  </a:lnTo>
                  <a:cubicBezTo>
                    <a:pt x="2212197" y="234490"/>
                    <a:pt x="2200714" y="262212"/>
                    <a:pt x="2180275" y="282651"/>
                  </a:cubicBezTo>
                  <a:cubicBezTo>
                    <a:pt x="2159835" y="303090"/>
                    <a:pt x="2132114" y="314573"/>
                    <a:pt x="2103208" y="314573"/>
                  </a:cubicBezTo>
                  <a:lnTo>
                    <a:pt x="108988" y="314573"/>
                  </a:lnTo>
                  <a:cubicBezTo>
                    <a:pt x="80083" y="314573"/>
                    <a:pt x="52361" y="303090"/>
                    <a:pt x="31922" y="282651"/>
                  </a:cubicBezTo>
                  <a:cubicBezTo>
                    <a:pt x="11483" y="262212"/>
                    <a:pt x="0" y="234490"/>
                    <a:pt x="0" y="205584"/>
                  </a:cubicBezTo>
                  <a:lnTo>
                    <a:pt x="0" y="108988"/>
                  </a:lnTo>
                  <a:cubicBezTo>
                    <a:pt x="0" y="80083"/>
                    <a:pt x="11483" y="52361"/>
                    <a:pt x="31922" y="31922"/>
                  </a:cubicBezTo>
                  <a:cubicBezTo>
                    <a:pt x="52361" y="11483"/>
                    <a:pt x="80083" y="0"/>
                    <a:pt x="108988" y="0"/>
                  </a:cubicBezTo>
                  <a:close/>
                </a:path>
              </a:pathLst>
            </a:custGeom>
            <a:solidFill>
              <a:srgbClr val="106861"/>
            </a:solidFill>
            <a:ln cap="rnd">
              <a:noFill/>
              <a:prstDash val="solid"/>
              <a:round/>
            </a:ln>
          </p:spPr>
          <p:txBody>
            <a:bodyPr/>
            <a:lstStyle/>
            <a:p>
              <a:endParaRPr lang="en-ZA"/>
            </a:p>
          </p:txBody>
        </p:sp>
        <p:sp>
          <p:nvSpPr>
            <p:cNvPr id="42" name="TextBox 42"/>
            <p:cNvSpPr txBox="1"/>
            <p:nvPr/>
          </p:nvSpPr>
          <p:spPr>
            <a:xfrm>
              <a:off x="443822" y="849013"/>
              <a:ext cx="2212197" cy="343148"/>
            </a:xfrm>
            <a:prstGeom prst="rect">
              <a:avLst/>
            </a:prstGeom>
          </p:spPr>
          <p:txBody>
            <a:bodyPr lIns="0" tIns="0" rIns="0" bIns="0" rtlCol="0" anchor="ctr"/>
            <a:lstStyle/>
            <a:p>
              <a:pPr marL="0" lvl="0" indent="0" algn="ctr">
                <a:lnSpc>
                  <a:spcPts val="2484"/>
                </a:lnSpc>
                <a:spcBef>
                  <a:spcPct val="0"/>
                </a:spcBef>
              </a:pPr>
              <a:r>
                <a:rPr lang="en-US" sz="1800" dirty="0">
                  <a:solidFill>
                    <a:srgbClr val="FFFFFF"/>
                  </a:solidFill>
                  <a:latin typeface="Open Sauce"/>
                  <a:ea typeface="Open Sauce"/>
                  <a:cs typeface="Open Sauce"/>
                  <a:sym typeface="Open Sauce"/>
                </a:rPr>
                <a:t>Leguaan SaaS</a:t>
              </a:r>
            </a:p>
          </p:txBody>
        </p:sp>
      </p:grpSp>
      <p:grpSp>
        <p:nvGrpSpPr>
          <p:cNvPr id="43" name="Group 43"/>
          <p:cNvGrpSpPr/>
          <p:nvPr/>
        </p:nvGrpSpPr>
        <p:grpSpPr>
          <a:xfrm>
            <a:off x="10900293" y="7567884"/>
            <a:ext cx="2550459" cy="470572"/>
            <a:chOff x="-658754" y="720123"/>
            <a:chExt cx="1937269" cy="357436"/>
          </a:xfrm>
        </p:grpSpPr>
        <p:sp>
          <p:nvSpPr>
            <p:cNvPr id="44" name="Freeform 44"/>
            <p:cNvSpPr/>
            <p:nvPr/>
          </p:nvSpPr>
          <p:spPr>
            <a:xfrm>
              <a:off x="-658753" y="762986"/>
              <a:ext cx="1937268" cy="314573"/>
            </a:xfrm>
            <a:custGeom>
              <a:avLst/>
              <a:gdLst/>
              <a:ahLst/>
              <a:cxnLst/>
              <a:rect l="l" t="t" r="r" b="b"/>
              <a:pathLst>
                <a:path w="1937268" h="314573">
                  <a:moveTo>
                    <a:pt x="124456" y="0"/>
                  </a:moveTo>
                  <a:lnTo>
                    <a:pt x="1812812" y="0"/>
                  </a:lnTo>
                  <a:cubicBezTo>
                    <a:pt x="1845820" y="0"/>
                    <a:pt x="1877476" y="13112"/>
                    <a:pt x="1900816" y="36452"/>
                  </a:cubicBezTo>
                  <a:cubicBezTo>
                    <a:pt x="1924156" y="59792"/>
                    <a:pt x="1937268" y="91448"/>
                    <a:pt x="1937268" y="124456"/>
                  </a:cubicBezTo>
                  <a:lnTo>
                    <a:pt x="1937268" y="190117"/>
                  </a:lnTo>
                  <a:cubicBezTo>
                    <a:pt x="1937268" y="223125"/>
                    <a:pt x="1924156" y="254781"/>
                    <a:pt x="1900816" y="278121"/>
                  </a:cubicBezTo>
                  <a:cubicBezTo>
                    <a:pt x="1877476" y="301461"/>
                    <a:pt x="1845820" y="314573"/>
                    <a:pt x="1812812" y="314573"/>
                  </a:cubicBezTo>
                  <a:lnTo>
                    <a:pt x="124456" y="314573"/>
                  </a:lnTo>
                  <a:cubicBezTo>
                    <a:pt x="91448" y="314573"/>
                    <a:pt x="59792" y="301461"/>
                    <a:pt x="36452" y="278121"/>
                  </a:cubicBezTo>
                  <a:cubicBezTo>
                    <a:pt x="13112" y="254781"/>
                    <a:pt x="0" y="223125"/>
                    <a:pt x="0" y="190117"/>
                  </a:cubicBezTo>
                  <a:lnTo>
                    <a:pt x="0" y="124456"/>
                  </a:lnTo>
                  <a:cubicBezTo>
                    <a:pt x="0" y="91448"/>
                    <a:pt x="13112" y="59792"/>
                    <a:pt x="36452" y="36452"/>
                  </a:cubicBezTo>
                  <a:cubicBezTo>
                    <a:pt x="59792" y="13112"/>
                    <a:pt x="91448" y="0"/>
                    <a:pt x="124456" y="0"/>
                  </a:cubicBezTo>
                  <a:close/>
                </a:path>
              </a:pathLst>
            </a:custGeom>
            <a:solidFill>
              <a:srgbClr val="106861"/>
            </a:solidFill>
            <a:ln cap="rnd">
              <a:noFill/>
              <a:prstDash val="solid"/>
              <a:round/>
            </a:ln>
          </p:spPr>
          <p:txBody>
            <a:bodyPr/>
            <a:lstStyle/>
            <a:p>
              <a:endParaRPr lang="en-ZA"/>
            </a:p>
          </p:txBody>
        </p:sp>
        <p:sp>
          <p:nvSpPr>
            <p:cNvPr id="45" name="TextBox 45"/>
            <p:cNvSpPr txBox="1"/>
            <p:nvPr/>
          </p:nvSpPr>
          <p:spPr>
            <a:xfrm>
              <a:off x="-658754" y="720123"/>
              <a:ext cx="1937268" cy="343148"/>
            </a:xfrm>
            <a:prstGeom prst="rect">
              <a:avLst/>
            </a:prstGeom>
          </p:spPr>
          <p:txBody>
            <a:bodyPr lIns="0" tIns="0" rIns="0" bIns="0" rtlCol="0" anchor="ctr"/>
            <a:lstStyle/>
            <a:p>
              <a:pPr marL="0" lvl="0" indent="0" algn="ctr">
                <a:lnSpc>
                  <a:spcPts val="2484"/>
                </a:lnSpc>
                <a:spcBef>
                  <a:spcPct val="0"/>
                </a:spcBef>
              </a:pPr>
              <a:r>
                <a:rPr lang="en-US" sz="1800" dirty="0" err="1">
                  <a:solidFill>
                    <a:srgbClr val="FFFFFF"/>
                  </a:solidFill>
                  <a:latin typeface="Open Sauce"/>
                  <a:ea typeface="Open Sauce"/>
                  <a:cs typeface="Open Sauce"/>
                  <a:sym typeface="Open Sauce"/>
                </a:rPr>
                <a:t>WaterMonster</a:t>
              </a:r>
              <a:r>
                <a:rPr lang="en-US" sz="1800" dirty="0">
                  <a:solidFill>
                    <a:srgbClr val="FFFFFF"/>
                  </a:solidFill>
                  <a:latin typeface="Open Sauce"/>
                  <a:ea typeface="Open Sauce"/>
                  <a:cs typeface="Open Sauce"/>
                  <a:sym typeface="Open Sauce"/>
                </a:rPr>
                <a:t> App</a:t>
              </a:r>
            </a:p>
          </p:txBody>
        </p:sp>
      </p:grpSp>
      <p:grpSp>
        <p:nvGrpSpPr>
          <p:cNvPr id="49" name="Group 49"/>
          <p:cNvGrpSpPr/>
          <p:nvPr/>
        </p:nvGrpSpPr>
        <p:grpSpPr>
          <a:xfrm>
            <a:off x="14917787" y="-3041985"/>
            <a:ext cx="5578401" cy="5578401"/>
            <a:chOff x="0" y="0"/>
            <a:chExt cx="812800" cy="812800"/>
          </a:xfrm>
        </p:grpSpPr>
        <p:sp>
          <p:nvSpPr>
            <p:cNvPr id="50" name="Freeform 5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42950" cap="sq">
              <a:solidFill>
                <a:srgbClr val="FDFBFB">
                  <a:alpha val="29804"/>
                </a:srgbClr>
              </a:solidFill>
              <a:prstDash val="solid"/>
              <a:miter/>
            </a:ln>
          </p:spPr>
          <p:txBody>
            <a:bodyPr/>
            <a:lstStyle/>
            <a:p>
              <a:endParaRPr lang="en-ZA"/>
            </a:p>
          </p:txBody>
        </p:sp>
        <p:sp>
          <p:nvSpPr>
            <p:cNvPr id="51" name="TextBox 51"/>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pic>
        <p:nvPicPr>
          <p:cNvPr id="29" name="Picture Placeholder 5">
            <a:extLst>
              <a:ext uri="{FF2B5EF4-FFF2-40B4-BE49-F238E27FC236}">
                <a16:creationId xmlns:a16="http://schemas.microsoft.com/office/drawing/2014/main" id="{89B0B194-4D75-45C2-BE6E-C8624F70766A}"/>
              </a:ext>
            </a:extLst>
          </p:cNvPr>
          <p:cNvPicPr preferRelativeResize="0">
            <a:picLocks/>
          </p:cNvPicPr>
          <p:nvPr/>
        </p:nvPicPr>
        <p:blipFill rotWithShape="1">
          <a:blip r:embed="rId2"/>
          <a:srcRect l="3218" t="-3823" r="52799" b="23577"/>
          <a:stretch/>
        </p:blipFill>
        <p:spPr>
          <a:xfrm>
            <a:off x="3664770" y="3599651"/>
            <a:ext cx="4114800" cy="3912356"/>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pic>
      <p:pic>
        <p:nvPicPr>
          <p:cNvPr id="32" name="Picture 31">
            <a:extLst>
              <a:ext uri="{FF2B5EF4-FFF2-40B4-BE49-F238E27FC236}">
                <a16:creationId xmlns:a16="http://schemas.microsoft.com/office/drawing/2014/main" id="{27FBA010-DE90-483D-A20C-13155EDB1147}"/>
              </a:ext>
            </a:extLst>
          </p:cNvPr>
          <p:cNvPicPr>
            <a:picLocks noChangeAspect="1"/>
          </p:cNvPicPr>
          <p:nvPr/>
        </p:nvPicPr>
        <p:blipFill>
          <a:blip r:embed="rId3"/>
          <a:stretch>
            <a:fillRect/>
          </a:stretch>
        </p:blipFill>
        <p:spPr>
          <a:xfrm>
            <a:off x="10341771" y="3928093"/>
            <a:ext cx="3505200" cy="3276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54047" y="774738"/>
            <a:ext cx="12700781" cy="846386"/>
          </a:xfrm>
          <a:prstGeom prst="rect">
            <a:avLst/>
          </a:prstGeom>
        </p:spPr>
        <p:txBody>
          <a:bodyPr wrap="square" lIns="0" tIns="0" rIns="0" bIns="0" rtlCol="0" anchor="t">
            <a:spAutoFit/>
          </a:bodyPr>
          <a:lstStyle/>
          <a:p>
            <a:pPr marL="0" lvl="0" indent="0" algn="l">
              <a:lnSpc>
                <a:spcPts val="6569"/>
              </a:lnSpc>
              <a:spcBef>
                <a:spcPct val="0"/>
              </a:spcBef>
            </a:pPr>
            <a:r>
              <a:rPr lang="en-US" sz="4692" b="1" spc="-93" dirty="0" err="1">
                <a:solidFill>
                  <a:srgbClr val="191919"/>
                </a:solidFill>
                <a:latin typeface="Open Sauce Bold"/>
                <a:ea typeface="Open Sauce Bold"/>
                <a:cs typeface="Open Sauce Bold"/>
                <a:sym typeface="Open Sauce Bold"/>
              </a:rPr>
              <a:t>Leguaan</a:t>
            </a:r>
            <a:r>
              <a:rPr lang="en-US" sz="4692" b="1" spc="-93" dirty="0">
                <a:solidFill>
                  <a:srgbClr val="191919"/>
                </a:solidFill>
                <a:latin typeface="Open Sauce Bold"/>
                <a:ea typeface="Open Sauce Bold"/>
                <a:cs typeface="Open Sauce Bold"/>
                <a:sym typeface="Open Sauce Bold"/>
              </a:rPr>
              <a:t> Software-As-A-Service</a:t>
            </a:r>
          </a:p>
        </p:txBody>
      </p:sp>
      <p:grpSp>
        <p:nvGrpSpPr>
          <p:cNvPr id="10" name="Group 10"/>
          <p:cNvGrpSpPr/>
          <p:nvPr/>
        </p:nvGrpSpPr>
        <p:grpSpPr>
          <a:xfrm>
            <a:off x="15017929" y="-2533783"/>
            <a:ext cx="5002094" cy="500209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alpha val="32941"/>
              </a:srgbClr>
            </a:solidFill>
            <a:ln w="742950" cap="sq">
              <a:solidFill>
                <a:srgbClr val="106861">
                  <a:alpha val="32941"/>
                </a:srgbClr>
              </a:solidFill>
              <a:prstDash val="solid"/>
              <a:miter/>
            </a:ln>
          </p:spPr>
          <p:txBody>
            <a:bodyPr/>
            <a:lstStyle/>
            <a:p>
              <a:endParaRPr lang="en-ZA"/>
            </a:p>
          </p:txBody>
        </p:sp>
        <p:sp>
          <p:nvSpPr>
            <p:cNvPr id="12" name="TextBox 12"/>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17" name="Group 17"/>
          <p:cNvGrpSpPr/>
          <p:nvPr/>
        </p:nvGrpSpPr>
        <p:grpSpPr>
          <a:xfrm>
            <a:off x="8307532" y="1878174"/>
            <a:ext cx="1228028" cy="1226514"/>
            <a:chOff x="0" y="0"/>
            <a:chExt cx="323431" cy="323032"/>
          </a:xfrm>
        </p:grpSpPr>
        <p:sp>
          <p:nvSpPr>
            <p:cNvPr id="18" name="Freeform 18"/>
            <p:cNvSpPr/>
            <p:nvPr/>
          </p:nvSpPr>
          <p:spPr>
            <a:xfrm>
              <a:off x="0" y="0"/>
              <a:ext cx="323431" cy="32303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p:spPr>
          <p:txBody>
            <a:bodyPr/>
            <a:lstStyle/>
            <a:p>
              <a:endParaRPr lang="en-ZA"/>
            </a:p>
          </p:txBody>
        </p:sp>
        <p:sp>
          <p:nvSpPr>
            <p:cNvPr id="19" name="TextBox 19"/>
            <p:cNvSpPr txBox="1"/>
            <p:nvPr/>
          </p:nvSpPr>
          <p:spPr>
            <a:xfrm>
              <a:off x="0" y="-114300"/>
              <a:ext cx="323431" cy="437332"/>
            </a:xfrm>
            <a:prstGeom prst="rect">
              <a:avLst/>
            </a:prstGeom>
          </p:spPr>
          <p:txBody>
            <a:bodyPr lIns="50800" tIns="50800" rIns="50800" bIns="50800" rtlCol="0" anchor="ctr"/>
            <a:lstStyle/>
            <a:p>
              <a:pPr algn="ctr">
                <a:lnSpc>
                  <a:spcPts val="8076"/>
                </a:lnSpc>
              </a:pPr>
              <a:endParaRPr/>
            </a:p>
          </p:txBody>
        </p:sp>
      </p:grpSp>
      <p:grpSp>
        <p:nvGrpSpPr>
          <p:cNvPr id="26" name="Group 26"/>
          <p:cNvGrpSpPr/>
          <p:nvPr/>
        </p:nvGrpSpPr>
        <p:grpSpPr>
          <a:xfrm>
            <a:off x="8307532" y="4374347"/>
            <a:ext cx="1228028" cy="1226514"/>
            <a:chOff x="0" y="0"/>
            <a:chExt cx="323431" cy="323032"/>
          </a:xfrm>
        </p:grpSpPr>
        <p:sp>
          <p:nvSpPr>
            <p:cNvPr id="27" name="Freeform 27"/>
            <p:cNvSpPr/>
            <p:nvPr/>
          </p:nvSpPr>
          <p:spPr>
            <a:xfrm>
              <a:off x="0" y="0"/>
              <a:ext cx="323431" cy="32303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p:spPr>
          <p:txBody>
            <a:bodyPr/>
            <a:lstStyle/>
            <a:p>
              <a:endParaRPr lang="en-ZA"/>
            </a:p>
          </p:txBody>
        </p:sp>
        <p:sp>
          <p:nvSpPr>
            <p:cNvPr id="28" name="TextBox 28"/>
            <p:cNvSpPr txBox="1"/>
            <p:nvPr/>
          </p:nvSpPr>
          <p:spPr>
            <a:xfrm>
              <a:off x="0" y="-114300"/>
              <a:ext cx="323431" cy="437332"/>
            </a:xfrm>
            <a:prstGeom prst="rect">
              <a:avLst/>
            </a:prstGeom>
          </p:spPr>
          <p:txBody>
            <a:bodyPr lIns="50800" tIns="50800" rIns="50800" bIns="50800" rtlCol="0" anchor="ctr"/>
            <a:lstStyle/>
            <a:p>
              <a:pPr algn="ctr">
                <a:lnSpc>
                  <a:spcPts val="8076"/>
                </a:lnSpc>
              </a:pPr>
              <a:endParaRPr/>
            </a:p>
          </p:txBody>
        </p:sp>
      </p:grpSp>
      <p:pic>
        <p:nvPicPr>
          <p:cNvPr id="49" name="Picture 48">
            <a:extLst>
              <a:ext uri="{FF2B5EF4-FFF2-40B4-BE49-F238E27FC236}">
                <a16:creationId xmlns:a16="http://schemas.microsoft.com/office/drawing/2014/main" id="{2D0EB296-38D3-4FA6-83D4-6E7880B9ACF6}"/>
              </a:ext>
            </a:extLst>
          </p:cNvPr>
          <p:cNvPicPr>
            <a:picLocks noChangeAspect="1"/>
          </p:cNvPicPr>
          <p:nvPr/>
        </p:nvPicPr>
        <p:blipFill>
          <a:blip r:embed="rId2"/>
          <a:stretch>
            <a:fillRect/>
          </a:stretch>
        </p:blipFill>
        <p:spPr>
          <a:xfrm>
            <a:off x="182530" y="4595775"/>
            <a:ext cx="8813028" cy="3553288"/>
          </a:xfrm>
          <a:prstGeom prst="rect">
            <a:avLst/>
          </a:prstGeom>
        </p:spPr>
      </p:pic>
      <p:pic>
        <p:nvPicPr>
          <p:cNvPr id="50" name="Picture 49"/>
          <p:cNvPicPr>
            <a:picLocks noChangeAspect="1"/>
          </p:cNvPicPr>
          <p:nvPr/>
        </p:nvPicPr>
        <p:blipFill>
          <a:blip r:embed="rId3"/>
          <a:stretch>
            <a:fillRect/>
          </a:stretch>
        </p:blipFill>
        <p:spPr>
          <a:xfrm>
            <a:off x="10134600" y="4122331"/>
            <a:ext cx="8022601" cy="4057319"/>
          </a:xfrm>
          <a:prstGeom prst="rect">
            <a:avLst/>
          </a:prstGeom>
        </p:spPr>
      </p:pic>
      <p:sp>
        <p:nvSpPr>
          <p:cNvPr id="51" name="Right Arrow 50"/>
          <p:cNvSpPr/>
          <p:nvPr/>
        </p:nvSpPr>
        <p:spPr>
          <a:xfrm>
            <a:off x="9108335" y="5818888"/>
            <a:ext cx="944697"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2" name="TextBox 42"/>
          <p:cNvSpPr txBox="1"/>
          <p:nvPr/>
        </p:nvSpPr>
        <p:spPr>
          <a:xfrm>
            <a:off x="984742" y="2742038"/>
            <a:ext cx="16021631" cy="738664"/>
          </a:xfrm>
          <a:prstGeom prst="rect">
            <a:avLst/>
          </a:prstGeom>
        </p:spPr>
        <p:txBody>
          <a:bodyPr wrap="square" lIns="0" tIns="0" rIns="0" bIns="0" rtlCol="0" anchor="t">
            <a:spAutoFit/>
          </a:bodyPr>
          <a:lstStyle/>
          <a:p>
            <a:r>
              <a:rPr lang="en-US" sz="2400" b="1" dirty="0"/>
              <a:t>We simplify complex data by transforming it into interactive, easy-to-understand visuals, enabling better decision-making and clearer insights.</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54047" y="774738"/>
            <a:ext cx="12700781" cy="846386"/>
          </a:xfrm>
          <a:prstGeom prst="rect">
            <a:avLst/>
          </a:prstGeom>
        </p:spPr>
        <p:txBody>
          <a:bodyPr wrap="square" lIns="0" tIns="0" rIns="0" bIns="0" rtlCol="0" anchor="t">
            <a:spAutoFit/>
          </a:bodyPr>
          <a:lstStyle/>
          <a:p>
            <a:pPr marL="0" lvl="0" indent="0" algn="l">
              <a:lnSpc>
                <a:spcPts val="6569"/>
              </a:lnSpc>
              <a:spcBef>
                <a:spcPct val="0"/>
              </a:spcBef>
            </a:pPr>
            <a:r>
              <a:rPr lang="en-US" sz="4692" b="1" spc="-93" dirty="0" err="1">
                <a:solidFill>
                  <a:srgbClr val="191919"/>
                </a:solidFill>
                <a:latin typeface="Open Sauce Bold"/>
                <a:ea typeface="Open Sauce Bold"/>
                <a:cs typeface="Open Sauce Bold"/>
                <a:sym typeface="Open Sauce Bold"/>
              </a:rPr>
              <a:t>Leguaan</a:t>
            </a:r>
            <a:r>
              <a:rPr lang="en-US" sz="4692" b="1" spc="-93" dirty="0">
                <a:solidFill>
                  <a:srgbClr val="191919"/>
                </a:solidFill>
                <a:latin typeface="Open Sauce Bold"/>
                <a:ea typeface="Open Sauce Bold"/>
                <a:cs typeface="Open Sauce Bold"/>
                <a:sym typeface="Open Sauce Bold"/>
              </a:rPr>
              <a:t> Software-As-A-Service</a:t>
            </a:r>
          </a:p>
        </p:txBody>
      </p:sp>
      <p:grpSp>
        <p:nvGrpSpPr>
          <p:cNvPr id="10" name="Group 10"/>
          <p:cNvGrpSpPr/>
          <p:nvPr/>
        </p:nvGrpSpPr>
        <p:grpSpPr>
          <a:xfrm>
            <a:off x="15017929" y="-2533783"/>
            <a:ext cx="5002094" cy="500209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alpha val="32941"/>
              </a:srgbClr>
            </a:solidFill>
            <a:ln w="742950" cap="sq">
              <a:solidFill>
                <a:srgbClr val="106861">
                  <a:alpha val="32941"/>
                </a:srgbClr>
              </a:solidFill>
              <a:prstDash val="solid"/>
              <a:miter/>
            </a:ln>
          </p:spPr>
          <p:txBody>
            <a:bodyPr/>
            <a:lstStyle/>
            <a:p>
              <a:endParaRPr lang="en-ZA"/>
            </a:p>
          </p:txBody>
        </p:sp>
        <p:sp>
          <p:nvSpPr>
            <p:cNvPr id="12" name="TextBox 12"/>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17" name="Group 17"/>
          <p:cNvGrpSpPr/>
          <p:nvPr/>
        </p:nvGrpSpPr>
        <p:grpSpPr>
          <a:xfrm>
            <a:off x="8307532" y="1878174"/>
            <a:ext cx="1228028" cy="1226514"/>
            <a:chOff x="0" y="0"/>
            <a:chExt cx="323431" cy="323032"/>
          </a:xfrm>
        </p:grpSpPr>
        <p:sp>
          <p:nvSpPr>
            <p:cNvPr id="18" name="Freeform 18"/>
            <p:cNvSpPr/>
            <p:nvPr/>
          </p:nvSpPr>
          <p:spPr>
            <a:xfrm>
              <a:off x="0" y="0"/>
              <a:ext cx="323431" cy="32303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p:spPr>
          <p:txBody>
            <a:bodyPr/>
            <a:lstStyle/>
            <a:p>
              <a:endParaRPr lang="en-ZA"/>
            </a:p>
          </p:txBody>
        </p:sp>
        <p:sp>
          <p:nvSpPr>
            <p:cNvPr id="19" name="TextBox 19"/>
            <p:cNvSpPr txBox="1"/>
            <p:nvPr/>
          </p:nvSpPr>
          <p:spPr>
            <a:xfrm>
              <a:off x="0" y="-114300"/>
              <a:ext cx="323431" cy="437332"/>
            </a:xfrm>
            <a:prstGeom prst="rect">
              <a:avLst/>
            </a:prstGeom>
          </p:spPr>
          <p:txBody>
            <a:bodyPr lIns="50800" tIns="50800" rIns="50800" bIns="50800" rtlCol="0" anchor="ctr"/>
            <a:lstStyle/>
            <a:p>
              <a:pPr algn="ctr">
                <a:lnSpc>
                  <a:spcPts val="8076"/>
                </a:lnSpc>
              </a:pPr>
              <a:endParaRPr/>
            </a:p>
          </p:txBody>
        </p:sp>
      </p:grpSp>
      <p:grpSp>
        <p:nvGrpSpPr>
          <p:cNvPr id="26" name="Group 26"/>
          <p:cNvGrpSpPr/>
          <p:nvPr/>
        </p:nvGrpSpPr>
        <p:grpSpPr>
          <a:xfrm>
            <a:off x="8307532" y="4374347"/>
            <a:ext cx="1228028" cy="1226514"/>
            <a:chOff x="0" y="0"/>
            <a:chExt cx="323431" cy="323032"/>
          </a:xfrm>
        </p:grpSpPr>
        <p:sp>
          <p:nvSpPr>
            <p:cNvPr id="27" name="Freeform 27"/>
            <p:cNvSpPr/>
            <p:nvPr/>
          </p:nvSpPr>
          <p:spPr>
            <a:xfrm>
              <a:off x="0" y="0"/>
              <a:ext cx="323431" cy="32303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p:spPr>
          <p:txBody>
            <a:bodyPr/>
            <a:lstStyle/>
            <a:p>
              <a:endParaRPr lang="en-ZA"/>
            </a:p>
          </p:txBody>
        </p:sp>
        <p:sp>
          <p:nvSpPr>
            <p:cNvPr id="28" name="TextBox 28"/>
            <p:cNvSpPr txBox="1"/>
            <p:nvPr/>
          </p:nvSpPr>
          <p:spPr>
            <a:xfrm>
              <a:off x="0" y="-114300"/>
              <a:ext cx="323431" cy="437332"/>
            </a:xfrm>
            <a:prstGeom prst="rect">
              <a:avLst/>
            </a:prstGeom>
          </p:spPr>
          <p:txBody>
            <a:bodyPr lIns="50800" tIns="50800" rIns="50800" bIns="50800" rtlCol="0" anchor="ctr"/>
            <a:lstStyle/>
            <a:p>
              <a:pPr algn="ctr">
                <a:lnSpc>
                  <a:spcPts val="8076"/>
                </a:lnSpc>
              </a:pPr>
              <a:endParaRPr/>
            </a:p>
          </p:txBody>
        </p:sp>
      </p:grpSp>
      <p:pic>
        <p:nvPicPr>
          <p:cNvPr id="16" name="Picture 15">
            <a:extLst>
              <a:ext uri="{FF2B5EF4-FFF2-40B4-BE49-F238E27FC236}">
                <a16:creationId xmlns:a16="http://schemas.microsoft.com/office/drawing/2014/main" id="{B3082154-D1E5-4871-AB62-05B76F73B730}"/>
              </a:ext>
            </a:extLst>
          </p:cNvPr>
          <p:cNvPicPr>
            <a:picLocks noChangeAspect="1"/>
          </p:cNvPicPr>
          <p:nvPr/>
        </p:nvPicPr>
        <p:blipFill>
          <a:blip r:embed="rId2"/>
          <a:stretch>
            <a:fillRect/>
          </a:stretch>
        </p:blipFill>
        <p:spPr>
          <a:xfrm>
            <a:off x="228600" y="3128836"/>
            <a:ext cx="8610600" cy="5367464"/>
          </a:xfrm>
          <a:prstGeom prst="rect">
            <a:avLst/>
          </a:prstGeom>
        </p:spPr>
      </p:pic>
      <p:pic>
        <p:nvPicPr>
          <p:cNvPr id="20" name="Picture 19">
            <a:extLst>
              <a:ext uri="{FF2B5EF4-FFF2-40B4-BE49-F238E27FC236}">
                <a16:creationId xmlns:a16="http://schemas.microsoft.com/office/drawing/2014/main" id="{1A34A8D5-83EB-4DCD-981A-7544BCB07285}"/>
              </a:ext>
            </a:extLst>
          </p:cNvPr>
          <p:cNvPicPr>
            <a:picLocks noChangeAspect="1"/>
          </p:cNvPicPr>
          <p:nvPr/>
        </p:nvPicPr>
        <p:blipFill>
          <a:blip r:embed="rId3"/>
          <a:stretch>
            <a:fillRect/>
          </a:stretch>
        </p:blipFill>
        <p:spPr>
          <a:xfrm>
            <a:off x="9448800" y="3238500"/>
            <a:ext cx="8625642" cy="5266728"/>
          </a:xfrm>
          <a:prstGeom prst="rect">
            <a:avLst/>
          </a:prstGeom>
        </p:spPr>
      </p:pic>
    </p:spTree>
    <p:extLst>
      <p:ext uri="{BB962C8B-B14F-4D97-AF65-F5344CB8AC3E}">
        <p14:creationId xmlns:p14="http://schemas.microsoft.com/office/powerpoint/2010/main" val="2304042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54047" y="774738"/>
            <a:ext cx="12700781" cy="773160"/>
          </a:xfrm>
          <a:prstGeom prst="rect">
            <a:avLst/>
          </a:prstGeom>
        </p:spPr>
        <p:txBody>
          <a:bodyPr wrap="square" lIns="0" tIns="0" rIns="0" bIns="0" rtlCol="0" anchor="t">
            <a:spAutoFit/>
          </a:bodyPr>
          <a:lstStyle/>
          <a:p>
            <a:pPr marL="0" lvl="0" indent="0" algn="l">
              <a:lnSpc>
                <a:spcPts val="6569"/>
              </a:lnSpc>
              <a:spcBef>
                <a:spcPct val="0"/>
              </a:spcBef>
            </a:pPr>
            <a:r>
              <a:rPr lang="en-US" sz="4692" b="1" spc="-93" dirty="0" err="1">
                <a:solidFill>
                  <a:srgbClr val="191919"/>
                </a:solidFill>
                <a:latin typeface="Open Sauce Bold"/>
                <a:ea typeface="Open Sauce Bold"/>
                <a:cs typeface="Open Sauce Bold"/>
                <a:sym typeface="Open Sauce Bold"/>
              </a:rPr>
              <a:t>Leguaan</a:t>
            </a:r>
            <a:r>
              <a:rPr lang="en-US" sz="4692" b="1" spc="-93" dirty="0">
                <a:solidFill>
                  <a:srgbClr val="191919"/>
                </a:solidFill>
                <a:latin typeface="Open Sauce Bold"/>
                <a:ea typeface="Open Sauce Bold"/>
                <a:cs typeface="Open Sauce Bold"/>
                <a:sym typeface="Open Sauce Bold"/>
              </a:rPr>
              <a:t> SaaS Benefits</a:t>
            </a:r>
          </a:p>
        </p:txBody>
      </p:sp>
      <p:grpSp>
        <p:nvGrpSpPr>
          <p:cNvPr id="10" name="Group 10"/>
          <p:cNvGrpSpPr/>
          <p:nvPr/>
        </p:nvGrpSpPr>
        <p:grpSpPr>
          <a:xfrm>
            <a:off x="15017929" y="-2533783"/>
            <a:ext cx="5002094" cy="500209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06861">
                <a:alpha val="32941"/>
              </a:srgbClr>
            </a:solidFill>
            <a:ln w="742950" cap="sq">
              <a:solidFill>
                <a:srgbClr val="106861">
                  <a:alpha val="32941"/>
                </a:srgbClr>
              </a:solidFill>
              <a:prstDash val="solid"/>
              <a:miter/>
            </a:ln>
          </p:spPr>
          <p:txBody>
            <a:bodyPr/>
            <a:lstStyle/>
            <a:p>
              <a:endParaRPr lang="en-ZA"/>
            </a:p>
          </p:txBody>
        </p:sp>
        <p:sp>
          <p:nvSpPr>
            <p:cNvPr id="12" name="TextBox 12"/>
            <p:cNvSpPr txBox="1"/>
            <p:nvPr/>
          </p:nvSpPr>
          <p:spPr>
            <a:xfrm>
              <a:off x="76200" y="38100"/>
              <a:ext cx="660400" cy="698500"/>
            </a:xfrm>
            <a:prstGeom prst="rect">
              <a:avLst/>
            </a:prstGeom>
          </p:spPr>
          <p:txBody>
            <a:bodyPr lIns="50800" tIns="50800" rIns="50800" bIns="50800" rtlCol="0" anchor="ctr"/>
            <a:lstStyle/>
            <a:p>
              <a:pPr marL="0" lvl="0" indent="0" algn="ctr">
                <a:lnSpc>
                  <a:spcPts val="2756"/>
                </a:lnSpc>
                <a:spcBef>
                  <a:spcPct val="0"/>
                </a:spcBef>
              </a:pPr>
              <a:endParaRPr/>
            </a:p>
          </p:txBody>
        </p:sp>
      </p:grpSp>
      <p:grpSp>
        <p:nvGrpSpPr>
          <p:cNvPr id="17" name="Group 17"/>
          <p:cNvGrpSpPr/>
          <p:nvPr/>
        </p:nvGrpSpPr>
        <p:grpSpPr>
          <a:xfrm>
            <a:off x="8307532" y="1878174"/>
            <a:ext cx="1228028" cy="1226514"/>
            <a:chOff x="0" y="0"/>
            <a:chExt cx="323431" cy="323032"/>
          </a:xfrm>
        </p:grpSpPr>
        <p:sp>
          <p:nvSpPr>
            <p:cNvPr id="18" name="Freeform 18"/>
            <p:cNvSpPr/>
            <p:nvPr/>
          </p:nvSpPr>
          <p:spPr>
            <a:xfrm>
              <a:off x="0" y="0"/>
              <a:ext cx="323431" cy="32303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p:spPr>
          <p:txBody>
            <a:bodyPr/>
            <a:lstStyle/>
            <a:p>
              <a:endParaRPr lang="en-ZA"/>
            </a:p>
          </p:txBody>
        </p:sp>
        <p:sp>
          <p:nvSpPr>
            <p:cNvPr id="19" name="TextBox 19"/>
            <p:cNvSpPr txBox="1"/>
            <p:nvPr/>
          </p:nvSpPr>
          <p:spPr>
            <a:xfrm>
              <a:off x="0" y="-114300"/>
              <a:ext cx="323431" cy="437332"/>
            </a:xfrm>
            <a:prstGeom prst="rect">
              <a:avLst/>
            </a:prstGeom>
          </p:spPr>
          <p:txBody>
            <a:bodyPr lIns="50800" tIns="50800" rIns="50800" bIns="50800" rtlCol="0" anchor="ctr"/>
            <a:lstStyle/>
            <a:p>
              <a:pPr algn="ctr">
                <a:lnSpc>
                  <a:spcPts val="8076"/>
                </a:lnSpc>
              </a:pPr>
              <a:endParaRPr/>
            </a:p>
          </p:txBody>
        </p:sp>
      </p:grpSp>
      <p:grpSp>
        <p:nvGrpSpPr>
          <p:cNvPr id="26" name="Group 26"/>
          <p:cNvGrpSpPr/>
          <p:nvPr/>
        </p:nvGrpSpPr>
        <p:grpSpPr>
          <a:xfrm>
            <a:off x="8307532" y="4374347"/>
            <a:ext cx="1228028" cy="1226514"/>
            <a:chOff x="0" y="0"/>
            <a:chExt cx="323431" cy="323032"/>
          </a:xfrm>
        </p:grpSpPr>
        <p:sp>
          <p:nvSpPr>
            <p:cNvPr id="27" name="Freeform 27"/>
            <p:cNvSpPr/>
            <p:nvPr/>
          </p:nvSpPr>
          <p:spPr>
            <a:xfrm>
              <a:off x="0" y="0"/>
              <a:ext cx="323431" cy="323032"/>
            </a:xfrm>
            <a:custGeom>
              <a:avLst/>
              <a:gdLst/>
              <a:ahLst/>
              <a:cxnLst/>
              <a:rect l="l" t="t" r="r" b="b"/>
              <a:pathLst>
                <a:path w="323431" h="323032">
                  <a:moveTo>
                    <a:pt x="0" y="0"/>
                  </a:moveTo>
                  <a:lnTo>
                    <a:pt x="323431" y="0"/>
                  </a:lnTo>
                  <a:lnTo>
                    <a:pt x="323431" y="323032"/>
                  </a:lnTo>
                  <a:lnTo>
                    <a:pt x="0" y="323032"/>
                  </a:lnTo>
                  <a:close/>
                </a:path>
              </a:pathLst>
            </a:custGeom>
            <a:solidFill>
              <a:srgbClr val="FFFFFF"/>
            </a:solidFill>
          </p:spPr>
          <p:txBody>
            <a:bodyPr/>
            <a:lstStyle/>
            <a:p>
              <a:endParaRPr lang="en-ZA"/>
            </a:p>
          </p:txBody>
        </p:sp>
        <p:sp>
          <p:nvSpPr>
            <p:cNvPr id="28" name="TextBox 28"/>
            <p:cNvSpPr txBox="1"/>
            <p:nvPr/>
          </p:nvSpPr>
          <p:spPr>
            <a:xfrm>
              <a:off x="0" y="-114300"/>
              <a:ext cx="323431" cy="437332"/>
            </a:xfrm>
            <a:prstGeom prst="rect">
              <a:avLst/>
            </a:prstGeom>
          </p:spPr>
          <p:txBody>
            <a:bodyPr lIns="50800" tIns="50800" rIns="50800" bIns="50800" rtlCol="0" anchor="ctr"/>
            <a:lstStyle/>
            <a:p>
              <a:pPr algn="ctr">
                <a:lnSpc>
                  <a:spcPts val="8076"/>
                </a:lnSpc>
              </a:pPr>
              <a:endParaRPr/>
            </a:p>
          </p:txBody>
        </p:sp>
      </p:grpSp>
      <p:sp>
        <p:nvSpPr>
          <p:cNvPr id="13" name="TextBox 11"/>
          <p:cNvSpPr txBox="1"/>
          <p:nvPr/>
        </p:nvSpPr>
        <p:spPr>
          <a:xfrm>
            <a:off x="689837" y="2238676"/>
            <a:ext cx="10497320" cy="8066311"/>
          </a:xfrm>
          <a:prstGeom prst="rect">
            <a:avLst/>
          </a:prstGeom>
        </p:spPr>
        <p:txBody>
          <a:bodyPr wrap="square" lIns="0" tIns="0" rIns="0" bIns="0" rtlCol="0" anchor="t">
            <a:spAutoFit/>
          </a:bodyPr>
          <a:lstStyle/>
          <a:p>
            <a:pPr marL="342900" lvl="0" indent="-342900">
              <a:lnSpc>
                <a:spcPts val="3656"/>
              </a:lnSpc>
              <a:buFont typeface="Wingdings" panose="05000000000000000000" pitchFamily="2" charset="2"/>
              <a:buChar char="§"/>
            </a:pPr>
            <a:r>
              <a:rPr lang="en-US" sz="2800" b="1" dirty="0"/>
              <a:t>Simplified Data Interpretation</a:t>
            </a:r>
            <a:r>
              <a:rPr lang="en-US" sz="2800" dirty="0"/>
              <a:t>: Converts complex water monitoring data into easy-to-understand, interactive graphs and reports, helping users make informed decisions quickly.</a:t>
            </a:r>
          </a:p>
          <a:p>
            <a:pPr marL="342900" lvl="0" indent="-342900">
              <a:lnSpc>
                <a:spcPts val="3656"/>
              </a:lnSpc>
              <a:buFont typeface="Wingdings" panose="05000000000000000000" pitchFamily="2" charset="2"/>
              <a:buChar char="§"/>
            </a:pPr>
            <a:endParaRPr lang="en-US" sz="2800" b="1" spc="39" dirty="0">
              <a:latin typeface="Open Sauce"/>
              <a:ea typeface="Open Sauce"/>
              <a:cs typeface="Open Sauce"/>
              <a:sym typeface="Open Sauce"/>
            </a:endParaRPr>
          </a:p>
          <a:p>
            <a:pPr marL="342900" lvl="0" indent="-342900">
              <a:lnSpc>
                <a:spcPts val="3656"/>
              </a:lnSpc>
              <a:buFont typeface="Wingdings" panose="05000000000000000000" pitchFamily="2" charset="2"/>
              <a:buChar char="§"/>
            </a:pPr>
            <a:r>
              <a:rPr lang="en-US" sz="2800" b="1" dirty="0"/>
              <a:t>Real-Time Data Accessibility</a:t>
            </a:r>
            <a:r>
              <a:rPr lang="en-US" sz="2800" dirty="0"/>
              <a:t>: Offers online access to water monitoring results, allowing users to view and share data from anywhere, at any time, ensuring timely decision-making.</a:t>
            </a:r>
          </a:p>
          <a:p>
            <a:pPr marL="342900" lvl="0" indent="-342900">
              <a:lnSpc>
                <a:spcPts val="3656"/>
              </a:lnSpc>
              <a:buFont typeface="Wingdings" panose="05000000000000000000" pitchFamily="2" charset="2"/>
              <a:buChar char="§"/>
            </a:pPr>
            <a:endParaRPr lang="en-US" sz="2800" b="1" u="none" strike="noStrike" spc="39" dirty="0">
              <a:latin typeface="Open Sauce"/>
              <a:ea typeface="Open Sauce"/>
              <a:cs typeface="Open Sauce"/>
              <a:sym typeface="Open Sauce"/>
            </a:endParaRPr>
          </a:p>
          <a:p>
            <a:pPr marL="342900" lvl="0" indent="-342900">
              <a:lnSpc>
                <a:spcPts val="3656"/>
              </a:lnSpc>
              <a:buFont typeface="Wingdings" panose="05000000000000000000" pitchFamily="2" charset="2"/>
              <a:buChar char="§"/>
            </a:pPr>
            <a:r>
              <a:rPr lang="en-US" sz="2800" b="1" dirty="0"/>
              <a:t>Cost and Time Efficiency</a:t>
            </a:r>
            <a:r>
              <a:rPr lang="en-US" sz="2800" dirty="0"/>
              <a:t>: Automates the data processing and reporting tasks, saving clients significant time and reducing the need for manual data handling and interpretation.</a:t>
            </a:r>
          </a:p>
          <a:p>
            <a:pPr marL="342900" lvl="0" indent="-342900">
              <a:lnSpc>
                <a:spcPts val="3656"/>
              </a:lnSpc>
              <a:buFont typeface="Wingdings" panose="05000000000000000000" pitchFamily="2" charset="2"/>
              <a:buChar char="§"/>
            </a:pPr>
            <a:endParaRPr lang="en-US" sz="2453" u="none" strike="noStrike" spc="39" dirty="0">
              <a:latin typeface="Open Sauce"/>
              <a:ea typeface="Open Sauce"/>
              <a:cs typeface="Open Sauce"/>
              <a:sym typeface="Open Sauce"/>
            </a:endParaRPr>
          </a:p>
          <a:p>
            <a:pPr marL="342900" lvl="0" indent="-342900">
              <a:lnSpc>
                <a:spcPts val="3656"/>
              </a:lnSpc>
              <a:buFont typeface="Wingdings" panose="05000000000000000000" pitchFamily="2" charset="2"/>
              <a:buChar char="§"/>
            </a:pPr>
            <a:r>
              <a:rPr lang="en-US" sz="2800" b="1" dirty="0"/>
              <a:t>Improved Compliance and Governance</a:t>
            </a:r>
            <a:r>
              <a:rPr lang="en-US" sz="2800" dirty="0"/>
              <a:t>: Helps organizations meet regulatory requirements by providing accurate, organized data that can be easily shared with authorities and stakeholders.</a:t>
            </a:r>
            <a:endParaRPr lang="en-US" sz="2453" u="none" strike="noStrike" spc="39" dirty="0">
              <a:solidFill>
                <a:srgbClr val="191919"/>
              </a:solidFill>
              <a:latin typeface="Open Sauce"/>
              <a:ea typeface="Open Sauce"/>
              <a:cs typeface="Open Sauce"/>
              <a:sym typeface="Open Sauce"/>
            </a:endParaRPr>
          </a:p>
          <a:p>
            <a:pPr marL="342900" lvl="0" indent="-342900" algn="l">
              <a:lnSpc>
                <a:spcPts val="3656"/>
              </a:lnSpc>
              <a:buFont typeface="Wingdings" panose="05000000000000000000" pitchFamily="2" charset="2"/>
              <a:buChar char="§"/>
            </a:pPr>
            <a:endParaRPr lang="en-US" sz="2453" u="none" strike="noStrike" spc="39" dirty="0">
              <a:solidFill>
                <a:srgbClr val="191919"/>
              </a:solidFill>
              <a:latin typeface="Open Sauce"/>
              <a:ea typeface="Open Sauce"/>
              <a:cs typeface="Open Sauce"/>
              <a:sym typeface="Open Sauce"/>
            </a:endParaRPr>
          </a:p>
          <a:p>
            <a:pPr marL="0" lvl="0" indent="0" algn="l">
              <a:lnSpc>
                <a:spcPts val="3656"/>
              </a:lnSpc>
            </a:pPr>
            <a:endParaRPr lang="en-US" sz="2453" u="none" strike="noStrike" spc="39" dirty="0">
              <a:solidFill>
                <a:srgbClr val="191919"/>
              </a:solidFill>
              <a:latin typeface="Open Sauce"/>
              <a:ea typeface="Open Sauce"/>
              <a:cs typeface="Open Sauce"/>
              <a:sym typeface="Open Sauce"/>
            </a:endParaRPr>
          </a:p>
        </p:txBody>
      </p:sp>
      <p:pic>
        <p:nvPicPr>
          <p:cNvPr id="15" name="Picture Placeholder 14">
            <a:extLst>
              <a:ext uri="{FF2B5EF4-FFF2-40B4-BE49-F238E27FC236}">
                <a16:creationId xmlns:a16="http://schemas.microsoft.com/office/drawing/2014/main" id="{25E52F73-0E32-4A8D-BE92-A371760423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800" y="2781300"/>
            <a:ext cx="6540292" cy="5323974"/>
          </a:xfrm>
          <a:prstGeom prst="rect">
            <a:avLst/>
          </a:prstGeom>
          <a:solidFill>
            <a:schemeClr val="bg1">
              <a:lumMod val="85000"/>
            </a:schemeClr>
          </a:solidFill>
          <a:ln w="95250" cap="sq" cmpd="sng" algn="ctr">
            <a:noFill/>
            <a:prstDash val="solid"/>
            <a:miter lim="800000"/>
          </a:ln>
          <a:effectLst/>
        </p:spPr>
      </p:pic>
    </p:spTree>
    <p:extLst>
      <p:ext uri="{BB962C8B-B14F-4D97-AF65-F5344CB8AC3E}">
        <p14:creationId xmlns:p14="http://schemas.microsoft.com/office/powerpoint/2010/main" val="38529126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518</TotalTime>
  <Words>1317</Words>
  <Application>Microsoft Office PowerPoint</Application>
  <PresentationFormat>Custom</PresentationFormat>
  <Paragraphs>161</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Wingdings</vt:lpstr>
      <vt:lpstr>Open Sauce Bold Italics</vt:lpstr>
      <vt:lpstr>Arial Black</vt:lpstr>
      <vt:lpstr>Open Sauce Bold</vt:lpstr>
      <vt:lpstr>Arial</vt:lpstr>
      <vt:lpstr>Open Sauce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Green Simple  Professional Business Project Presentation</dc:title>
  <cp:lastModifiedBy>Khwezi Innovations</cp:lastModifiedBy>
  <cp:revision>35</cp:revision>
  <dcterms:created xsi:type="dcterms:W3CDTF">2006-08-16T00:00:00Z</dcterms:created>
  <dcterms:modified xsi:type="dcterms:W3CDTF">2024-09-12T06:45:53Z</dcterms:modified>
  <dc:identifier>DAGQNrGOF5w</dc:identifier>
</cp:coreProperties>
</file>