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6" r:id="rId5"/>
    <p:sldMasterId id="2147483667" r:id="rId6"/>
  </p:sldMasterIdLst>
  <p:notesMasterIdLst>
    <p:notesMasterId r:id="rId24"/>
  </p:notesMasterIdLst>
  <p:sldIdLst>
    <p:sldId id="2141411547" r:id="rId7"/>
    <p:sldId id="2141411569" r:id="rId8"/>
    <p:sldId id="2141411570" r:id="rId9"/>
    <p:sldId id="2141411572" r:id="rId10"/>
    <p:sldId id="2141411594" r:id="rId11"/>
    <p:sldId id="2141411566" r:id="rId12"/>
    <p:sldId id="2141411598" r:id="rId13"/>
    <p:sldId id="2141411563" r:id="rId14"/>
    <p:sldId id="2141411599" r:id="rId15"/>
    <p:sldId id="2141411571" r:id="rId16"/>
    <p:sldId id="2141411596" r:id="rId17"/>
    <p:sldId id="2141411564" r:id="rId18"/>
    <p:sldId id="2141411597" r:id="rId19"/>
    <p:sldId id="2141411578" r:id="rId20"/>
    <p:sldId id="2141411577" r:id="rId21"/>
    <p:sldId id="2141411591" r:id="rId22"/>
    <p:sldId id="21414115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4A98"/>
    <a:srgbClr val="F4EDE3"/>
    <a:srgbClr val="A9CC4F"/>
    <a:srgbClr val="4F906B"/>
    <a:srgbClr val="D98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5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D848F-4FAA-47C4-AD14-8FCF96A674A5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20A8809E-C175-4198-84BF-C6DDE9498B74}">
      <dgm:prSet phldrT="[Text]"/>
      <dgm:spPr/>
      <dgm:t>
        <a:bodyPr/>
        <a:lstStyle/>
        <a:p>
          <a:r>
            <a:rPr lang="en-US" dirty="0"/>
            <a:t>Strategic focus</a:t>
          </a:r>
          <a:endParaRPr lang="en-ZA" dirty="0"/>
        </a:p>
      </dgm:t>
    </dgm:pt>
    <dgm:pt modelId="{73E5FDDF-1F30-4C52-A5B7-B39922AF3073}" type="parTrans" cxnId="{427B4EA9-79D8-4690-90C4-EE149FE78457}">
      <dgm:prSet/>
      <dgm:spPr/>
      <dgm:t>
        <a:bodyPr/>
        <a:lstStyle/>
        <a:p>
          <a:endParaRPr lang="en-ZA"/>
        </a:p>
      </dgm:t>
    </dgm:pt>
    <dgm:pt modelId="{43CF2E31-ABF9-4024-8403-49053DD7A9EA}" type="sibTrans" cxnId="{427B4EA9-79D8-4690-90C4-EE149FE78457}">
      <dgm:prSet/>
      <dgm:spPr/>
      <dgm:t>
        <a:bodyPr/>
        <a:lstStyle/>
        <a:p>
          <a:endParaRPr lang="en-ZA"/>
        </a:p>
      </dgm:t>
    </dgm:pt>
    <dgm:pt modelId="{9EB41DD2-3EB0-428F-999E-217AE39FC807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Supply</a:t>
          </a:r>
          <a:endParaRPr lang="en-ZA" b="1" dirty="0">
            <a:solidFill>
              <a:schemeClr val="accent1">
                <a:lumMod val="75000"/>
              </a:schemeClr>
            </a:solidFill>
          </a:endParaRPr>
        </a:p>
      </dgm:t>
    </dgm:pt>
    <dgm:pt modelId="{49D51E33-B746-455C-9521-A77202E64694}" type="parTrans" cxnId="{4EE755CD-CCB5-473C-82E5-F3E706B578AA}">
      <dgm:prSet/>
      <dgm:spPr/>
      <dgm:t>
        <a:bodyPr/>
        <a:lstStyle/>
        <a:p>
          <a:endParaRPr lang="en-ZA"/>
        </a:p>
      </dgm:t>
    </dgm:pt>
    <dgm:pt modelId="{8446DFD6-51D8-4B1B-BA11-9C7DCE5AD216}" type="sibTrans" cxnId="{4EE755CD-CCB5-473C-82E5-F3E706B578AA}">
      <dgm:prSet/>
      <dgm:spPr/>
      <dgm:t>
        <a:bodyPr/>
        <a:lstStyle/>
        <a:p>
          <a:endParaRPr lang="en-ZA"/>
        </a:p>
      </dgm:t>
    </dgm:pt>
    <dgm:pt modelId="{488625CD-7796-46F7-9D5F-4D87F6994E2C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Treatment &amp; quality</a:t>
          </a:r>
          <a:endParaRPr lang="en-ZA" b="1" dirty="0">
            <a:solidFill>
              <a:schemeClr val="accent1">
                <a:lumMod val="75000"/>
              </a:schemeClr>
            </a:solidFill>
          </a:endParaRPr>
        </a:p>
      </dgm:t>
    </dgm:pt>
    <dgm:pt modelId="{56CDCF32-4036-4C17-81C1-63E09A248BC4}" type="parTrans" cxnId="{7B1F04D1-C999-435F-B8E9-6F7B288E5549}">
      <dgm:prSet/>
      <dgm:spPr/>
      <dgm:t>
        <a:bodyPr/>
        <a:lstStyle/>
        <a:p>
          <a:endParaRPr lang="en-ZA"/>
        </a:p>
      </dgm:t>
    </dgm:pt>
    <dgm:pt modelId="{136CE8B3-C781-44F6-8D59-998266BBD95C}" type="sibTrans" cxnId="{7B1F04D1-C999-435F-B8E9-6F7B288E5549}">
      <dgm:prSet/>
      <dgm:spPr/>
      <dgm:t>
        <a:bodyPr/>
        <a:lstStyle/>
        <a:p>
          <a:endParaRPr lang="en-ZA"/>
        </a:p>
      </dgm:t>
    </dgm:pt>
    <dgm:pt modelId="{E698D61C-B00D-457D-8C36-C9EA74039248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Distribution</a:t>
          </a:r>
          <a:endParaRPr lang="en-ZA" b="1" dirty="0">
            <a:solidFill>
              <a:schemeClr val="accent1">
                <a:lumMod val="75000"/>
              </a:schemeClr>
            </a:solidFill>
          </a:endParaRPr>
        </a:p>
      </dgm:t>
    </dgm:pt>
    <dgm:pt modelId="{D360E8B3-E9C6-4DF7-9743-BA2D12DB8AD3}" type="parTrans" cxnId="{8DEA9ADA-7618-430D-A52E-8AA8EAF36F3C}">
      <dgm:prSet/>
      <dgm:spPr/>
      <dgm:t>
        <a:bodyPr/>
        <a:lstStyle/>
        <a:p>
          <a:endParaRPr lang="en-ZA"/>
        </a:p>
      </dgm:t>
    </dgm:pt>
    <dgm:pt modelId="{F25F2678-9C52-46C4-B350-FE9A8E6E69C1}" type="sibTrans" cxnId="{8DEA9ADA-7618-430D-A52E-8AA8EAF36F3C}">
      <dgm:prSet/>
      <dgm:spPr/>
      <dgm:t>
        <a:bodyPr/>
        <a:lstStyle/>
        <a:p>
          <a:endParaRPr lang="en-ZA"/>
        </a:p>
      </dgm:t>
    </dgm:pt>
    <dgm:pt modelId="{06BCF049-3784-4B5D-9DE2-0CBDAFF3A07D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Uses </a:t>
          </a:r>
          <a:endParaRPr lang="en-ZA" b="1" dirty="0">
            <a:solidFill>
              <a:schemeClr val="accent1">
                <a:lumMod val="75000"/>
              </a:schemeClr>
            </a:solidFill>
          </a:endParaRPr>
        </a:p>
      </dgm:t>
    </dgm:pt>
    <dgm:pt modelId="{B34D2033-44CE-470E-A510-A9EDBE61460C}" type="parTrans" cxnId="{7B0D8E18-1069-43BC-BCD5-911F252F2FB9}">
      <dgm:prSet/>
      <dgm:spPr/>
      <dgm:t>
        <a:bodyPr/>
        <a:lstStyle/>
        <a:p>
          <a:endParaRPr lang="en-ZA"/>
        </a:p>
      </dgm:t>
    </dgm:pt>
    <dgm:pt modelId="{57B274F8-B861-46DC-B535-414F15740C7A}" type="sibTrans" cxnId="{7B0D8E18-1069-43BC-BCD5-911F252F2FB9}">
      <dgm:prSet/>
      <dgm:spPr/>
      <dgm:t>
        <a:bodyPr/>
        <a:lstStyle/>
        <a:p>
          <a:endParaRPr lang="en-ZA"/>
        </a:p>
      </dgm:t>
    </dgm:pt>
    <dgm:pt modelId="{CEBFE20F-E016-4B2A-87E3-B33C8AE68188}" type="pres">
      <dgm:prSet presAssocID="{8F9D848F-4FAA-47C4-AD14-8FCF96A674A5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351032C6-CCEF-4B66-9802-07D5AD262091}" type="pres">
      <dgm:prSet presAssocID="{20A8809E-C175-4198-84BF-C6DDE9498B74}" presName="Parent" presStyleLbl="node1" presStyleIdx="0" presStyleCnt="2">
        <dgm:presLayoutVars>
          <dgm:chMax val="4"/>
          <dgm:chPref val="3"/>
        </dgm:presLayoutVars>
      </dgm:prSet>
      <dgm:spPr/>
    </dgm:pt>
    <dgm:pt modelId="{7C4F1DB8-E71D-444C-946C-11EDD90D48E4}" type="pres">
      <dgm:prSet presAssocID="{9EB41DD2-3EB0-428F-999E-217AE39FC807}" presName="Accent" presStyleLbl="node1" presStyleIdx="1" presStyleCnt="2"/>
      <dgm:spPr/>
    </dgm:pt>
    <dgm:pt modelId="{1A57F3D9-7B29-4737-8763-5A45B4830914}" type="pres">
      <dgm:prSet presAssocID="{9EB41DD2-3EB0-428F-999E-217AE39FC807}" presName="Image1" presStyleLbl="fgImgPlace1" presStyleIdx="0" presStyleCnt="4" custScaleX="92748" custScaleY="84181"/>
      <dgm:spPr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</dgm:spPr>
    </dgm:pt>
    <dgm:pt modelId="{C583ABF2-0B60-42D7-B975-0508EF41D207}" type="pres">
      <dgm:prSet presAssocID="{9EB41DD2-3EB0-428F-999E-217AE39FC807}" presName="Child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87EC253-587D-4B6A-9068-456A2EFBE125}" type="pres">
      <dgm:prSet presAssocID="{488625CD-7796-46F7-9D5F-4D87F6994E2C}" presName="Image2" presStyleCnt="0"/>
      <dgm:spPr/>
    </dgm:pt>
    <dgm:pt modelId="{F1AE780F-BB4D-4E9A-91BD-FA4848E002F1}" type="pres">
      <dgm:prSet presAssocID="{488625CD-7796-46F7-9D5F-4D87F6994E2C}" presName="Image" presStyleLbl="fgImgPlace1" presStyleIdx="1" presStyleCnt="4" custScaleX="64053" custScaleY="67648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  <dgm:pt modelId="{BDE447CF-CD83-496D-8B54-B26F9B6108DB}" type="pres">
      <dgm:prSet presAssocID="{488625CD-7796-46F7-9D5F-4D87F6994E2C}" presName="Child2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F2E7ED3-0CC7-4DE4-AAEC-781F35D5C9E7}" type="pres">
      <dgm:prSet presAssocID="{E698D61C-B00D-457D-8C36-C9EA74039248}" presName="Image3" presStyleCnt="0"/>
      <dgm:spPr/>
    </dgm:pt>
    <dgm:pt modelId="{C76309BD-5287-441E-BF27-A83F149026AC}" type="pres">
      <dgm:prSet presAssocID="{E698D61C-B00D-457D-8C36-C9EA74039248}" presName="Image" presStyleLbl="fgImgPlace1" presStyleIdx="2" presStyleCnt="4" custScaleX="70879" custScaleY="78938"/>
      <dgm:spPr>
        <a:blipFill rotWithShape="1">
          <a:blip xmlns:r="http://schemas.openxmlformats.org/officeDocument/2006/relationships" r:embed="rId3"/>
          <a:srcRect/>
          <a:stretch>
            <a:fillRect l="-15000" r="-15000"/>
          </a:stretch>
        </a:blipFill>
      </dgm:spPr>
    </dgm:pt>
    <dgm:pt modelId="{CFDF2F60-3B13-4F86-95E7-1E2754DBF966}" type="pres">
      <dgm:prSet presAssocID="{E698D61C-B00D-457D-8C36-C9EA74039248}" presName="Child3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439887D-4B9C-4E29-B469-63A0C51A5732}" type="pres">
      <dgm:prSet presAssocID="{06BCF049-3784-4B5D-9DE2-0CBDAFF3A07D}" presName="Image4" presStyleCnt="0"/>
      <dgm:spPr/>
    </dgm:pt>
    <dgm:pt modelId="{A6336E1A-7A60-44AB-934C-FF81D321C742}" type="pres">
      <dgm:prSet presAssocID="{06BCF049-3784-4B5D-9DE2-0CBDAFF3A07D}" presName="Image" presStyleLbl="fgImgPlace1" presStyleIdx="3" presStyleCnt="4"/>
      <dgm:spPr>
        <a:prstGeom prst="flowChartConnector">
          <a:avLst/>
        </a:prstGeom>
        <a:blipFill rotWithShape="1">
          <a:blip xmlns:r="http://schemas.openxmlformats.org/officeDocument/2006/relationships" r:embed="rId4"/>
          <a:srcRect/>
          <a:stretch>
            <a:fillRect l="-13000" r="-13000"/>
          </a:stretch>
        </a:blipFill>
      </dgm:spPr>
    </dgm:pt>
    <dgm:pt modelId="{264CEC35-C3A8-46ED-80C5-A38FFDAEF7A1}" type="pres">
      <dgm:prSet presAssocID="{06BCF049-3784-4B5D-9DE2-0CBDAFF3A07D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B0D8E18-1069-43BC-BCD5-911F252F2FB9}" srcId="{20A8809E-C175-4198-84BF-C6DDE9498B74}" destId="{06BCF049-3784-4B5D-9DE2-0CBDAFF3A07D}" srcOrd="3" destOrd="0" parTransId="{B34D2033-44CE-470E-A510-A9EDBE61460C}" sibTransId="{57B274F8-B861-46DC-B535-414F15740C7A}"/>
    <dgm:cxn modelId="{95BC4643-70A7-4FD7-92E2-68CA132E4D89}" type="presOf" srcId="{9EB41DD2-3EB0-428F-999E-217AE39FC807}" destId="{C583ABF2-0B60-42D7-B975-0508EF41D207}" srcOrd="0" destOrd="0" presId="urn:microsoft.com/office/officeart/2011/layout/RadialPictureList"/>
    <dgm:cxn modelId="{EF2F9E65-4556-4486-AFF3-1395CB1C533B}" type="presOf" srcId="{E698D61C-B00D-457D-8C36-C9EA74039248}" destId="{CFDF2F60-3B13-4F86-95E7-1E2754DBF966}" srcOrd="0" destOrd="0" presId="urn:microsoft.com/office/officeart/2011/layout/RadialPictureList"/>
    <dgm:cxn modelId="{6E7CF44A-D6CE-46B3-B5E6-3FCE7D9C17F5}" type="presOf" srcId="{20A8809E-C175-4198-84BF-C6DDE9498B74}" destId="{351032C6-CCEF-4B66-9802-07D5AD262091}" srcOrd="0" destOrd="0" presId="urn:microsoft.com/office/officeart/2011/layout/RadialPictureList"/>
    <dgm:cxn modelId="{5F5B0F55-EBAB-4FA4-B79D-16667D7AF8DC}" type="presOf" srcId="{06BCF049-3784-4B5D-9DE2-0CBDAFF3A07D}" destId="{264CEC35-C3A8-46ED-80C5-A38FFDAEF7A1}" srcOrd="0" destOrd="0" presId="urn:microsoft.com/office/officeart/2011/layout/RadialPictureList"/>
    <dgm:cxn modelId="{A59DFB8E-0FC9-4492-A895-200AE456EED2}" type="presOf" srcId="{8F9D848F-4FAA-47C4-AD14-8FCF96A674A5}" destId="{CEBFE20F-E016-4B2A-87E3-B33C8AE68188}" srcOrd="0" destOrd="0" presId="urn:microsoft.com/office/officeart/2011/layout/RadialPictureList"/>
    <dgm:cxn modelId="{427B4EA9-79D8-4690-90C4-EE149FE78457}" srcId="{8F9D848F-4FAA-47C4-AD14-8FCF96A674A5}" destId="{20A8809E-C175-4198-84BF-C6DDE9498B74}" srcOrd="0" destOrd="0" parTransId="{73E5FDDF-1F30-4C52-A5B7-B39922AF3073}" sibTransId="{43CF2E31-ABF9-4024-8403-49053DD7A9EA}"/>
    <dgm:cxn modelId="{4EE755CD-CCB5-473C-82E5-F3E706B578AA}" srcId="{20A8809E-C175-4198-84BF-C6DDE9498B74}" destId="{9EB41DD2-3EB0-428F-999E-217AE39FC807}" srcOrd="0" destOrd="0" parTransId="{49D51E33-B746-455C-9521-A77202E64694}" sibTransId="{8446DFD6-51D8-4B1B-BA11-9C7DCE5AD216}"/>
    <dgm:cxn modelId="{7B1F04D1-C999-435F-B8E9-6F7B288E5549}" srcId="{20A8809E-C175-4198-84BF-C6DDE9498B74}" destId="{488625CD-7796-46F7-9D5F-4D87F6994E2C}" srcOrd="1" destOrd="0" parTransId="{56CDCF32-4036-4C17-81C1-63E09A248BC4}" sibTransId="{136CE8B3-C781-44F6-8D59-998266BBD95C}"/>
    <dgm:cxn modelId="{8DEA9ADA-7618-430D-A52E-8AA8EAF36F3C}" srcId="{20A8809E-C175-4198-84BF-C6DDE9498B74}" destId="{E698D61C-B00D-457D-8C36-C9EA74039248}" srcOrd="2" destOrd="0" parTransId="{D360E8B3-E9C6-4DF7-9743-BA2D12DB8AD3}" sibTransId="{F25F2678-9C52-46C4-B350-FE9A8E6E69C1}"/>
    <dgm:cxn modelId="{376714EB-B149-435E-BFB4-938DC0901FBD}" type="presOf" srcId="{488625CD-7796-46F7-9D5F-4D87F6994E2C}" destId="{BDE447CF-CD83-496D-8B54-B26F9B6108DB}" srcOrd="0" destOrd="0" presId="urn:microsoft.com/office/officeart/2011/layout/RadialPictureList"/>
    <dgm:cxn modelId="{A3B66CE9-099C-4136-AFDE-7FDB38773FB1}" type="presParOf" srcId="{CEBFE20F-E016-4B2A-87E3-B33C8AE68188}" destId="{351032C6-CCEF-4B66-9802-07D5AD262091}" srcOrd="0" destOrd="0" presId="urn:microsoft.com/office/officeart/2011/layout/RadialPictureList"/>
    <dgm:cxn modelId="{326CEBA9-7BC3-43A0-8891-D3CA884063C8}" type="presParOf" srcId="{CEBFE20F-E016-4B2A-87E3-B33C8AE68188}" destId="{7C4F1DB8-E71D-444C-946C-11EDD90D48E4}" srcOrd="1" destOrd="0" presId="urn:microsoft.com/office/officeart/2011/layout/RadialPictureList"/>
    <dgm:cxn modelId="{AA993AD7-71B4-44D4-82D3-9EDD4230BB5E}" type="presParOf" srcId="{CEBFE20F-E016-4B2A-87E3-B33C8AE68188}" destId="{1A57F3D9-7B29-4737-8763-5A45B4830914}" srcOrd="2" destOrd="0" presId="urn:microsoft.com/office/officeart/2011/layout/RadialPictureList"/>
    <dgm:cxn modelId="{AAB557CB-4619-4F6E-82E3-671D96BA5013}" type="presParOf" srcId="{CEBFE20F-E016-4B2A-87E3-B33C8AE68188}" destId="{C583ABF2-0B60-42D7-B975-0508EF41D207}" srcOrd="3" destOrd="0" presId="urn:microsoft.com/office/officeart/2011/layout/RadialPictureList"/>
    <dgm:cxn modelId="{499DA803-8963-4C22-907F-B1839587A649}" type="presParOf" srcId="{CEBFE20F-E016-4B2A-87E3-B33C8AE68188}" destId="{987EC253-587D-4B6A-9068-456A2EFBE125}" srcOrd="4" destOrd="0" presId="urn:microsoft.com/office/officeart/2011/layout/RadialPictureList"/>
    <dgm:cxn modelId="{9690A2B0-3605-4D9D-8C5D-0A8D37B102B4}" type="presParOf" srcId="{987EC253-587D-4B6A-9068-456A2EFBE125}" destId="{F1AE780F-BB4D-4E9A-91BD-FA4848E002F1}" srcOrd="0" destOrd="0" presId="urn:microsoft.com/office/officeart/2011/layout/RadialPictureList"/>
    <dgm:cxn modelId="{A5D6193C-ED7D-4779-B771-CD938A243DDF}" type="presParOf" srcId="{CEBFE20F-E016-4B2A-87E3-B33C8AE68188}" destId="{BDE447CF-CD83-496D-8B54-B26F9B6108DB}" srcOrd="5" destOrd="0" presId="urn:microsoft.com/office/officeart/2011/layout/RadialPictureList"/>
    <dgm:cxn modelId="{90305D1D-D30E-41AC-A81D-632CBF4C70BF}" type="presParOf" srcId="{CEBFE20F-E016-4B2A-87E3-B33C8AE68188}" destId="{1F2E7ED3-0CC7-4DE4-AAEC-781F35D5C9E7}" srcOrd="6" destOrd="0" presId="urn:microsoft.com/office/officeart/2011/layout/RadialPictureList"/>
    <dgm:cxn modelId="{9BA11583-39BF-48BF-BE02-43C4926C5217}" type="presParOf" srcId="{1F2E7ED3-0CC7-4DE4-AAEC-781F35D5C9E7}" destId="{C76309BD-5287-441E-BF27-A83F149026AC}" srcOrd="0" destOrd="0" presId="urn:microsoft.com/office/officeart/2011/layout/RadialPictureList"/>
    <dgm:cxn modelId="{DC497011-2B82-4F78-B8BF-8A9AC8DBAFB9}" type="presParOf" srcId="{CEBFE20F-E016-4B2A-87E3-B33C8AE68188}" destId="{CFDF2F60-3B13-4F86-95E7-1E2754DBF966}" srcOrd="7" destOrd="0" presId="urn:microsoft.com/office/officeart/2011/layout/RadialPictureList"/>
    <dgm:cxn modelId="{C9BBB43B-FBE2-4451-B2B3-4EEA23ACDA3E}" type="presParOf" srcId="{CEBFE20F-E016-4B2A-87E3-B33C8AE68188}" destId="{9439887D-4B9C-4E29-B469-63A0C51A5732}" srcOrd="8" destOrd="0" presId="urn:microsoft.com/office/officeart/2011/layout/RadialPictureList"/>
    <dgm:cxn modelId="{A5FBF125-96FE-4090-8744-F309751820E0}" type="presParOf" srcId="{9439887D-4B9C-4E29-B469-63A0C51A5732}" destId="{A6336E1A-7A60-44AB-934C-FF81D321C742}" srcOrd="0" destOrd="0" presId="urn:microsoft.com/office/officeart/2011/layout/RadialPictureList"/>
    <dgm:cxn modelId="{93EE6A87-1CF4-4080-ABA4-5A1770025DF5}" type="presParOf" srcId="{CEBFE20F-E016-4B2A-87E3-B33C8AE68188}" destId="{264CEC35-C3A8-46ED-80C5-A38FFDAEF7A1}" srcOrd="9" destOrd="0" presId="urn:microsoft.com/office/officeart/2011/layout/RadialPictureList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032C6-CCEF-4B66-9802-07D5AD262091}">
      <dsp:nvSpPr>
        <dsp:cNvPr id="0" name=""/>
        <dsp:cNvSpPr/>
      </dsp:nvSpPr>
      <dsp:spPr>
        <a:xfrm>
          <a:off x="1113275" y="1637922"/>
          <a:ext cx="2159349" cy="2159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Strategic focus</a:t>
          </a:r>
          <a:endParaRPr lang="en-ZA" sz="3200" kern="1200" dirty="0"/>
        </a:p>
      </dsp:txBody>
      <dsp:txXfrm>
        <a:off x="1429504" y="1954123"/>
        <a:ext cx="1526891" cy="1526754"/>
      </dsp:txXfrm>
    </dsp:sp>
    <dsp:sp modelId="{7C4F1DB8-E71D-444C-946C-11EDD90D48E4}">
      <dsp:nvSpPr>
        <dsp:cNvPr id="0" name=""/>
        <dsp:cNvSpPr/>
      </dsp:nvSpPr>
      <dsp:spPr>
        <a:xfrm>
          <a:off x="0" y="437240"/>
          <a:ext cx="4352300" cy="4536843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7F3D9-7B29-4737-8763-5A45B4830914}">
      <dsp:nvSpPr>
        <dsp:cNvPr id="0" name=""/>
        <dsp:cNvSpPr/>
      </dsp:nvSpPr>
      <dsp:spPr>
        <a:xfrm>
          <a:off x="2736385" y="350656"/>
          <a:ext cx="1073113" cy="97378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3ABF2-0B60-42D7-B975-0508EF41D207}">
      <dsp:nvSpPr>
        <dsp:cNvPr id="0" name=""/>
        <dsp:cNvSpPr/>
      </dsp:nvSpPr>
      <dsp:spPr>
        <a:xfrm>
          <a:off x="3939576" y="273959"/>
          <a:ext cx="1548822" cy="1119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b="1" kern="1200" dirty="0">
              <a:solidFill>
                <a:schemeClr val="accent1">
                  <a:lumMod val="75000"/>
                </a:schemeClr>
              </a:solidFill>
            </a:rPr>
            <a:t>Supply</a:t>
          </a:r>
          <a:endParaRPr lang="en-ZA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939576" y="273959"/>
        <a:ext cx="1548822" cy="1119781"/>
      </dsp:txXfrm>
    </dsp:sp>
    <dsp:sp modelId="{F1AE780F-BB4D-4E9A-91BD-FA4848E002F1}">
      <dsp:nvSpPr>
        <dsp:cNvPr id="0" name=""/>
        <dsp:cNvSpPr/>
      </dsp:nvSpPr>
      <dsp:spPr>
        <a:xfrm>
          <a:off x="3756999" y="1523639"/>
          <a:ext cx="741106" cy="78253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447CF-CD83-496D-8B54-B26F9B6108DB}">
      <dsp:nvSpPr>
        <dsp:cNvPr id="0" name=""/>
        <dsp:cNvSpPr/>
      </dsp:nvSpPr>
      <dsp:spPr>
        <a:xfrm>
          <a:off x="4791017" y="1356744"/>
          <a:ext cx="1548822" cy="1119781"/>
        </a:xfrm>
        <a:prstGeom prst="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b="1" kern="1200" dirty="0">
              <a:solidFill>
                <a:schemeClr val="accent1">
                  <a:lumMod val="75000"/>
                </a:schemeClr>
              </a:solidFill>
            </a:rPr>
            <a:t>Treatment &amp; quality</a:t>
          </a:r>
          <a:endParaRPr lang="en-ZA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791017" y="1356744"/>
        <a:ext cx="1548822" cy="1119781"/>
      </dsp:txXfrm>
    </dsp:sp>
    <dsp:sp modelId="{C76309BD-5287-441E-BF27-A83F149026AC}">
      <dsp:nvSpPr>
        <dsp:cNvPr id="0" name=""/>
        <dsp:cNvSpPr/>
      </dsp:nvSpPr>
      <dsp:spPr>
        <a:xfrm>
          <a:off x="3713072" y="3042312"/>
          <a:ext cx="820084" cy="91313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F2F60-3B13-4F86-95E7-1E2754DBF966}">
      <dsp:nvSpPr>
        <dsp:cNvPr id="0" name=""/>
        <dsp:cNvSpPr/>
      </dsp:nvSpPr>
      <dsp:spPr>
        <a:xfrm>
          <a:off x="4791017" y="2939237"/>
          <a:ext cx="1548822" cy="1119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b="1" kern="1200" dirty="0">
              <a:solidFill>
                <a:schemeClr val="accent1">
                  <a:lumMod val="75000"/>
                </a:schemeClr>
              </a:solidFill>
            </a:rPr>
            <a:t>Distribution</a:t>
          </a:r>
          <a:endParaRPr lang="en-ZA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791017" y="2939237"/>
        <a:ext cx="1548822" cy="1119781"/>
      </dsp:txXfrm>
    </dsp:sp>
    <dsp:sp modelId="{A6336E1A-7A60-44AB-934C-FF81D321C742}">
      <dsp:nvSpPr>
        <dsp:cNvPr id="0" name=""/>
        <dsp:cNvSpPr/>
      </dsp:nvSpPr>
      <dsp:spPr>
        <a:xfrm>
          <a:off x="2694432" y="4035341"/>
          <a:ext cx="1157020" cy="1156779"/>
        </a:xfrm>
        <a:prstGeom prst="flowChartConnector">
          <a:avLst/>
        </a:prstGeom>
        <a:blipFill rotWithShape="1">
          <a:blip xmlns:r="http://schemas.openxmlformats.org/officeDocument/2006/relationships" r:embed="rId4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CEC35-C3A8-46ED-80C5-A38FFDAEF7A1}">
      <dsp:nvSpPr>
        <dsp:cNvPr id="0" name=""/>
        <dsp:cNvSpPr/>
      </dsp:nvSpPr>
      <dsp:spPr>
        <a:xfrm>
          <a:off x="3939576" y="4059019"/>
          <a:ext cx="1548822" cy="1119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b="1" kern="1200" dirty="0">
              <a:solidFill>
                <a:schemeClr val="accent1">
                  <a:lumMod val="75000"/>
                </a:schemeClr>
              </a:solidFill>
            </a:rPr>
            <a:t>Uses </a:t>
          </a:r>
          <a:endParaRPr lang="en-ZA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939576" y="4059019"/>
        <a:ext cx="1548822" cy="1119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D83F-3A9D-460E-8A56-FFD25220A401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B1848-7A61-41C1-AE8A-944CA498D9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442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52D2A-0CF2-D282-0D50-7ABB94B91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158" y="2942952"/>
            <a:ext cx="5580992" cy="1650125"/>
          </a:xfrm>
        </p:spPr>
        <p:txBody>
          <a:bodyPr/>
          <a:lstStyle>
            <a:lvl1pPr algn="ctr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36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321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7869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4666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7247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558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34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661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78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52584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60" y="-24"/>
            <a:ext cx="10477573" cy="107157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60" y="1357298"/>
            <a:ext cx="5048285" cy="85725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60" y="2214554"/>
            <a:ext cx="5048285" cy="3929090"/>
          </a:xfrm>
        </p:spPr>
        <p:txBody>
          <a:bodyPr/>
          <a:lstStyle>
            <a:lvl1pPr marL="0" indent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4997" y="1357298"/>
            <a:ext cx="5143536" cy="85725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4997" y="2214554"/>
            <a:ext cx="5143536" cy="3929090"/>
          </a:xfrm>
        </p:spPr>
        <p:txBody>
          <a:bodyPr/>
          <a:lstStyle>
            <a:lvl1pPr marL="0" indent="0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563E7C-E70D-D778-CD89-DFD3C310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E9A8-41B9-4411-96F9-750358F79045}" type="datetime5">
              <a:rPr lang="en-US"/>
              <a:pPr>
                <a:defRPr/>
              </a:pPr>
              <a:t>11-Sep-24</a:t>
            </a:fld>
            <a:endParaRPr lang="en-ZA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91AC36-318F-9E10-9937-4414BB01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File name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4909B3-150C-1E99-CEFF-9EB1889B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4140C-FDEB-43DF-BC55-254616EF3692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17029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16EF77A-8C4A-8A92-CBD0-EB08DA9A8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34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2AE0B-6A50-A74C-F1BE-EF141977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E5D95-E313-49FA-9CAF-80DE2529055F}" type="datetime5">
              <a:rPr lang="en-US"/>
              <a:pPr>
                <a:defRPr/>
              </a:pPr>
              <a:t>11-Sep-24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B2E8C-FC76-D3B7-68B1-68E576F8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File name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16AD-5D8B-F5FB-331F-A53A14D7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E9B847-CD69-4D8F-BD99-0FADBC9A3FE6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222862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8971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8474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1564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2008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4869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8330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556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3882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114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700B0C-43E1-4881-E7A6-F3FFD44F9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490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006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5340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13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67444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173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9103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8219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004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7061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4851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749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C4483C-DFFB-54F3-A9EA-DD57145B3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8260-CFF4-3A45-93C7-EA79C7AF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56" y="4776348"/>
            <a:ext cx="5580992" cy="1650125"/>
          </a:xfrm>
        </p:spPr>
        <p:txBody>
          <a:bodyPr/>
          <a:lstStyle>
            <a:lvl1pPr algn="l">
              <a:defRPr>
                <a:solidFill>
                  <a:srgbClr val="F4ED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3451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73836E-A040-476F-AA1F-2505EF6BF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47775"/>
            <a:ext cx="7677150" cy="4362450"/>
          </a:xfrm>
          <a:custGeom>
            <a:avLst/>
            <a:gdLst>
              <a:gd name="connsiteX0" fmla="*/ 0 w 7677150"/>
              <a:gd name="connsiteY0" fmla="*/ 0 h 4362450"/>
              <a:gd name="connsiteX1" fmla="*/ 7677150 w 7677150"/>
              <a:gd name="connsiteY1" fmla="*/ 0 h 4362450"/>
              <a:gd name="connsiteX2" fmla="*/ 7677150 w 7677150"/>
              <a:gd name="connsiteY2" fmla="*/ 4362450 h 4362450"/>
              <a:gd name="connsiteX3" fmla="*/ 0 w 76771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50" h="4362450">
                <a:moveTo>
                  <a:pt x="0" y="0"/>
                </a:moveTo>
                <a:lnTo>
                  <a:pt x="7677150" y="0"/>
                </a:lnTo>
                <a:lnTo>
                  <a:pt x="7677150" y="4362450"/>
                </a:lnTo>
                <a:lnTo>
                  <a:pt x="0" y="43624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2176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AFBAFB-BCCE-479B-B8DB-88B3A0487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774699"/>
            <a:ext cx="12191999" cy="5308602"/>
          </a:xfrm>
          <a:custGeom>
            <a:avLst/>
            <a:gdLst>
              <a:gd name="connsiteX0" fmla="*/ 0 w 12191999"/>
              <a:gd name="connsiteY0" fmla="*/ 0 h 5308602"/>
              <a:gd name="connsiteX1" fmla="*/ 12191999 w 12191999"/>
              <a:gd name="connsiteY1" fmla="*/ 0 h 5308602"/>
              <a:gd name="connsiteX2" fmla="*/ 12191999 w 12191999"/>
              <a:gd name="connsiteY2" fmla="*/ 5308602 h 5308602"/>
              <a:gd name="connsiteX3" fmla="*/ 0 w 12191999"/>
              <a:gd name="connsiteY3" fmla="*/ 5308602 h 53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08602">
                <a:moveTo>
                  <a:pt x="0" y="0"/>
                </a:moveTo>
                <a:lnTo>
                  <a:pt x="12191999" y="0"/>
                </a:lnTo>
                <a:lnTo>
                  <a:pt x="12191999" y="5308602"/>
                </a:lnTo>
                <a:lnTo>
                  <a:pt x="0" y="530860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2449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C2920-10F6-4C79-9F14-18CFF4693E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4509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69967-64CE-400A-9E34-DCBC625211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3025" y="1219200"/>
            <a:ext cx="4752975" cy="4419600"/>
          </a:xfrm>
          <a:custGeom>
            <a:avLst/>
            <a:gdLst>
              <a:gd name="connsiteX0" fmla="*/ 0 w 4752975"/>
              <a:gd name="connsiteY0" fmla="*/ 0 h 4419600"/>
              <a:gd name="connsiteX1" fmla="*/ 4752975 w 4752975"/>
              <a:gd name="connsiteY1" fmla="*/ 0 h 4419600"/>
              <a:gd name="connsiteX2" fmla="*/ 4752975 w 4752975"/>
              <a:gd name="connsiteY2" fmla="*/ 4419600 h 4419600"/>
              <a:gd name="connsiteX3" fmla="*/ 0 w 475297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4419600">
                <a:moveTo>
                  <a:pt x="0" y="0"/>
                </a:moveTo>
                <a:lnTo>
                  <a:pt x="4752975" y="0"/>
                </a:lnTo>
                <a:lnTo>
                  <a:pt x="4752975" y="4419600"/>
                </a:lnTo>
                <a:lnTo>
                  <a:pt x="0" y="4419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5858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260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5659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CB249-77C2-431A-9A1B-595F6FC1E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04851"/>
            <a:ext cx="10439400" cy="5448300"/>
          </a:xfrm>
          <a:custGeom>
            <a:avLst/>
            <a:gdLst>
              <a:gd name="connsiteX0" fmla="*/ 0 w 10439400"/>
              <a:gd name="connsiteY0" fmla="*/ 0 h 5448300"/>
              <a:gd name="connsiteX1" fmla="*/ 10439400 w 10439400"/>
              <a:gd name="connsiteY1" fmla="*/ 0 h 5448300"/>
              <a:gd name="connsiteX2" fmla="*/ 10439400 w 10439400"/>
              <a:gd name="connsiteY2" fmla="*/ 5448300 h 5448300"/>
              <a:gd name="connsiteX3" fmla="*/ 0 w 10439400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0" h="5448300">
                <a:moveTo>
                  <a:pt x="0" y="0"/>
                </a:moveTo>
                <a:lnTo>
                  <a:pt x="10439400" y="0"/>
                </a:lnTo>
                <a:lnTo>
                  <a:pt x="10439400" y="5448300"/>
                </a:lnTo>
                <a:lnTo>
                  <a:pt x="0" y="54483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4283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29D3D7-A786-4A0D-AC1F-66F43F67D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1725" y="1878013"/>
            <a:ext cx="1779588" cy="2527300"/>
          </a:xfrm>
          <a:custGeom>
            <a:avLst/>
            <a:gdLst>
              <a:gd name="connsiteX0" fmla="*/ 0 w 1436688"/>
              <a:gd name="connsiteY0" fmla="*/ 0 h 2178050"/>
              <a:gd name="connsiteX1" fmla="*/ 1436688 w 1436688"/>
              <a:gd name="connsiteY1" fmla="*/ 0 h 2178050"/>
              <a:gd name="connsiteX2" fmla="*/ 1436688 w 1436688"/>
              <a:gd name="connsiteY2" fmla="*/ 2178050 h 2178050"/>
              <a:gd name="connsiteX3" fmla="*/ 0 w 1436688"/>
              <a:gd name="connsiteY3" fmla="*/ 2178050 h 2178050"/>
              <a:gd name="connsiteX4" fmla="*/ 0 w 1436688"/>
              <a:gd name="connsiteY4" fmla="*/ 0 h 2178050"/>
              <a:gd name="connsiteX0" fmla="*/ 0 w 1646238"/>
              <a:gd name="connsiteY0" fmla="*/ 0 h 2241550"/>
              <a:gd name="connsiteX1" fmla="*/ 1646238 w 1646238"/>
              <a:gd name="connsiteY1" fmla="*/ 63500 h 2241550"/>
              <a:gd name="connsiteX2" fmla="*/ 1646238 w 1646238"/>
              <a:gd name="connsiteY2" fmla="*/ 2241550 h 2241550"/>
              <a:gd name="connsiteX3" fmla="*/ 209550 w 1646238"/>
              <a:gd name="connsiteY3" fmla="*/ 2241550 h 2241550"/>
              <a:gd name="connsiteX4" fmla="*/ 0 w 1646238"/>
              <a:gd name="connsiteY4" fmla="*/ 0 h 2241550"/>
              <a:gd name="connsiteX0" fmla="*/ 0 w 1646238"/>
              <a:gd name="connsiteY0" fmla="*/ 0 h 2495550"/>
              <a:gd name="connsiteX1" fmla="*/ 1646238 w 1646238"/>
              <a:gd name="connsiteY1" fmla="*/ 63500 h 2495550"/>
              <a:gd name="connsiteX2" fmla="*/ 1646238 w 1646238"/>
              <a:gd name="connsiteY2" fmla="*/ 2241550 h 2495550"/>
              <a:gd name="connsiteX3" fmla="*/ 387350 w 1646238"/>
              <a:gd name="connsiteY3" fmla="*/ 2495550 h 2495550"/>
              <a:gd name="connsiteX4" fmla="*/ 0 w 1646238"/>
              <a:gd name="connsiteY4" fmla="*/ 0 h 2495550"/>
              <a:gd name="connsiteX0" fmla="*/ 0 w 1779588"/>
              <a:gd name="connsiteY0" fmla="*/ 0 h 2495550"/>
              <a:gd name="connsiteX1" fmla="*/ 1646238 w 1779588"/>
              <a:gd name="connsiteY1" fmla="*/ 63500 h 2495550"/>
              <a:gd name="connsiteX2" fmla="*/ 1779588 w 1779588"/>
              <a:gd name="connsiteY2" fmla="*/ 2324100 h 2495550"/>
              <a:gd name="connsiteX3" fmla="*/ 387350 w 1779588"/>
              <a:gd name="connsiteY3" fmla="*/ 2495550 h 2495550"/>
              <a:gd name="connsiteX4" fmla="*/ 0 w 1779588"/>
              <a:gd name="connsiteY4" fmla="*/ 0 h 2495550"/>
              <a:gd name="connsiteX0" fmla="*/ 0 w 1779588"/>
              <a:gd name="connsiteY0" fmla="*/ 31750 h 2527300"/>
              <a:gd name="connsiteX1" fmla="*/ 1398588 w 1779588"/>
              <a:gd name="connsiteY1" fmla="*/ 0 h 2527300"/>
              <a:gd name="connsiteX2" fmla="*/ 1779588 w 1779588"/>
              <a:gd name="connsiteY2" fmla="*/ 2355850 h 2527300"/>
              <a:gd name="connsiteX3" fmla="*/ 387350 w 1779588"/>
              <a:gd name="connsiteY3" fmla="*/ 2527300 h 2527300"/>
              <a:gd name="connsiteX4" fmla="*/ 0 w 1779588"/>
              <a:gd name="connsiteY4" fmla="*/ 3175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88" h="2527300">
                <a:moveTo>
                  <a:pt x="0" y="31750"/>
                </a:moveTo>
                <a:lnTo>
                  <a:pt x="1398588" y="0"/>
                </a:lnTo>
                <a:lnTo>
                  <a:pt x="1779588" y="2355850"/>
                </a:lnTo>
                <a:lnTo>
                  <a:pt x="387350" y="2527300"/>
                </a:lnTo>
                <a:lnTo>
                  <a:pt x="0" y="317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83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40C8B2-A8F7-4B9C-9B21-8DF273E2B2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0456" y="1659988"/>
            <a:ext cx="5162842" cy="326370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8700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270F8D-F157-434B-79F7-6486B51C4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96" y="-12606"/>
            <a:ext cx="1224539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6C7F4F-BFFD-4544-8456-F1C2DDE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224A8-4AAA-2E4E-B2CC-DD71CACD7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607675" cy="4278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22DEC-8E58-1E43-B887-EE54E197C0AF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183A2-D951-7A4B-8A6D-CEFC8D4F7B74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553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F2A3164-2025-EF48-8A65-61A7919D43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346842"/>
            <a:ext cx="10991850" cy="5602014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661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F2FF4A-3D27-4E65-9FB5-981E9D2A9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076" y="561976"/>
            <a:ext cx="10991850" cy="4105275"/>
          </a:xfrm>
          <a:custGeom>
            <a:avLst/>
            <a:gdLst>
              <a:gd name="connsiteX0" fmla="*/ 0 w 10991850"/>
              <a:gd name="connsiteY0" fmla="*/ 0 h 4105275"/>
              <a:gd name="connsiteX1" fmla="*/ 10991850 w 10991850"/>
              <a:gd name="connsiteY1" fmla="*/ 0 h 4105275"/>
              <a:gd name="connsiteX2" fmla="*/ 10991850 w 10991850"/>
              <a:gd name="connsiteY2" fmla="*/ 4105275 h 4105275"/>
              <a:gd name="connsiteX3" fmla="*/ 0 w 10991850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850" h="4105275">
                <a:moveTo>
                  <a:pt x="0" y="0"/>
                </a:moveTo>
                <a:lnTo>
                  <a:pt x="10991850" y="0"/>
                </a:lnTo>
                <a:lnTo>
                  <a:pt x="10991850" y="4105275"/>
                </a:lnTo>
                <a:lnTo>
                  <a:pt x="0" y="41052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300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F31A1-4E78-4F57-95B7-D6FE878A1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601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C158D-6D67-4D5C-B64B-0386910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1" y="-1"/>
            <a:ext cx="4857750" cy="5553076"/>
          </a:xfrm>
          <a:custGeom>
            <a:avLst/>
            <a:gdLst>
              <a:gd name="connsiteX0" fmla="*/ 0 w 4857750"/>
              <a:gd name="connsiteY0" fmla="*/ 0 h 5553076"/>
              <a:gd name="connsiteX1" fmla="*/ 4857750 w 4857750"/>
              <a:gd name="connsiteY1" fmla="*/ 0 h 5553076"/>
              <a:gd name="connsiteX2" fmla="*/ 4857750 w 4857750"/>
              <a:gd name="connsiteY2" fmla="*/ 5553076 h 5553076"/>
              <a:gd name="connsiteX3" fmla="*/ 0 w 4857750"/>
              <a:gd name="connsiteY3" fmla="*/ 5553076 h 55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5553076">
                <a:moveTo>
                  <a:pt x="0" y="0"/>
                </a:moveTo>
                <a:lnTo>
                  <a:pt x="4857750" y="0"/>
                </a:lnTo>
                <a:lnTo>
                  <a:pt x="4857750" y="5553076"/>
                </a:lnTo>
                <a:lnTo>
                  <a:pt x="0" y="55530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303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FF7A24-32D3-4EB6-71C6-2C5C1CEB7A1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875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706" r:id="rId19"/>
    <p:sldLayoutId id="214748370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E5E84A7-A92A-DE73-9E7A-969600A67F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770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11666892" y="6284640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1666892" y="63033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975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F79262C-DEBB-9545-ECAF-275C25F213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F1AF9-463E-4C04-9139-38E12547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92C0-E1F9-4EA6-A381-37A27F7D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8E036-A283-48F9-8456-2FFD4C168234}"/>
              </a:ext>
            </a:extLst>
          </p:cNvPr>
          <p:cNvSpPr/>
          <p:nvPr userDrawn="1"/>
        </p:nvSpPr>
        <p:spPr>
          <a:xfrm>
            <a:off x="0" y="6338428"/>
            <a:ext cx="525108" cy="283669"/>
          </a:xfrm>
          <a:prstGeom prst="rect">
            <a:avLst/>
          </a:prstGeom>
          <a:solidFill>
            <a:srgbClr val="00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C90F1-ECA1-4F35-A48F-D9B2E499B519}"/>
              </a:ext>
            </a:extLst>
          </p:cNvPr>
          <p:cNvSpPr txBox="1"/>
          <p:nvPr userDrawn="1"/>
        </p:nvSpPr>
        <p:spPr>
          <a:xfrm>
            <a:off x="166606" y="6357151"/>
            <a:ext cx="412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D8AA79-A4E8-4915-8E27-AA6A4D2853ED}" type="slidenum">
              <a:rPr lang="en-ID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ID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10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rcwebsite.azurewebsites.net/wp-content/uploads/mdocs/TT%20755%20web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52B6-7C4C-BE44-CBD6-A695C1881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899" y="3114749"/>
            <a:ext cx="5820354" cy="165012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Drinking water supply and compliance to regulations</a:t>
            </a:r>
            <a:br>
              <a:rPr lang="en-US" dirty="0"/>
            </a:br>
            <a:br>
              <a:rPr lang="en-US" dirty="0"/>
            </a:br>
            <a:r>
              <a:rPr lang="en-US" sz="2700" b="1" dirty="0"/>
              <a:t>N Kalebaila (PhD)</a:t>
            </a:r>
            <a:b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ZA" sz="2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A1503-912B-934F-B0DB-14347F80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183" y="5199961"/>
            <a:ext cx="2985572" cy="143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55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BB83-4D25-7BBB-9C4B-389DCF0B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61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Community Engagement and Awareness</a:t>
            </a:r>
            <a:endParaRPr lang="en-ZA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373E5-6981-6ACD-D968-D00ACA88B8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0" y="2056615"/>
            <a:ext cx="5425378" cy="2193925"/>
          </a:xfrm>
        </p:spPr>
        <p:txBody>
          <a:bodyPr>
            <a:noAutofit/>
          </a:bodyPr>
          <a:lstStyle/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Collaborate with local communities to raise awareness about water conservation, sustainable usage, and the importance of preserving water resources.</a:t>
            </a:r>
          </a:p>
          <a:p>
            <a:pPr marL="742950" lvl="1" indent="-285750" algn="l">
              <a:buFont typeface="+mj-lt"/>
              <a:buAutoNum type="arabicPeriod"/>
            </a:pPr>
            <a:endParaRPr lang="en-US" sz="2000" b="0" i="0" dirty="0">
              <a:solidFill>
                <a:schemeClr val="accent1">
                  <a:lumMod val="75000"/>
                </a:schemeClr>
              </a:solidFill>
              <a:effectLst/>
              <a:latin typeface="+mj-lt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Support educational initiatives to enhance the understanding of water-related issues and promote community participation in water management.</a:t>
            </a:r>
          </a:p>
          <a:p>
            <a:endParaRPr lang="en-ZA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B0172-4466-D286-B26B-5FA63A1C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113" y="1487488"/>
            <a:ext cx="3988005" cy="41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19"/>
    </mc:Choice>
    <mc:Fallback xmlns="">
      <p:transition spd="slow" advTm="8271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EE14-BA87-9ED0-C474-40EC4113C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"/>
            <a:ext cx="11521440" cy="1127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Research breakthroughs in water treatment technologies</a:t>
            </a:r>
            <a:endParaRPr lang="en-Z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9E260-2B3F-AF00-40D7-789A11D70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640" y="1127761"/>
            <a:ext cx="5857240" cy="427831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WRC has pioneered research in: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membrane science,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oxidation and disinfection,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biotreatment,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development of multifunctional nano-based water treatment technologies, etc. </a:t>
            </a:r>
          </a:p>
          <a:p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Such studies have significantly improved the state of science and promoted development of innovations for municipal &amp; household (small-scale) drinking water treatment. </a:t>
            </a:r>
          </a:p>
          <a:p>
            <a:endParaRPr lang="en-ZA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58060A-6752-3A84-4232-2B7CFA4B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70" y="996676"/>
            <a:ext cx="3200564" cy="4540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9350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E6EA-1807-9DAF-46E9-4C8DD8760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Water supply &amp; treatment</a:t>
            </a:r>
            <a:endParaRPr lang="en-Z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C8022-5BD6-98B7-CE5B-110F12748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200" y="2716073"/>
            <a:ext cx="6654800" cy="306973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Examples of achievements to date</a:t>
            </a:r>
          </a:p>
          <a:p>
            <a:pPr marL="342900" indent="-342900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Household water security strategies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eg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rainwater, greywater, groundwater guidelines,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Municipal potable water reuse and desalination guidelines </a:t>
            </a:r>
          </a:p>
          <a:p>
            <a:pPr marL="342900" indent="-342900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Smart drinking water value chain</a:t>
            </a:r>
          </a:p>
          <a:p>
            <a:pPr marL="342900" indent="-342900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Cyber risk governance in the water sector</a:t>
            </a:r>
          </a:p>
          <a:p>
            <a:pPr marL="342900" indent="-342900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Community engagement – use of ICTs, perception studies</a:t>
            </a:r>
            <a:endParaRPr lang="en-Z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E4604-A03B-F37B-644B-2DC6C24C7DC6}"/>
              </a:ext>
            </a:extLst>
          </p:cNvPr>
          <p:cNvSpPr txBox="1"/>
          <p:nvPr/>
        </p:nvSpPr>
        <p:spPr>
          <a:xfrm>
            <a:off x="380960" y="1050453"/>
            <a:ext cx="7381280" cy="127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000" kern="10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ZA" sz="2000" kern="1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mproving supply &amp; access to safe domestic &amp; drinking water </a:t>
            </a: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000" kern="1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ptos" panose="020B0004020202020204" pitchFamily="34" charset="0"/>
              </a:rPr>
              <a:t>Ensuring resilience of supply </a:t>
            </a:r>
            <a:r>
              <a:rPr lang="en-ZA" sz="2000" kern="100" dirty="0">
                <a:solidFill>
                  <a:schemeClr val="accent1">
                    <a:lumMod val="75000"/>
                  </a:schemeClr>
                </a:solidFill>
                <a:ea typeface="Aptos" panose="020B0004020202020204" pitchFamily="34" charset="0"/>
              </a:rPr>
              <a:t>– e.g., infrastructure, advanced tech, source water protection, social resilience</a:t>
            </a:r>
            <a:endParaRPr lang="en-ZA" sz="2000" kern="100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316A-9579-E822-2666-1DBF299D9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440" y="984413"/>
            <a:ext cx="3591600" cy="47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0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B698-63A9-2CED-5CD5-FB704D12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21285"/>
            <a:ext cx="10866120" cy="793115"/>
          </a:xfrm>
        </p:spPr>
        <p:txBody>
          <a:bodyPr>
            <a:normAutofit fontScale="90000"/>
          </a:bodyPr>
          <a:lstStyle/>
          <a:p>
            <a:r>
              <a:rPr lang="en-ZA" sz="3600" b="1" dirty="0">
                <a:solidFill>
                  <a:schemeClr val="accent1">
                    <a:lumMod val="50000"/>
                  </a:schemeClr>
                </a:solidFill>
              </a:rPr>
              <a:t>Independent advisory on water reuse and desalination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A6A6D-B319-1EAC-CF96-77BCAB6B38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125" y="1067435"/>
            <a:ext cx="10607675" cy="4278313"/>
          </a:xfrm>
        </p:spPr>
        <p:txBody>
          <a:bodyPr/>
          <a:lstStyle/>
          <a:p>
            <a:r>
              <a:rPr lang="en-US" dirty="0"/>
              <a:t>Providing strategic support to Umgeni Water, eThekwini and the City of Cape Town on the implementation of water reuse and desalination.</a:t>
            </a:r>
          </a:p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A89F7-841F-361F-8286-68ABBC2C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00" y="2156815"/>
            <a:ext cx="4748269" cy="3341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3163D-7563-354A-80E3-197CCA982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497" y="2156816"/>
            <a:ext cx="4902505" cy="3341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42053-4F02-DF86-8EA5-155704A27418}"/>
              </a:ext>
            </a:extLst>
          </p:cNvPr>
          <p:cNvSpPr txBox="1"/>
          <p:nvPr/>
        </p:nvSpPr>
        <p:spPr>
          <a:xfrm>
            <a:off x="7574340" y="5505926"/>
            <a:ext cx="37693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dirty="0"/>
              <a:t>https://www.twitter.com/CityofCT/status/1594291967378210817</a:t>
            </a:r>
          </a:p>
        </p:txBody>
      </p:sp>
    </p:spTree>
    <p:extLst>
      <p:ext uri="{BB962C8B-B14F-4D97-AF65-F5344CB8AC3E}">
        <p14:creationId xmlns:p14="http://schemas.microsoft.com/office/powerpoint/2010/main" val="59078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CA0F-6661-4DEB-AD71-D94696A2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18" y="260546"/>
            <a:ext cx="7711440" cy="101961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ZA" sz="3600" b="1" dirty="0">
                <a:solidFill>
                  <a:schemeClr val="accent1">
                    <a:lumMod val="50000"/>
                  </a:schemeClr>
                </a:solidFill>
              </a:rPr>
              <a:t>Water safety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A8C35-EF3C-4E0D-9645-9AB271457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19" y="1305694"/>
            <a:ext cx="6293682" cy="4246612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Implementing a multi barrier / risk-based approach for drinking water production from source to tap (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Water Safety Plan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</a:rPr>
              <a:t>Involves the following: </a:t>
            </a:r>
          </a:p>
          <a:p>
            <a:pPr marL="342900" indent="-342900"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</a:rPr>
              <a:t>Enhanced source control / catchment audits</a:t>
            </a:r>
          </a:p>
          <a:p>
            <a:pPr marL="342900" indent="-342900"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</a:rPr>
              <a:t>Risk </a:t>
            </a:r>
            <a:r>
              <a:rPr lang="en-US" sz="2200" dirty="0" err="1">
                <a:solidFill>
                  <a:srgbClr val="002060"/>
                </a:solidFill>
              </a:rPr>
              <a:t>characterisation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</a:rPr>
              <a:t>Identification and </a:t>
            </a:r>
            <a:r>
              <a:rPr lang="en-US" sz="2200" dirty="0" err="1">
                <a:solidFill>
                  <a:srgbClr val="002060"/>
                </a:solidFill>
              </a:rPr>
              <a:t>prioritisation</a:t>
            </a:r>
            <a:r>
              <a:rPr lang="en-US" sz="2200" dirty="0">
                <a:solidFill>
                  <a:srgbClr val="002060"/>
                </a:solidFill>
              </a:rPr>
              <a:t> of risks </a:t>
            </a:r>
          </a:p>
          <a:p>
            <a:pPr marL="342900" indent="-342900"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</a:rPr>
              <a:t>Establishing an operational monitoring </a:t>
            </a:r>
            <a:r>
              <a:rPr lang="en-US" sz="2200" dirty="0" err="1">
                <a:solidFill>
                  <a:srgbClr val="002060"/>
                </a:solidFill>
              </a:rPr>
              <a:t>programme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</a:rPr>
              <a:t>Understanding technological performance capabilities for removing prioritized pollutants  </a:t>
            </a:r>
          </a:p>
          <a:p>
            <a:pPr marL="342900" indent="-342900">
              <a:spcBef>
                <a:spcPts val="0"/>
              </a:spcBef>
            </a:pPr>
            <a:r>
              <a:rPr lang="en-US" sz="2200" dirty="0">
                <a:solidFill>
                  <a:srgbClr val="002060"/>
                </a:solidFill>
              </a:rPr>
              <a:t>Communication and engagements with regulators, stakeholders and the public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F322F-BCD5-19C5-A59B-FFF588E1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93" y="182630"/>
            <a:ext cx="4858933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2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CD0D-402C-EC45-B889-AF7D03BEC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62" y="123716"/>
            <a:ext cx="11167738" cy="95504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Drinking water quality risk/ technical management (KPAs 2, 4 &amp; 5)</a:t>
            </a:r>
            <a:endParaRPr lang="en-Z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084E-A601-0B63-9AB2-B846450B0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984" y="1592973"/>
            <a:ext cx="7584575" cy="439730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Infrastructure management (WRC manuals &amp; tools)</a:t>
            </a:r>
          </a:p>
          <a:p>
            <a:pPr lvl="1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Optimising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abstraction infrastructure - </a:t>
            </a: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Guidance on treatment plant process audits &amp; plant optimization</a:t>
            </a: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Ensure distribution infrastructure integrity</a:t>
            </a: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Leak detection and management (various resources and tools)</a:t>
            </a: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Managing contamination events in the  distribution system (guidelines)</a:t>
            </a:r>
          </a:p>
          <a:p>
            <a:pPr lvl="1"/>
            <a:endParaRPr lang="en-US" sz="1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Compliance to regulations &amp; standards</a:t>
            </a: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Blue Drop certification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programme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SANS 241</a:t>
            </a:r>
          </a:p>
          <a:p>
            <a:pPr lvl="1"/>
            <a:endParaRPr lang="en-US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1"/>
            <a:endParaRPr lang="en-ZA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6C326-7950-92CA-1630-F1959DA0D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760" y="995680"/>
            <a:ext cx="3435977" cy="4590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B2FDA-86B9-50FF-3A90-084B8FD29990}"/>
              </a:ext>
            </a:extLst>
          </p:cNvPr>
          <p:cNvSpPr txBox="1"/>
          <p:nvPr/>
        </p:nvSpPr>
        <p:spPr>
          <a:xfrm>
            <a:off x="8903249" y="5586599"/>
            <a:ext cx="2771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dirty="0">
                <a:hlinkClick r:id="rId3"/>
              </a:rPr>
              <a:t>https://wrcwebsite.azurewebsites.net/wp-content/uploads/mdocs/TT%20755%20web.pdf</a:t>
            </a:r>
            <a:endParaRPr lang="en-ZA" sz="1000" dirty="0"/>
          </a:p>
          <a:p>
            <a:endParaRPr lang="en-ZA" sz="1000" dirty="0"/>
          </a:p>
        </p:txBody>
      </p:sp>
    </p:spTree>
    <p:extLst>
      <p:ext uri="{BB962C8B-B14F-4D97-AF65-F5344CB8AC3E}">
        <p14:creationId xmlns:p14="http://schemas.microsoft.com/office/powerpoint/2010/main" val="1975105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A48F-0492-5C9A-76B6-8F029946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1"/>
            <a:ext cx="10515600" cy="904240"/>
          </a:xfrm>
        </p:spPr>
        <p:txBody>
          <a:bodyPr>
            <a:normAutofit/>
          </a:bodyPr>
          <a:lstStyle/>
          <a:p>
            <a:r>
              <a:rPr lang="en-ZA" sz="4000" b="1" dirty="0">
                <a:solidFill>
                  <a:schemeClr val="accent1">
                    <a:lumMod val="75000"/>
                  </a:schemeClr>
                </a:solidFill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3ECD0-2CD4-6358-B02F-FDA46230C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083945"/>
            <a:ext cx="7447280" cy="4690108"/>
          </a:xfrm>
        </p:spPr>
        <p:txBody>
          <a:bodyPr>
            <a:normAutofit fontScale="92500" lnSpcReduction="10000"/>
          </a:bodyPr>
          <a:lstStyle/>
          <a:p>
            <a:r>
              <a:rPr lang="en-ZA" sz="2400" dirty="0">
                <a:solidFill>
                  <a:schemeClr val="accent1">
                    <a:lumMod val="75000"/>
                  </a:schemeClr>
                </a:solidFill>
              </a:rPr>
              <a:t>National / </a:t>
            </a:r>
            <a:r>
              <a:rPr lang="en-ZA" sz="2400" b="1" dirty="0">
                <a:solidFill>
                  <a:schemeClr val="accent1">
                    <a:lumMod val="75000"/>
                  </a:schemeClr>
                </a:solidFill>
              </a:rPr>
              <a:t>provincial</a:t>
            </a:r>
            <a:r>
              <a:rPr lang="en-ZA" sz="2400" dirty="0">
                <a:solidFill>
                  <a:schemeClr val="accent1">
                    <a:lumMod val="75000"/>
                  </a:schemeClr>
                </a:solidFill>
              </a:rPr>
              <a:t> capacity building initiatives for monitoring and harmonisation / standardisation of methods / technologies for identification and detection of CECs</a:t>
            </a:r>
          </a:p>
          <a:p>
            <a:endParaRPr lang="en-ZA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ZA" sz="2400" dirty="0">
                <a:solidFill>
                  <a:schemeClr val="accent1">
                    <a:lumMod val="75000"/>
                  </a:schemeClr>
                </a:solidFill>
              </a:rPr>
              <a:t>Application and interpretation of risk assessment and toxicity assessment methods – early stages </a:t>
            </a:r>
          </a:p>
          <a:p>
            <a:endParaRPr lang="en-ZA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Need to develop and test novel and cost-effective methods for CECs removal - Not effectively removed by conventional water treatment processes</a:t>
            </a:r>
          </a:p>
          <a:p>
            <a:endParaRPr lang="en-US" sz="9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Pollutant fingerprinting to identify sources and implement pollution prevention measures and enhanced source water control </a:t>
            </a:r>
          </a:p>
          <a:p>
            <a:endParaRPr lang="en-US" sz="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Develop better risk communication protocols</a:t>
            </a:r>
            <a:endParaRPr lang="en-ZA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CDBFD-221D-DA80-853A-781AA10D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375" y="1083945"/>
            <a:ext cx="3359943" cy="46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00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64BD6-0052-A8DD-2A4A-21FE1429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6934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D6D96-0068-38AC-0C00-7C63708E0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0"/>
            <a:ext cx="10515600" cy="1325563"/>
          </a:xfrm>
        </p:spPr>
        <p:txBody>
          <a:bodyPr/>
          <a:lstStyle/>
          <a:p>
            <a:r>
              <a:rPr lang="en-ZA" b="1" dirty="0">
                <a:solidFill>
                  <a:schemeClr val="accent1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03D45-6514-D967-32B1-A49E081FF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050" y="1289843"/>
            <a:ext cx="10607675" cy="4278313"/>
          </a:xfrm>
        </p:spPr>
        <p:txBody>
          <a:bodyPr>
            <a:normAutofit/>
          </a:bodyPr>
          <a:lstStyle/>
          <a:p>
            <a:r>
              <a:rPr lang="en-ZA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Regulatory context</a:t>
            </a:r>
            <a:endParaRPr lang="en-ZA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ZA" dirty="0">
                <a:solidFill>
                  <a:schemeClr val="accent1">
                    <a:lumMod val="75000"/>
                  </a:schemeClr>
                </a:solidFill>
              </a:rPr>
              <a:t>Research scope of the WRC drinking water research portfolio</a:t>
            </a:r>
          </a:p>
          <a:p>
            <a:pPr lvl="1"/>
            <a:endParaRPr lang="en-ZA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ZA" b="1" dirty="0">
                <a:solidFill>
                  <a:schemeClr val="accent1">
                    <a:lumMod val="75000"/>
                  </a:schemeClr>
                </a:solidFill>
              </a:rPr>
              <a:t>Research highlights</a:t>
            </a:r>
          </a:p>
          <a:p>
            <a:pPr lvl="1"/>
            <a:r>
              <a:rPr lang="en-ZA" dirty="0">
                <a:solidFill>
                  <a:schemeClr val="accent1">
                    <a:lumMod val="50000"/>
                  </a:schemeClr>
                </a:solidFill>
              </a:rPr>
              <a:t>Water supply &amp; treatment</a:t>
            </a:r>
          </a:p>
          <a:p>
            <a:pPr lvl="1"/>
            <a:r>
              <a:rPr lang="en-ZA" dirty="0">
                <a:solidFill>
                  <a:schemeClr val="accent1">
                    <a:lumMod val="50000"/>
                  </a:schemeClr>
                </a:solidFill>
              </a:rPr>
              <a:t>Water quality and CECs</a:t>
            </a:r>
          </a:p>
          <a:p>
            <a:pPr marL="457200" lvl="1" indent="0">
              <a:buNone/>
            </a:pPr>
            <a:endParaRPr lang="en-ZA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ZA" b="1" dirty="0">
                <a:solidFill>
                  <a:schemeClr val="accent1">
                    <a:lumMod val="75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87001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95AE-AE58-4FCB-B4E1-295FC52F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9080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Regulatory context</a:t>
            </a:r>
            <a:endParaRPr lang="en-Z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D0E24-91FA-81F8-CAA9-637DD875B0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565" y="1086643"/>
            <a:ext cx="6426835" cy="427831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National Water Act (1998)</a:t>
            </a:r>
          </a:p>
          <a:p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Water Services Act (1997) and related regulations / norms and standards</a:t>
            </a:r>
          </a:p>
          <a:p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SANS 241: Drinking Water Quality Standard</a:t>
            </a:r>
          </a:p>
          <a:p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Blue Drop Certification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programme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93F39A-09DA-B42F-3E48-90C0C8E46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044" y="187287"/>
            <a:ext cx="4116391" cy="5380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75F267-F672-0E3B-96FD-F16B10FAFE04}"/>
              </a:ext>
            </a:extLst>
          </p:cNvPr>
          <p:cNvSpPr txBox="1"/>
          <p:nvPr/>
        </p:nvSpPr>
        <p:spPr>
          <a:xfrm>
            <a:off x="8483845" y="5664638"/>
            <a:ext cx="32509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dirty="0"/>
              <a:t>https://ws.dws.gov.za/IRIS/releases/BDN_2023_Report.pdf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4CA4FE-B17D-27C3-1C53-8C10C7E87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182" y="4787552"/>
            <a:ext cx="2349621" cy="5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1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0439-F403-989B-295F-0E16863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46831"/>
            <a:ext cx="10515600" cy="674530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chemeClr val="accent1">
                    <a:lumMod val="50000"/>
                  </a:schemeClr>
                </a:solidFill>
              </a:rPr>
              <a:t>Full Blue Drop Audit Requirements (Standards)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804B39-1DFA-EA36-D527-978709E24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737018"/>
              </p:ext>
            </p:extLst>
          </p:nvPr>
        </p:nvGraphicFramePr>
        <p:xfrm>
          <a:off x="441960" y="844073"/>
          <a:ext cx="11445240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8569">
                  <a:extLst>
                    <a:ext uri="{9D8B030D-6E8A-4147-A177-3AD203B41FA5}">
                      <a16:colId xmlns:a16="http://schemas.microsoft.com/office/drawing/2014/main" val="1910790328"/>
                    </a:ext>
                  </a:extLst>
                </a:gridCol>
                <a:gridCol w="8026671">
                  <a:extLst>
                    <a:ext uri="{9D8B030D-6E8A-4147-A177-3AD203B41FA5}">
                      <a16:colId xmlns:a16="http://schemas.microsoft.com/office/drawing/2014/main" val="17426768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KPA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Sub-KPAs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 Capacity management (15%)</a:t>
                      </a:r>
                      <a:endParaRPr lang="en-ZA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(a) Registration of water treatment plant; (b) Registration of</a:t>
                      </a:r>
                    </a:p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Process Controllers and Supervisor,  (c) Maintenance capacity, (d) Engineering management capacity, (e) Scientific capacity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670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 Drinking water quality risk management (20%)</a:t>
                      </a:r>
                      <a:endParaRPr lang="en-ZA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(a) Water safety planning, (b) Operational monitoring, (c) Compliance monitoring, (d) Laboratory credibility, (e) Incident management protocol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861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3. Financial management (15%)</a:t>
                      </a:r>
                      <a:endParaRPr lang="en-ZA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(a) Water supply operations cost determination, (b) Water supply operations &amp;</a:t>
                      </a:r>
                    </a:p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maintenance budget, (c) Water supply operations &amp; maintenance expenditure, (d) Supply chain management of services and treatment products, ( e) Capital budget and expenditure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147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4. Technical management (15%)</a:t>
                      </a:r>
                      <a:endParaRPr lang="en-ZA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(a) WTW design and supply capacity management, (b) Process audit, (c) Water reticulation inspection, (d) Water treatment and supply system asset</a:t>
                      </a:r>
                    </a:p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management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01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5.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Drinking water quality compliance (35%)</a:t>
                      </a:r>
                      <a:endParaRPr lang="en-ZA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(a) Monitoring data submission to DWS, (b) Acute health microbiological risk compliance, (c) Chemical compliance, (d) Risk defined compliance, (e ) Treatment (operational) efficiency index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836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Bonuses</a:t>
                      </a:r>
                      <a:endParaRPr lang="en-ZA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Process control training, Performance agreements, Publication of water quality results, Water demand management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299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Penalties</a:t>
                      </a:r>
                      <a:endParaRPr lang="en-ZA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Data variances and discrepancies, Non-notification of DWQ failure(s)</a:t>
                      </a:r>
                      <a:endParaRPr lang="en-ZA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585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48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3AF077-CDD3-A7B7-BFFE-ABCD2DED5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4573"/>
            <a:ext cx="7955280" cy="5210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EF5A9-75A3-6447-6C39-2B2AA62EC84D}"/>
              </a:ext>
            </a:extLst>
          </p:cNvPr>
          <p:cNvSpPr txBox="1"/>
          <p:nvPr/>
        </p:nvSpPr>
        <p:spPr>
          <a:xfrm>
            <a:off x="3668005" y="5585552"/>
            <a:ext cx="6125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/>
              <a:t>https://ws.dws.gov.za/IRIS/releases/BDN_2023_Report.pdf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8A483-B833-5CE9-566F-54E3E76B9A52}"/>
              </a:ext>
            </a:extLst>
          </p:cNvPr>
          <p:cNvSpPr txBox="1"/>
          <p:nvPr/>
        </p:nvSpPr>
        <p:spPr>
          <a:xfrm>
            <a:off x="8132223" y="845793"/>
            <a:ext cx="3322320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Challenges to drinking water regulation compliance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Pollution of water sources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Limited technical capacity</a:t>
            </a: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 An unsatisfactory sampling and analysis regime for both operational (45%) and compliance (62%) monitoring.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Out of the 100 WSSs, 64% systems had unacceptable microbiological quality, and up to 30% unacceptable chemical water quality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670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F9D0FE-0F25-C943-0EFE-3AB3556EF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1"/>
          <a:stretch/>
        </p:blipFill>
        <p:spPr>
          <a:xfrm>
            <a:off x="4876800" y="1239520"/>
            <a:ext cx="6959602" cy="4124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C7C657-6EE3-CDD8-2F74-23F70801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46830"/>
            <a:ext cx="12120880" cy="1192689"/>
          </a:xfrm>
        </p:spPr>
        <p:txBody>
          <a:bodyPr>
            <a:normAutofit/>
          </a:bodyPr>
          <a:lstStyle/>
          <a:p>
            <a:r>
              <a:rPr lang="en-ZA" b="1" dirty="0">
                <a:solidFill>
                  <a:schemeClr val="accent1">
                    <a:lumMod val="75000"/>
                  </a:schemeClr>
                </a:solidFill>
              </a:rPr>
              <a:t>Safe drinking water in a changing world 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BF4E3-F8E7-154D-7C14-F564A69B6672}"/>
              </a:ext>
            </a:extLst>
          </p:cNvPr>
          <p:cNvSpPr txBox="1"/>
          <p:nvPr/>
        </p:nvSpPr>
        <p:spPr>
          <a:xfrm>
            <a:off x="4876800" y="5414525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climate change technologies and approaches for local governments: water sector response </a:t>
            </a:r>
            <a:r>
              <a:rPr lang="en-ZA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WRC Report TT 663-16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BE033-4540-FC8E-8671-008AB31FEF7E}"/>
              </a:ext>
            </a:extLst>
          </p:cNvPr>
          <p:cNvSpPr txBox="1"/>
          <p:nvPr/>
        </p:nvSpPr>
        <p:spPr>
          <a:xfrm>
            <a:off x="254000" y="1239519"/>
            <a:ext cx="4622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is at the centre of the climate crisis – ensuring water security is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on water resources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induced water pollution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Microbial pollutants (e.g., </a:t>
            </a:r>
            <a:r>
              <a:rPr lang="en-ZA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typhi</a:t>
            </a:r>
            <a:r>
              <a:rPr lang="en-ZA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contaminants (e.g., pesticides)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Sedimentation &amp; soil erosion</a:t>
            </a:r>
          </a:p>
          <a:p>
            <a:pPr lvl="1"/>
            <a:endParaRPr lang="en-ZA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Water-energy-climate nexus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loadshedding</a:t>
            </a:r>
          </a:p>
          <a:p>
            <a:pPr lvl="1"/>
            <a:endParaRPr lang="en-ZA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433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7440A8-0AA0-7744-F770-249326787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2" y="126290"/>
            <a:ext cx="5081996" cy="2198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923F0F-E0A7-BE19-8410-243F0C0CB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32" y="2493048"/>
            <a:ext cx="5685855" cy="1549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674C01-D805-54F2-1C30-31DD15E74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088" y="99152"/>
            <a:ext cx="5555380" cy="3037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3DC9E0-2648-CCF0-AC82-4AB4F03F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766" y="112891"/>
            <a:ext cx="972702" cy="746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25E28E-675B-C1CB-88FF-B93504ABAB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9852"/>
          <a:stretch/>
        </p:blipFill>
        <p:spPr>
          <a:xfrm>
            <a:off x="6863737" y="2908046"/>
            <a:ext cx="4931429" cy="2621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6434EC-9980-0CEE-7555-CE8508185B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3299"/>
          <a:stretch/>
        </p:blipFill>
        <p:spPr>
          <a:xfrm>
            <a:off x="2316283" y="4288138"/>
            <a:ext cx="4092779" cy="164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664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DC137B0-FDCA-EA74-329F-37CC03370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48997"/>
              </p:ext>
            </p:extLst>
          </p:nvPr>
        </p:nvGraphicFramePr>
        <p:xfrm>
          <a:off x="0" y="375921"/>
          <a:ext cx="6339840" cy="546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96C6D4-0A8C-07F2-470C-A9F0D774854A}"/>
              </a:ext>
            </a:extLst>
          </p:cNvPr>
          <p:cNvSpPr txBox="1"/>
          <p:nvPr/>
        </p:nvSpPr>
        <p:spPr>
          <a:xfrm>
            <a:off x="6878320" y="1294346"/>
            <a:ext cx="50190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Goal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To ensure access to safe water and improve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health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by facilitating the deployment of RDI solutions </a:t>
            </a: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Objective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To address key challenges related to supply (availability), access, safety (fit-for-drinking) and systems resilience.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Arrow: Curved Left 1">
            <a:extLst>
              <a:ext uri="{FF2B5EF4-FFF2-40B4-BE49-F238E27FC236}">
                <a16:creationId xmlns:a16="http://schemas.microsoft.com/office/drawing/2014/main" id="{83CC265B-FB8B-FB8F-4F74-879539C96169}"/>
              </a:ext>
            </a:extLst>
          </p:cNvPr>
          <p:cNvSpPr/>
          <p:nvPr/>
        </p:nvSpPr>
        <p:spPr>
          <a:xfrm rot="10800000">
            <a:off x="772158" y="609599"/>
            <a:ext cx="1351285" cy="4825999"/>
          </a:xfrm>
          <a:prstGeom prst="curvedLeftArrow">
            <a:avLst>
              <a:gd name="adj1" fmla="val 25000"/>
              <a:gd name="adj2" fmla="val 50000"/>
              <a:gd name="adj3" fmla="val 25752"/>
            </a:avLst>
          </a:prstGeom>
          <a:solidFill>
            <a:schemeClr val="accent2">
              <a:lumMod val="7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8DDD9-EFEA-63CB-5E9E-05EAE33757CB}"/>
              </a:ext>
            </a:extLst>
          </p:cNvPr>
          <p:cNvSpPr txBox="1"/>
          <p:nvPr/>
        </p:nvSpPr>
        <p:spPr>
          <a:xfrm>
            <a:off x="124469" y="2068325"/>
            <a:ext cx="523220" cy="20812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ZA" sz="2200" b="1" dirty="0">
                <a:solidFill>
                  <a:schemeClr val="accent1">
                    <a:lumMod val="75000"/>
                  </a:schemeClr>
                </a:solidFill>
              </a:rPr>
              <a:t>Effluent reuse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F3E11-CA5D-DDE0-1D4D-3138D86D4197}"/>
              </a:ext>
            </a:extLst>
          </p:cNvPr>
          <p:cNvSpPr txBox="1"/>
          <p:nvPr/>
        </p:nvSpPr>
        <p:spPr>
          <a:xfrm>
            <a:off x="6553200" y="375921"/>
            <a:ext cx="5344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WRC Research on drinking water supply &amp; treatment</a:t>
            </a:r>
            <a:endParaRPr lang="en-ZA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04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984F9-D8E7-A592-D73B-6630CA85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60" y="263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Build capacity for water quality monitoring</a:t>
            </a:r>
            <a:endParaRPr lang="en-ZA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41063-FEE8-E4C1-2270-A5CF0262F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048915"/>
            <a:ext cx="5242560" cy="2437765"/>
          </a:xfrm>
        </p:spPr>
        <p:txBody>
          <a:bodyPr>
            <a:normAutofit/>
          </a:bodyPr>
          <a:lstStyle/>
          <a:p>
            <a:pPr marL="742950" lvl="1" indent="-285750" algn="l">
              <a:buFont typeface="+mj-lt"/>
              <a:buAutoNum type="arabicPeriod"/>
            </a:pP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Establish and maintain water quality monitoring programs to ensure the safety and reliability of water sources within districts.</a:t>
            </a:r>
          </a:p>
          <a:p>
            <a:pPr marL="742950" lvl="1" indent="-285750" algn="l">
              <a:buFont typeface="+mj-lt"/>
              <a:buAutoNum type="arabicPeriod"/>
            </a:pPr>
            <a:endParaRPr lang="en-US" sz="1800" b="0" i="0" dirty="0">
              <a:solidFill>
                <a:schemeClr val="accent1">
                  <a:lumMod val="75000"/>
                </a:schemeClr>
              </a:solidFill>
              <a:effectLst/>
              <a:latin typeface="+mj-lt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Provide expertise in identifying and addressing water pollution and contamination issues, contributing to the overall health and well-being of communities.</a:t>
            </a:r>
          </a:p>
          <a:p>
            <a:endParaRPr lang="en-ZA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0B38D-A253-A785-BBC1-BCD11FC8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0" y="1663700"/>
            <a:ext cx="28575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088B4-6D50-BBB7-F6CF-D928DC312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31" y="3744969"/>
            <a:ext cx="2957649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92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58"/>
    </mc:Choice>
    <mc:Fallback xmlns="">
      <p:transition spd="slow" advTm="83958"/>
    </mc:Fallback>
  </mc:AlternateContent>
</p:sld>
</file>

<file path=ppt/theme/theme1.xml><?xml version="1.0" encoding="utf-8"?>
<a:theme xmlns:a="http://schemas.openxmlformats.org/drawingml/2006/main" name="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D98F4F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4998"/>
      </a:accent1>
      <a:accent2>
        <a:srgbClr val="4F906B"/>
      </a:accent2>
      <a:accent3>
        <a:srgbClr val="D98F4F"/>
      </a:accent3>
      <a:accent4>
        <a:srgbClr val="1D9BB3"/>
      </a:accent4>
      <a:accent5>
        <a:srgbClr val="252162"/>
      </a:accent5>
      <a:accent6>
        <a:srgbClr val="733139"/>
      </a:accent6>
      <a:hlink>
        <a:srgbClr val="A05024"/>
      </a:hlink>
      <a:folHlink>
        <a:srgbClr val="FEC03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1ec31e02-f447-4702-a42c-eb643a6a4136">Approved</Status>
    <lcf76f155ced4ddcb4097134ff3c332f xmlns="1ec31e02-f447-4702-a42c-eb643a6a4136">
      <Terms xmlns="http://schemas.microsoft.com/office/infopath/2007/PartnerControls"/>
    </lcf76f155ced4ddcb4097134ff3c332f>
    <Submit_x0020_a_x0020_Comment xmlns="1ec31e02-f447-4702-a42c-eb643a6a4136">
      <Url xsi:nil="true"/>
      <Description xsi:nil="true"/>
    </Submit_x0020_a_x0020_Comment>
    <TaxCatchAll xmlns="74e75696-c295-4851-9f7d-533638c4384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719EB0400F614A95025AA76B6DF5FF" ma:contentTypeVersion="15" ma:contentTypeDescription="Create a new document." ma:contentTypeScope="" ma:versionID="902126659fc4755af44f11801b40e1c3">
  <xsd:schema xmlns:xsd="http://www.w3.org/2001/XMLSchema" xmlns:xs="http://www.w3.org/2001/XMLSchema" xmlns:p="http://schemas.microsoft.com/office/2006/metadata/properties" xmlns:ns2="1ec31e02-f447-4702-a42c-eb643a6a4136" xmlns:ns3="74e75696-c295-4851-9f7d-533638c4384a" targetNamespace="http://schemas.microsoft.com/office/2006/metadata/properties" ma:root="true" ma:fieldsID="398fe870f108c6b60942d7d9599645d8" ns2:_="" ns3:_="">
    <xsd:import namespace="1ec31e02-f447-4702-a42c-eb643a6a4136"/>
    <xsd:import namespace="74e75696-c295-4851-9f7d-533638c438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Submit_x0020_a_x0020_Comment" minOccurs="0"/>
                <xsd:element ref="ns2: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31e02-f447-4702-a42c-eb643a6a4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Submit_x0020_a_x0020_Comment" ma:index="18" nillable="true" ma:displayName="Submit a Comment" ma:format="Hyperlink" ma:internalName="Submit_x0020_a_x0020_Com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tatus" ma:index="19" nillable="true" ma:displayName="Status" ma:default="In Review" ma:format="Dropdown" ma:internalName="Status">
      <xsd:simpleType>
        <xsd:restriction base="dms:Choice">
          <xsd:enumeration value="Approved"/>
          <xsd:enumeration value="In Review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efb3bc8-b46b-4dbf-af5d-20fe8f1615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75696-c295-4851-9f7d-533638c4384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86491e6-c8b1-44ba-aaad-94b7983301a8}" ma:internalName="TaxCatchAll" ma:showField="CatchAllData" ma:web="74e75696-c295-4851-9f7d-533638c438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5078BF-ACDB-4A86-BA05-A35E33C628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44E34C-D5E9-4F01-B64F-CD779731A335}">
  <ds:schemaRefs>
    <ds:schemaRef ds:uri="http://purl.org/dc/terms/"/>
    <ds:schemaRef ds:uri="http://schemas.microsoft.com/office/2006/metadata/properties"/>
    <ds:schemaRef ds:uri="1ec31e02-f447-4702-a42c-eb643a6a4136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74e75696-c295-4851-9f7d-533638c4384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FEAF6A-54FE-4CE4-B6AB-E56D2B0ED1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c31e02-f447-4702-a42c-eb643a6a4136"/>
    <ds:schemaRef ds:uri="74e75696-c295-4851-9f7d-533638c438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1084</Words>
  <Application>Microsoft Office PowerPoint</Application>
  <PresentationFormat>Widescreen</PresentationFormat>
  <Paragraphs>142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Gill Sans MT</vt:lpstr>
      <vt:lpstr>Office Theme</vt:lpstr>
      <vt:lpstr>2_Office Theme</vt:lpstr>
      <vt:lpstr>1_Office Theme</vt:lpstr>
      <vt:lpstr>Drinking water supply and compliance to regulations  N Kalebaila (PhD) </vt:lpstr>
      <vt:lpstr>Outline</vt:lpstr>
      <vt:lpstr>Regulatory context</vt:lpstr>
      <vt:lpstr>Full Blue Drop Audit Requirements (Standards)</vt:lpstr>
      <vt:lpstr>PowerPoint Presentation</vt:lpstr>
      <vt:lpstr>Safe drinking water in a changing world </vt:lpstr>
      <vt:lpstr>PowerPoint Presentation</vt:lpstr>
      <vt:lpstr>PowerPoint Presentation</vt:lpstr>
      <vt:lpstr>Build capacity for water quality monitoring</vt:lpstr>
      <vt:lpstr>Community Engagement and Awareness</vt:lpstr>
      <vt:lpstr>Research breakthroughs in water treatment technologies</vt:lpstr>
      <vt:lpstr>Water supply &amp; treatment</vt:lpstr>
      <vt:lpstr>Independent advisory on water reuse and desalination </vt:lpstr>
      <vt:lpstr>Water safety planning</vt:lpstr>
      <vt:lpstr>Drinking water quality risk/ technical management (KPAs 2, 4 &amp; 5)</vt:lpstr>
      <vt:lpstr>Future work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bachtiar nurhakim</dc:creator>
  <cp:lastModifiedBy>Nonhlanhla Kalebaila</cp:lastModifiedBy>
  <cp:revision>54</cp:revision>
  <dcterms:created xsi:type="dcterms:W3CDTF">2019-09-04T02:10:47Z</dcterms:created>
  <dcterms:modified xsi:type="dcterms:W3CDTF">2024-09-11T08:36:20Z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0x01010010719EB0400F614A95025AA76B6DF5FF</vt:lpwstr>
  </property>
</Properties>
</file>