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6.jpg" ContentType="image/png"/>
  <Override PartName="/ppt/notesSlides/notesSlide1.xml" ContentType="application/vnd.openxmlformats-officedocument.presentationml.notesSlide+xml"/>
  <Override PartName="/ppt/media/image9.jpg" ContentType="image/png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427" r:id="rId2"/>
    <p:sldId id="332" r:id="rId3"/>
    <p:sldId id="335" r:id="rId4"/>
    <p:sldId id="436" r:id="rId5"/>
    <p:sldId id="334" r:id="rId6"/>
    <p:sldId id="328" r:id="rId7"/>
    <p:sldId id="428" r:id="rId8"/>
    <p:sldId id="402" r:id="rId9"/>
    <p:sldId id="437" r:id="rId10"/>
    <p:sldId id="403" r:id="rId11"/>
    <p:sldId id="404" r:id="rId12"/>
    <p:sldId id="438" r:id="rId13"/>
    <p:sldId id="440" r:id="rId14"/>
    <p:sldId id="442" r:id="rId15"/>
    <p:sldId id="448" r:id="rId16"/>
    <p:sldId id="443" r:id="rId17"/>
    <p:sldId id="444" r:id="rId18"/>
    <p:sldId id="435" r:id="rId19"/>
    <p:sldId id="420" r:id="rId20"/>
    <p:sldId id="430" r:id="rId21"/>
    <p:sldId id="445" r:id="rId22"/>
    <p:sldId id="441" r:id="rId23"/>
    <p:sldId id="26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AD7642-E2F1-4F2C-BD3C-7195D9FCD492}" v="24" dt="2024-09-11T13:25:24.1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413" y="1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5DB0C0-43CD-4F69-922C-1C57659885F0}" type="datetimeFigureOut">
              <a:rPr lang="en-ZA" smtClean="0"/>
              <a:t>2024/09/11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DDD4B7-C269-4F1E-96B5-581AA9A2D95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8181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B0702-7F47-4CCB-AB27-122381300E2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59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1A4C1-B2EB-B6EE-2994-CBE6A5D182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E034F5-39B1-500F-7228-379AD8AA18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7B6F70-0AB5-66C2-036C-C3C7E8E4C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28084-F05B-46F6-8036-9535B5E833B4}" type="datetimeFigureOut">
              <a:rPr lang="en-ZA" smtClean="0"/>
              <a:t>2024/09/11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F2BB77-9704-1167-60BD-AC7328BBF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7CE1C5-128E-6BD7-94CE-3D776910C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17D8-0B69-4DB7-B4EE-753EEC5CA310}" type="slidenum">
              <a:rPr lang="en-ZA" smtClean="0"/>
              <a:t>‹#›</a:t>
            </a:fld>
            <a:endParaRPr lang="en-ZA"/>
          </a:p>
        </p:txBody>
      </p:sp>
      <p:pic>
        <p:nvPicPr>
          <p:cNvPr id="7" name="Picture 6" descr="SWE_Logo_Final_DTP-01.png">
            <a:extLst>
              <a:ext uri="{FF2B5EF4-FFF2-40B4-BE49-F238E27FC236}">
                <a16:creationId xmlns:a16="http://schemas.microsoft.com/office/drawing/2014/main" id="{817D765A-4664-7B3F-A749-7B317219F5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19000"/>
          </a:blip>
          <a:stretch>
            <a:fillRect/>
          </a:stretch>
        </p:blipFill>
        <p:spPr>
          <a:xfrm>
            <a:off x="1080493" y="1"/>
            <a:ext cx="10191492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8583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ACD66-478F-4BE8-4038-EFC6CEBC5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70C4CD-D8D0-BA5B-6B91-527CE33E53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F2D2DC-37A7-3637-D97B-ADFD6568E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28084-F05B-46F6-8036-9535B5E833B4}" type="datetimeFigureOut">
              <a:rPr lang="en-ZA" smtClean="0"/>
              <a:t>2024/09/11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F7AE8-94C7-D8B7-22BD-EFB87969D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A8B7AA-06EB-E0CE-70F9-2BE6AFCC4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17D8-0B69-4DB7-B4EE-753EEC5CA31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54686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3FAF3D-0A34-0B20-5590-01E2634FB5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E9D093-681A-1BF5-6A42-C22AA9F57E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3251DA-FB17-96F2-6657-E5A56C676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28084-F05B-46F6-8036-9535B5E833B4}" type="datetimeFigureOut">
              <a:rPr lang="en-ZA" smtClean="0"/>
              <a:t>2024/09/11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977D17-341F-0707-F432-CB92672CC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297E8-0448-8A0F-E080-049F962A1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17D8-0B69-4DB7-B4EE-753EEC5CA31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65024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772B9-C6F1-E053-D61F-9E4F6CD42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A9C63-054F-746D-C1E9-DF4226C9DE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19180-EE23-CB60-64E8-6AEDF32D1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28084-F05B-46F6-8036-9535B5E833B4}" type="datetimeFigureOut">
              <a:rPr lang="en-ZA" smtClean="0"/>
              <a:t>2024/09/11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87E25-9452-3C65-0BC0-612123E7A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ED94F-2472-4B0E-F911-2E823E096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17D8-0B69-4DB7-B4EE-753EEC5CA310}" type="slidenum">
              <a:rPr lang="en-ZA" smtClean="0"/>
              <a:t>‹#›</a:t>
            </a:fld>
            <a:endParaRPr lang="en-ZA"/>
          </a:p>
        </p:txBody>
      </p:sp>
      <p:pic>
        <p:nvPicPr>
          <p:cNvPr id="7" name="Picture 6" descr="SWE_Logo_Final_DTP-01.png">
            <a:extLst>
              <a:ext uri="{FF2B5EF4-FFF2-40B4-BE49-F238E27FC236}">
                <a16:creationId xmlns:a16="http://schemas.microsoft.com/office/drawing/2014/main" id="{3E9EA010-18E4-9EF9-0AD7-11D7ED47AA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15000"/>
          </a:blip>
          <a:stretch>
            <a:fillRect/>
          </a:stretch>
        </p:blipFill>
        <p:spPr>
          <a:xfrm>
            <a:off x="1080493" y="1"/>
            <a:ext cx="10191492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7660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9E27F-1F35-9837-0EEC-84EF2C3C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02A64-4D1B-F0A8-6A45-313C459D31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0C8F10-E0E6-1FA5-C7DB-58C0B22B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28084-F05B-46F6-8036-9535B5E833B4}" type="datetimeFigureOut">
              <a:rPr lang="en-ZA" smtClean="0"/>
              <a:t>2024/09/11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FA491A-4F9C-1A58-76A6-FA3F39247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EB4AD0-A72C-B842-0A47-3DC907E88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17D8-0B69-4DB7-B4EE-753EEC5CA31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59367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88604-B8D2-B234-DEB6-403DE1417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D436D-B0F5-06CB-14DF-061F4B8D6F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6FBBA-FFD9-5DBC-B453-5828345FD0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4CC970-ACD6-E297-7517-6EAF523C2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28084-F05B-46F6-8036-9535B5E833B4}" type="datetimeFigureOut">
              <a:rPr lang="en-ZA" smtClean="0"/>
              <a:t>2024/09/11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06FA8A-9520-CC0D-0F11-4741110BE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4E2F9A-3329-5206-E6BE-67DBEF6D5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17D8-0B69-4DB7-B4EE-753EEC5CA31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22177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3BDAB-1013-6DE9-6698-62B06A8FD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7670B1-8CA9-E149-2B4E-3B71CAB00D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429A1E-A755-002E-29C3-5A0FECE43E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F70F2C-830C-320B-D08A-A7BF611272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A3B219-9519-464D-D883-F39B9B7F09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57823D-5645-6C55-8C4C-4CD94FBD7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28084-F05B-46F6-8036-9535B5E833B4}" type="datetimeFigureOut">
              <a:rPr lang="en-ZA" smtClean="0"/>
              <a:t>2024/09/11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C4DA0D-78AC-9A70-9D81-56CEB8033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2EE7E4-C81D-B09B-F449-2E474C0DD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17D8-0B69-4DB7-B4EE-753EEC5CA31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1819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52D8-E971-3F3B-1663-D9EE0FC86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10F429-4581-E391-EF2E-C65DC12DF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28084-F05B-46F6-8036-9535B5E833B4}" type="datetimeFigureOut">
              <a:rPr lang="en-ZA" smtClean="0"/>
              <a:t>2024/09/11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F231F2-1573-F870-EE4F-EC6499317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59EE6D-0FFE-5917-8AB6-A268547FB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17D8-0B69-4DB7-B4EE-753EEC5CA31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51935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1059A2-6072-C4B7-FB2C-927FD0569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28084-F05B-46F6-8036-9535B5E833B4}" type="datetimeFigureOut">
              <a:rPr lang="en-ZA" smtClean="0"/>
              <a:t>2024/09/11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C56A95-63DB-4A4E-71D0-6DED1032C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58794-9F34-6F6E-F375-BE69E2640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17D8-0B69-4DB7-B4EE-753EEC5CA31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1980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9D0A0-F5FB-B916-770A-A947C6BF9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84420-3820-BA0F-3CAA-1B46A49A8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81EB4D-D446-7E5F-12F0-57E8BD9189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F03A7F-B241-68B4-0A24-4F680D58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28084-F05B-46F6-8036-9535B5E833B4}" type="datetimeFigureOut">
              <a:rPr lang="en-ZA" smtClean="0"/>
              <a:t>2024/09/11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C0CBB2-75FB-B47B-E774-0BE3BD658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4D261-51E2-A32A-59E1-81ED4FEE4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17D8-0B69-4DB7-B4EE-753EEC5CA31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55896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C3801-0453-32F6-C00E-E49290DE3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7425D5-B8A2-C4D3-4AF8-EC24F9DDC5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C48AD2-439E-C187-74E0-F79EBF05B8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77FD69-2B20-2389-50C7-8C7C8D7E6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28084-F05B-46F6-8036-9535B5E833B4}" type="datetimeFigureOut">
              <a:rPr lang="en-ZA" smtClean="0"/>
              <a:t>2024/09/11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A2EE01-FCE9-1B96-3D49-101E90F6B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D7A337-458C-244D-78B8-727EC8D77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17D8-0B69-4DB7-B4EE-753EEC5CA31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7874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A8E774-DE3C-294A-3091-94A3954DE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7A532E-0E13-37EC-35B8-E42DC44612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FDEA1-0176-6B1E-86C6-80217E10A3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9E28084-F05B-46F6-8036-9535B5E833B4}" type="datetimeFigureOut">
              <a:rPr lang="en-ZA" smtClean="0"/>
              <a:t>2024/09/11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D9F6AC-1F3C-18BA-2A51-49F3568D9C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F8353-E0BF-69BD-E755-9FC6DE2C1C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7817D8-0B69-4DB7-B4EE-753EEC5CA31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41899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9315C.0F033140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80A663F-7972-5D59-1587-83AE3897B864}"/>
              </a:ext>
            </a:extLst>
          </p:cNvPr>
          <p:cNvSpPr/>
          <p:nvPr/>
        </p:nvSpPr>
        <p:spPr>
          <a:xfrm>
            <a:off x="2639616" y="5243135"/>
            <a:ext cx="7200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73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Sand Water Extraction Systems</a:t>
            </a:r>
            <a:br>
              <a:rPr lang="en-US" sz="3733" dirty="0"/>
            </a:br>
            <a:r>
              <a:rPr lang="en-US" sz="4267" b="1" dirty="0"/>
              <a:t> </a:t>
            </a:r>
            <a:r>
              <a:rPr lang="en-US" sz="2667" b="1" dirty="0"/>
              <a:t>Extracting Untapped Water Resources</a:t>
            </a:r>
            <a:endParaRPr lang="en-US" sz="2400" dirty="0"/>
          </a:p>
        </p:txBody>
      </p:sp>
      <p:pic>
        <p:nvPicPr>
          <p:cNvPr id="5" name="Picture 4" descr="SWE_Logo_Final_DTP-01.png">
            <a:extLst>
              <a:ext uri="{FF2B5EF4-FFF2-40B4-BE49-F238E27FC236}">
                <a16:creationId xmlns:a16="http://schemas.microsoft.com/office/drawing/2014/main" id="{165BB3A5-C5F2-A0F0-3573-6ECF9EEE465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18693" y="1"/>
            <a:ext cx="8497787" cy="5718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552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5" cy="3566160"/>
          </a:xfrm>
        </p:spPr>
        <p:txBody>
          <a:bodyPr vert="horz" lIns="121920" tIns="60960" rIns="121920" bIns="60960" rtlCol="0" anchor="b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1219170"/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Village Water Supply – Limpopo (700kL/day capacity)</a:t>
            </a:r>
          </a:p>
        </p:txBody>
      </p:sp>
      <p:pic>
        <p:nvPicPr>
          <p:cNvPr id="9" name="Picture 8" descr="A picture containing grass, ground, outdoor, building&#10;&#10;Description automatically generated">
            <a:extLst>
              <a:ext uri="{FF2B5EF4-FFF2-40B4-BE49-F238E27FC236}">
                <a16:creationId xmlns:a16="http://schemas.microsoft.com/office/drawing/2014/main" id="{EE2C18D6-2F9A-DCFB-288D-6D9F302983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4" r="13578"/>
          <a:stretch/>
        </p:blipFill>
        <p:spPr>
          <a:xfrm>
            <a:off x="4365059" y="13"/>
            <a:ext cx="7825419" cy="6857987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85475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38306" y="665653"/>
            <a:ext cx="3734015" cy="3566160"/>
          </a:xfrm>
        </p:spPr>
        <p:txBody>
          <a:bodyPr vert="horz" lIns="121920" tIns="60960" rIns="121920" bIns="60960" rtlCol="0" anchor="b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1219170"/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Village Water Supply – Limpopo (300kL/day capacity)</a:t>
            </a:r>
          </a:p>
        </p:txBody>
      </p:sp>
      <p:pic>
        <p:nvPicPr>
          <p:cNvPr id="3" name="Picture 2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C5C0BAFF-A49A-9F81-3D77-0EE5B27EE5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6" r="12386"/>
          <a:stretch/>
        </p:blipFill>
        <p:spPr>
          <a:xfrm>
            <a:off x="4473845" y="13"/>
            <a:ext cx="7716632" cy="6857987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37807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297762" y="640081"/>
            <a:ext cx="6251111" cy="1178727"/>
          </a:xfrm>
        </p:spPr>
        <p:txBody>
          <a:bodyPr vert="horz" lIns="121920" tIns="60960" rIns="121920" bIns="60960" rtlCol="0" anchor="b"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1219170"/>
            <a:r>
              <a:rPr lang="en-US" sz="5467" b="1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Village Water Supply</a:t>
            </a: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A930F444-0C21-5BC7-6593-4AC1B0DE5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1" y="1998688"/>
            <a:ext cx="6364588" cy="4057339"/>
          </a:xfrm>
        </p:spPr>
        <p:txBody>
          <a:bodyPr vert="horz" lIns="121920" tIns="60960" rIns="121920" bIns="60960" rtlCol="0">
            <a:normAutofit/>
          </a:bodyPr>
          <a:lstStyle/>
          <a:p>
            <a:pPr defTabSz="1219170">
              <a:spcBef>
                <a:spcPts val="1333"/>
              </a:spcBef>
            </a:pPr>
            <a:r>
              <a:rPr lang="en-US" sz="3200" b="1" dirty="0"/>
              <a:t>To date over </a:t>
            </a:r>
            <a:r>
              <a:rPr lang="en-US" sz="3200" b="1" dirty="0">
                <a:solidFill>
                  <a:srgbClr val="FF0000"/>
                </a:solidFill>
              </a:rPr>
              <a:t>200 million </a:t>
            </a:r>
            <a:r>
              <a:rPr lang="en-US" sz="3200" b="1" dirty="0"/>
              <a:t>liters of purified water supplied to the communities</a:t>
            </a:r>
          </a:p>
          <a:p>
            <a:pPr defTabSz="1219170">
              <a:spcBef>
                <a:spcPts val="1333"/>
              </a:spcBef>
            </a:pPr>
            <a:r>
              <a:rPr lang="en-US" sz="3200" b="1" dirty="0"/>
              <a:t>A system can be completed between 3 and 4 months</a:t>
            </a:r>
          </a:p>
          <a:p>
            <a:pPr defTabSz="1219170">
              <a:spcBef>
                <a:spcPts val="1333"/>
              </a:spcBef>
            </a:pPr>
            <a:r>
              <a:rPr lang="en-US" sz="3200" b="1" dirty="0"/>
              <a:t>Can be managed and operated by community members</a:t>
            </a:r>
          </a:p>
        </p:txBody>
      </p:sp>
      <p:pic>
        <p:nvPicPr>
          <p:cNvPr id="6" name="Picture 5" descr="A picture containing outdoor, ground, person&#10;&#10;Description automatically generated">
            <a:extLst>
              <a:ext uri="{FF2B5EF4-FFF2-40B4-BE49-F238E27FC236}">
                <a16:creationId xmlns:a16="http://schemas.microsoft.com/office/drawing/2014/main" id="{6C4E45E2-EE08-6048-E5B6-2FFD9BF3A4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5" r="-3" b="4083"/>
          <a:stretch/>
        </p:blipFill>
        <p:spPr>
          <a:xfrm>
            <a:off x="27" y="13"/>
            <a:ext cx="4657317" cy="6857987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1623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5000"/>
    </mc:Choice>
    <mc:Fallback xmlns="">
      <p:transition spd="slow" advClick="0" advTm="1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1" y="715053"/>
            <a:ext cx="11482465" cy="3094947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Mpumalanga Village Water Supply</a:t>
            </a:r>
          </a:p>
        </p:txBody>
      </p:sp>
    </p:spTree>
    <p:extLst>
      <p:ext uri="{BB962C8B-B14F-4D97-AF65-F5344CB8AC3E}">
        <p14:creationId xmlns:p14="http://schemas.microsoft.com/office/powerpoint/2010/main" val="19841718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ECE1FD1-4A08-BCCC-58B1-4E895764A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326" y="1687684"/>
            <a:ext cx="9383841" cy="4907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24031" y="365130"/>
            <a:ext cx="9629775" cy="835025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Village Water Supply Examples</a:t>
            </a:r>
          </a:p>
        </p:txBody>
      </p:sp>
      <p:sp>
        <p:nvSpPr>
          <p:cNvPr id="5" name="Content Placeholder 8"/>
          <p:cNvSpPr>
            <a:spLocks noGrp="1"/>
          </p:cNvSpPr>
          <p:nvPr>
            <p:ph idx="1"/>
          </p:nvPr>
        </p:nvSpPr>
        <p:spPr>
          <a:xfrm>
            <a:off x="519660" y="1230700"/>
            <a:ext cx="10894395" cy="4813048"/>
          </a:xfrm>
        </p:spPr>
        <p:txBody>
          <a:bodyPr>
            <a:normAutofit/>
          </a:bodyPr>
          <a:lstStyle/>
          <a:p>
            <a:r>
              <a:rPr lang="en-ZA" sz="2400" b="1" dirty="0"/>
              <a:t>Village supply possibility from the Sand River (Bushbuckridge LM):</a:t>
            </a:r>
          </a:p>
          <a:p>
            <a:pPr lvl="2"/>
            <a:endParaRPr lang="en-US" sz="1867" b="1" dirty="0"/>
          </a:p>
        </p:txBody>
      </p:sp>
      <p:sp>
        <p:nvSpPr>
          <p:cNvPr id="2" name="Star: 7 Points 1">
            <a:extLst>
              <a:ext uri="{FF2B5EF4-FFF2-40B4-BE49-F238E27FC236}">
                <a16:creationId xmlns:a16="http://schemas.microsoft.com/office/drawing/2014/main" id="{A6736FDA-896B-60DB-B72C-7F0EC5156BD4}"/>
              </a:ext>
            </a:extLst>
          </p:cNvPr>
          <p:cNvSpPr/>
          <p:nvPr/>
        </p:nvSpPr>
        <p:spPr>
          <a:xfrm>
            <a:off x="5548992" y="3747051"/>
            <a:ext cx="285277" cy="285277"/>
          </a:xfrm>
          <a:prstGeom prst="star7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153D3A-6364-8299-FA7D-17046FC88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004" y="1502174"/>
            <a:ext cx="7308467" cy="3203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554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CFC1164-49A9-736B-B10A-55A63D4C8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45" y="1689576"/>
            <a:ext cx="10945753" cy="4906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5AFF26-2745-06DD-4403-E71B29E1B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138" y="2118787"/>
            <a:ext cx="8055964" cy="4252991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24031" y="365130"/>
            <a:ext cx="9629775" cy="835025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Village Water Supply Examples</a:t>
            </a:r>
          </a:p>
        </p:txBody>
      </p:sp>
      <p:sp>
        <p:nvSpPr>
          <p:cNvPr id="5" name="Content Placeholder 8"/>
          <p:cNvSpPr>
            <a:spLocks noGrp="1"/>
          </p:cNvSpPr>
          <p:nvPr>
            <p:ph idx="1"/>
          </p:nvPr>
        </p:nvSpPr>
        <p:spPr>
          <a:xfrm>
            <a:off x="977306" y="1334872"/>
            <a:ext cx="9629776" cy="4813048"/>
          </a:xfrm>
        </p:spPr>
        <p:txBody>
          <a:bodyPr>
            <a:normAutofit/>
          </a:bodyPr>
          <a:lstStyle/>
          <a:p>
            <a:r>
              <a:rPr lang="en-ZA" sz="2400" b="1" dirty="0"/>
              <a:t>Village supply possibility from the Sand River (Bushbuckridge LM):</a:t>
            </a:r>
          </a:p>
          <a:p>
            <a:pPr marL="0" indent="0" algn="ctr">
              <a:buNone/>
            </a:pPr>
            <a:r>
              <a:rPr lang="en-GB" sz="1600" b="1" dirty="0">
                <a:solidFill>
                  <a:schemeClr val="bg1"/>
                </a:solidFill>
              </a:rPr>
              <a:t>PROPOSED TOWNSHIP, SITUATED IN DUMFRIES B ON PORTION 1 OF THE FARM NEWINGTON 255 KU, MPUMALANGA PROVINCE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046017-7C6D-1F8E-FE10-1625591FAE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2181" y="1894929"/>
            <a:ext cx="7128659" cy="3710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636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24031" y="365130"/>
            <a:ext cx="9629775" cy="835025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Village Water Supply Examples</a:t>
            </a:r>
          </a:p>
        </p:txBody>
      </p:sp>
      <p:sp>
        <p:nvSpPr>
          <p:cNvPr id="5" name="Content Placeholder 8"/>
          <p:cNvSpPr>
            <a:spLocks noGrp="1"/>
          </p:cNvSpPr>
          <p:nvPr>
            <p:ph idx="1"/>
          </p:nvPr>
        </p:nvSpPr>
        <p:spPr>
          <a:xfrm>
            <a:off x="519660" y="1230700"/>
            <a:ext cx="10894395" cy="4813048"/>
          </a:xfrm>
        </p:spPr>
        <p:txBody>
          <a:bodyPr>
            <a:normAutofit/>
          </a:bodyPr>
          <a:lstStyle/>
          <a:p>
            <a:r>
              <a:rPr lang="en-ZA" sz="2400" b="1" dirty="0"/>
              <a:t>Village supply possibility from the Sabi River:</a:t>
            </a:r>
          </a:p>
          <a:p>
            <a:pPr lvl="2"/>
            <a:endParaRPr lang="en-US" sz="1867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2F0D64-87AF-2282-1DF3-5E85218B2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106" y="1800812"/>
            <a:ext cx="9813789" cy="3826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0AFBC8-F1D2-2458-24AC-F5BAE1E75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1342" y="2619230"/>
            <a:ext cx="5326943" cy="3994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393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24031" y="365130"/>
            <a:ext cx="9629775" cy="835025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Village Water Supply Examples</a:t>
            </a:r>
          </a:p>
        </p:txBody>
      </p:sp>
      <p:sp>
        <p:nvSpPr>
          <p:cNvPr id="5" name="Content Placeholder 8"/>
          <p:cNvSpPr>
            <a:spLocks noGrp="1"/>
          </p:cNvSpPr>
          <p:nvPr>
            <p:ph idx="1"/>
          </p:nvPr>
        </p:nvSpPr>
        <p:spPr>
          <a:xfrm>
            <a:off x="519660" y="1230700"/>
            <a:ext cx="10894395" cy="4813048"/>
          </a:xfrm>
        </p:spPr>
        <p:txBody>
          <a:bodyPr>
            <a:normAutofit/>
          </a:bodyPr>
          <a:lstStyle/>
          <a:p>
            <a:r>
              <a:rPr lang="en-ZA" sz="2400" b="1" dirty="0"/>
              <a:t>Village supply possibility from the Nsikazi River:</a:t>
            </a:r>
          </a:p>
          <a:p>
            <a:pPr lvl="2"/>
            <a:endParaRPr lang="en-US" sz="1867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2E9C1E-6233-7AC4-E1CD-8CAFA2F8CCCF}"/>
              </a:ext>
            </a:extLst>
          </p:cNvPr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557" y="2112873"/>
            <a:ext cx="8356600" cy="3048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0A147D-1FC8-FFE3-EEA4-E9824DAB1C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3176" y="1898256"/>
            <a:ext cx="5872667" cy="4813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636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1" y="715053"/>
            <a:ext cx="11482465" cy="3094947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Municipal Water Supply</a:t>
            </a:r>
            <a:b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3733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(Raw water supply)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17795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24031" y="365130"/>
            <a:ext cx="9629775" cy="835025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Municipal Water Supply Example</a:t>
            </a:r>
          </a:p>
        </p:txBody>
      </p:sp>
      <p:sp>
        <p:nvSpPr>
          <p:cNvPr id="5" name="Content Placeholder 8"/>
          <p:cNvSpPr>
            <a:spLocks noGrp="1"/>
          </p:cNvSpPr>
          <p:nvPr>
            <p:ph idx="1"/>
          </p:nvPr>
        </p:nvSpPr>
        <p:spPr>
          <a:xfrm>
            <a:off x="519660" y="1230700"/>
            <a:ext cx="10894395" cy="4813048"/>
          </a:xfrm>
        </p:spPr>
        <p:txBody>
          <a:bodyPr>
            <a:normAutofit/>
          </a:bodyPr>
          <a:lstStyle/>
          <a:p>
            <a:r>
              <a:rPr lang="en-ZA" sz="2400" b="1" dirty="0"/>
              <a:t>KZN water plant raw water supply project in progress – 5ML/day (Phase 1)</a:t>
            </a:r>
            <a:endParaRPr lang="en-US" sz="1867" b="1" dirty="0"/>
          </a:p>
        </p:txBody>
      </p:sp>
      <p:pic>
        <p:nvPicPr>
          <p:cNvPr id="3" name="Picture 2" descr="A picture containing sky, ground, bottle&#10;&#10;Description automatically generated">
            <a:extLst>
              <a:ext uri="{FF2B5EF4-FFF2-40B4-BE49-F238E27FC236}">
                <a16:creationId xmlns:a16="http://schemas.microsoft.com/office/drawing/2014/main" id="{008B3867-B135-B79F-3869-68D87ED707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784" y="1748720"/>
            <a:ext cx="2886409" cy="4959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picture containing ground, outdoor, sky, nature&#10;&#10;Description automatically generated">
            <a:extLst>
              <a:ext uri="{FF2B5EF4-FFF2-40B4-BE49-F238E27FC236}">
                <a16:creationId xmlns:a16="http://schemas.microsoft.com/office/drawing/2014/main" id="{43D7CB17-CC65-DFB7-F2E9-3BC3A1E75A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478" y="1748721"/>
            <a:ext cx="6612503" cy="4959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6A90C07-236F-E263-319F-9F03DC2240FA}"/>
              </a:ext>
            </a:extLst>
          </p:cNvPr>
          <p:cNvSpPr/>
          <p:nvPr/>
        </p:nvSpPr>
        <p:spPr>
          <a:xfrm>
            <a:off x="8824211" y="5703123"/>
            <a:ext cx="1018925" cy="68125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SWE Water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13D680-B955-FACC-720B-9296AF1627D9}"/>
              </a:ext>
            </a:extLst>
          </p:cNvPr>
          <p:cNvSpPr/>
          <p:nvPr/>
        </p:nvSpPr>
        <p:spPr>
          <a:xfrm>
            <a:off x="10002491" y="5694672"/>
            <a:ext cx="1018925" cy="68125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Surface Water</a:t>
            </a:r>
          </a:p>
        </p:txBody>
      </p:sp>
      <p:sp>
        <p:nvSpPr>
          <p:cNvPr id="8" name="Callout: Down Arrow 7">
            <a:extLst>
              <a:ext uri="{FF2B5EF4-FFF2-40B4-BE49-F238E27FC236}">
                <a16:creationId xmlns:a16="http://schemas.microsoft.com/office/drawing/2014/main" id="{C1A279B0-4EA8-4F14-EEC1-E1875B54F30B}"/>
              </a:ext>
            </a:extLst>
          </p:cNvPr>
          <p:cNvSpPr/>
          <p:nvPr/>
        </p:nvSpPr>
        <p:spPr>
          <a:xfrm>
            <a:off x="8824211" y="1948721"/>
            <a:ext cx="909565" cy="1371865"/>
          </a:xfrm>
          <a:prstGeom prst="downArrowCallou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Less than 1 NTU</a:t>
            </a:r>
          </a:p>
        </p:txBody>
      </p:sp>
      <p:sp>
        <p:nvSpPr>
          <p:cNvPr id="9" name="Callout: Down Arrow 8">
            <a:extLst>
              <a:ext uri="{FF2B5EF4-FFF2-40B4-BE49-F238E27FC236}">
                <a16:creationId xmlns:a16="http://schemas.microsoft.com/office/drawing/2014/main" id="{060031F7-2BC9-AA8F-9D94-F8F700243535}"/>
              </a:ext>
            </a:extLst>
          </p:cNvPr>
          <p:cNvSpPr/>
          <p:nvPr/>
        </p:nvSpPr>
        <p:spPr>
          <a:xfrm>
            <a:off x="9892142" y="1948722"/>
            <a:ext cx="1018925" cy="1371865"/>
          </a:xfrm>
          <a:prstGeom prst="downArrowCallou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More than 25 NTU</a:t>
            </a:r>
          </a:p>
        </p:txBody>
      </p:sp>
    </p:spTree>
    <p:extLst>
      <p:ext uri="{BB962C8B-B14F-4D97-AF65-F5344CB8AC3E}">
        <p14:creationId xmlns:p14="http://schemas.microsoft.com/office/powerpoint/2010/main" val="12589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445" y="1604797"/>
            <a:ext cx="10972800" cy="4896544"/>
          </a:xfrm>
        </p:spPr>
        <p:txBody>
          <a:bodyPr>
            <a:normAutofit/>
          </a:bodyPr>
          <a:lstStyle/>
          <a:p>
            <a:r>
              <a:rPr lang="en-ZA" sz="2933" b="1" dirty="0"/>
              <a:t>The advantage of sand rivers:</a:t>
            </a:r>
          </a:p>
          <a:p>
            <a:pPr lvl="1"/>
            <a:r>
              <a:rPr lang="en-ZA" sz="2667" b="1" dirty="0"/>
              <a:t>Extracted water is already </a:t>
            </a:r>
            <a:r>
              <a:rPr lang="en-ZA" sz="2667" b="1" dirty="0">
                <a:solidFill>
                  <a:srgbClr val="FF0000"/>
                </a:solidFill>
              </a:rPr>
              <a:t>filtered</a:t>
            </a:r>
            <a:r>
              <a:rPr lang="en-ZA" sz="2667" b="1" dirty="0"/>
              <a:t> by the sand with </a:t>
            </a:r>
            <a:r>
              <a:rPr lang="en-ZA" sz="2667" b="1" dirty="0">
                <a:solidFill>
                  <a:srgbClr val="FF0000"/>
                </a:solidFill>
              </a:rPr>
              <a:t>minimal bacteria</a:t>
            </a:r>
            <a:endParaRPr lang="en-ZA" sz="2667" b="1" dirty="0"/>
          </a:p>
          <a:p>
            <a:pPr lvl="1"/>
            <a:r>
              <a:rPr lang="en-ZA" sz="2667" b="1" dirty="0"/>
              <a:t> </a:t>
            </a:r>
            <a:r>
              <a:rPr lang="en-ZA" sz="2667" b="1" dirty="0">
                <a:solidFill>
                  <a:srgbClr val="FF0000"/>
                </a:solidFill>
              </a:rPr>
              <a:t>Sand acts as a dam </a:t>
            </a:r>
            <a:r>
              <a:rPr lang="en-ZA" sz="2667" b="1" dirty="0"/>
              <a:t>storing water, no need for expensive civil constructions</a:t>
            </a:r>
          </a:p>
          <a:p>
            <a:pPr lvl="1"/>
            <a:r>
              <a:rPr lang="en-ZA" sz="2667" b="1" dirty="0"/>
              <a:t>Water stored in the sand is </a:t>
            </a:r>
            <a:r>
              <a:rPr lang="en-ZA" sz="2667" b="1" dirty="0">
                <a:solidFill>
                  <a:srgbClr val="FF0000"/>
                </a:solidFill>
              </a:rPr>
              <a:t>protected against evaporation</a:t>
            </a:r>
          </a:p>
          <a:p>
            <a:pPr lvl="1"/>
            <a:r>
              <a:rPr lang="en-ZA" sz="2667" b="1">
                <a:solidFill>
                  <a:srgbClr val="FF0000"/>
                </a:solidFill>
              </a:rPr>
              <a:t>Note: Sand </a:t>
            </a:r>
            <a:r>
              <a:rPr lang="en-ZA" sz="2667" b="1" dirty="0">
                <a:solidFill>
                  <a:srgbClr val="FF0000"/>
                </a:solidFill>
              </a:rPr>
              <a:t>water is not ground water</a:t>
            </a:r>
          </a:p>
          <a:p>
            <a:r>
              <a:rPr lang="en-US" sz="2933" b="1" dirty="0"/>
              <a:t>An estimated 30% of the volume of sand available can contain water</a:t>
            </a:r>
          </a:p>
          <a:p>
            <a:r>
              <a:rPr lang="en-US" sz="2933" b="1" dirty="0"/>
              <a:t>The main challenge however is to extract the water from the sand efficiently</a:t>
            </a:r>
          </a:p>
          <a:p>
            <a:endParaRPr lang="en-ZA" sz="2533" dirty="0"/>
          </a:p>
          <a:p>
            <a:pPr lvl="1"/>
            <a:endParaRPr lang="en-ZA" sz="2133" dirty="0"/>
          </a:p>
          <a:p>
            <a:pPr lvl="1"/>
            <a:endParaRPr lang="en-US" sz="2133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19403" y="260648"/>
            <a:ext cx="10922435" cy="1248139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0"/>
              </a:spcBef>
            </a:pPr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Sand Rivers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outdoor, grass, aerial, tree&#10;&#10;Description automatically generated">
            <a:extLst>
              <a:ext uri="{FF2B5EF4-FFF2-40B4-BE49-F238E27FC236}">
                <a16:creationId xmlns:a16="http://schemas.microsoft.com/office/drawing/2014/main" id="{F1DB556A-10C8-4DC0-37FC-6F4F9754CA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54" y="1070240"/>
            <a:ext cx="10060293" cy="56562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24031" y="365130"/>
            <a:ext cx="9629775" cy="835025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Municipal Water Supply Example</a:t>
            </a:r>
          </a:p>
        </p:txBody>
      </p:sp>
      <p:sp>
        <p:nvSpPr>
          <p:cNvPr id="5" name="Content Placeholder 8"/>
          <p:cNvSpPr>
            <a:spLocks noGrp="1"/>
          </p:cNvSpPr>
          <p:nvPr>
            <p:ph idx="1"/>
          </p:nvPr>
        </p:nvSpPr>
        <p:spPr>
          <a:xfrm>
            <a:off x="1439056" y="1230700"/>
            <a:ext cx="9084040" cy="48130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ZA" sz="3200" b="1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</a:rPr>
              <a:t>Flow of SWE Raw water through plant</a:t>
            </a:r>
            <a:endParaRPr lang="en-US" sz="2400" b="1" dirty="0">
              <a:ln>
                <a:solidFill>
                  <a:srgbClr val="FF0000"/>
                </a:solidFill>
              </a:ln>
              <a:solidFill>
                <a:schemeClr val="bg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FBD6AA8-4E01-21EE-6844-95F8B3A29AAF}"/>
              </a:ext>
            </a:extLst>
          </p:cNvPr>
          <p:cNvGrpSpPr/>
          <p:nvPr/>
        </p:nvGrpSpPr>
        <p:grpSpPr>
          <a:xfrm>
            <a:off x="5134064" y="2705478"/>
            <a:ext cx="5699965" cy="2648569"/>
            <a:chOff x="3850548" y="2029108"/>
            <a:chExt cx="4274974" cy="1986427"/>
          </a:xfrm>
        </p:grpSpPr>
        <p:sp>
          <p:nvSpPr>
            <p:cNvPr id="14" name="Multiplication Sign 13">
              <a:extLst>
                <a:ext uri="{FF2B5EF4-FFF2-40B4-BE49-F238E27FC236}">
                  <a16:creationId xmlns:a16="http://schemas.microsoft.com/office/drawing/2014/main" id="{F986919A-9A02-9F45-3AEA-72C8BDD1C8F2}"/>
                </a:ext>
              </a:extLst>
            </p:cNvPr>
            <p:cNvSpPr/>
            <p:nvPr/>
          </p:nvSpPr>
          <p:spPr>
            <a:xfrm>
              <a:off x="3850548" y="3170195"/>
              <a:ext cx="825190" cy="698810"/>
            </a:xfrm>
            <a:prstGeom prst="mathMultiply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2400"/>
            </a:p>
          </p:txBody>
        </p:sp>
        <p:sp>
          <p:nvSpPr>
            <p:cNvPr id="15" name="Multiplication Sign 14">
              <a:extLst>
                <a:ext uri="{FF2B5EF4-FFF2-40B4-BE49-F238E27FC236}">
                  <a16:creationId xmlns:a16="http://schemas.microsoft.com/office/drawing/2014/main" id="{97999158-CE6E-2451-3D6B-7201CB33AA93}"/>
                </a:ext>
              </a:extLst>
            </p:cNvPr>
            <p:cNvSpPr/>
            <p:nvPr/>
          </p:nvSpPr>
          <p:spPr>
            <a:xfrm>
              <a:off x="5631658" y="2029108"/>
              <a:ext cx="825190" cy="698810"/>
            </a:xfrm>
            <a:prstGeom prst="mathMultiply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2400"/>
            </a:p>
          </p:txBody>
        </p:sp>
        <p:sp>
          <p:nvSpPr>
            <p:cNvPr id="16" name="Multiplication Sign 15">
              <a:extLst>
                <a:ext uri="{FF2B5EF4-FFF2-40B4-BE49-F238E27FC236}">
                  <a16:creationId xmlns:a16="http://schemas.microsoft.com/office/drawing/2014/main" id="{7A0BF083-33B3-0833-A81D-1B19F7FA73F9}"/>
                </a:ext>
              </a:extLst>
            </p:cNvPr>
            <p:cNvSpPr/>
            <p:nvPr/>
          </p:nvSpPr>
          <p:spPr>
            <a:xfrm>
              <a:off x="7300332" y="3316725"/>
              <a:ext cx="825190" cy="698810"/>
            </a:xfrm>
            <a:prstGeom prst="mathMultiply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2400"/>
            </a:p>
          </p:txBody>
        </p:sp>
        <p:sp>
          <p:nvSpPr>
            <p:cNvPr id="17" name="Multiplication Sign 16">
              <a:extLst>
                <a:ext uri="{FF2B5EF4-FFF2-40B4-BE49-F238E27FC236}">
                  <a16:creationId xmlns:a16="http://schemas.microsoft.com/office/drawing/2014/main" id="{E2DD08F8-A190-55CF-18C8-BAAEFE3F7D07}"/>
                </a:ext>
              </a:extLst>
            </p:cNvPr>
            <p:cNvSpPr/>
            <p:nvPr/>
          </p:nvSpPr>
          <p:spPr>
            <a:xfrm>
              <a:off x="6044253" y="2891252"/>
              <a:ext cx="825190" cy="698810"/>
            </a:xfrm>
            <a:prstGeom prst="mathMultiply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2400"/>
            </a:p>
          </p:txBody>
        </p:sp>
      </p:grpSp>
      <p:sp>
        <p:nvSpPr>
          <p:cNvPr id="21" name="Arrow: Down 20">
            <a:extLst>
              <a:ext uri="{FF2B5EF4-FFF2-40B4-BE49-F238E27FC236}">
                <a16:creationId xmlns:a16="http://schemas.microsoft.com/office/drawing/2014/main" id="{5118E0AA-A915-C495-F4F4-11D1A34E0680}"/>
              </a:ext>
            </a:extLst>
          </p:cNvPr>
          <p:cNvSpPr/>
          <p:nvPr/>
        </p:nvSpPr>
        <p:spPr>
          <a:xfrm>
            <a:off x="5525826" y="1763804"/>
            <a:ext cx="909565" cy="812800"/>
          </a:xfrm>
          <a:prstGeom prst="downArrow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2400"/>
          </a:p>
        </p:txBody>
      </p:sp>
    </p:spTree>
    <p:extLst>
      <p:ext uri="{BB962C8B-B14F-4D97-AF65-F5344CB8AC3E}">
        <p14:creationId xmlns:p14="http://schemas.microsoft.com/office/powerpoint/2010/main" val="29685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40081" y="325369"/>
            <a:ext cx="4368601" cy="1956841"/>
          </a:xfrm>
        </p:spPr>
        <p:txBody>
          <a:bodyPr vert="horz" lIns="121920" tIns="60960" rIns="121920" bIns="60960" rtlCol="0" anchor="b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1219170"/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Municipal Water Supply</a:t>
            </a: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A930F444-0C21-5BC7-6593-4AC1B0DE5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1" y="2872899"/>
            <a:ext cx="4243588" cy="3320668"/>
          </a:xfrm>
        </p:spPr>
        <p:txBody>
          <a:bodyPr vert="horz" lIns="121920" tIns="60960" rIns="121920" bIns="60960" rtlCol="0">
            <a:normAutofit/>
          </a:bodyPr>
          <a:lstStyle/>
          <a:p>
            <a:pPr defTabSz="1219170">
              <a:spcBef>
                <a:spcPts val="1333"/>
              </a:spcBef>
            </a:pPr>
            <a:r>
              <a:rPr lang="en-US" sz="2267" b="1" dirty="0"/>
              <a:t>Increase plant throughput</a:t>
            </a:r>
          </a:p>
          <a:p>
            <a:pPr defTabSz="1219170">
              <a:spcBef>
                <a:spcPts val="1333"/>
              </a:spcBef>
            </a:pPr>
            <a:r>
              <a:rPr lang="en-US" sz="2267" b="1" dirty="0"/>
              <a:t>Reduce treatment cost</a:t>
            </a:r>
          </a:p>
          <a:p>
            <a:pPr defTabSz="1219170">
              <a:spcBef>
                <a:spcPts val="1333"/>
              </a:spcBef>
            </a:pPr>
            <a:r>
              <a:rPr lang="en-US" sz="2267" b="1" dirty="0"/>
              <a:t>Improve water security</a:t>
            </a:r>
          </a:p>
          <a:p>
            <a:pPr defTabSz="1219170">
              <a:spcBef>
                <a:spcPts val="1333"/>
              </a:spcBef>
            </a:pPr>
            <a:r>
              <a:rPr lang="en-US" sz="2267" b="1" dirty="0"/>
              <a:t>Reduce capital cost for plant expansion </a:t>
            </a:r>
          </a:p>
        </p:txBody>
      </p:sp>
      <p:pic>
        <p:nvPicPr>
          <p:cNvPr id="5" name="Picture 4" descr="A picture containing outdoor, water, fence, metal&#10;&#10;Description automatically generated">
            <a:extLst>
              <a:ext uri="{FF2B5EF4-FFF2-40B4-BE49-F238E27FC236}">
                <a16:creationId xmlns:a16="http://schemas.microsoft.com/office/drawing/2014/main" id="{760F2C78-6E70-DDCC-342A-B132DD0EF5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8" r="25281"/>
          <a:stretch/>
        </p:blipFill>
        <p:spPr>
          <a:xfrm>
            <a:off x="5311702" y="13"/>
            <a:ext cx="6878775" cy="6857987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5721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5000"/>
    </mc:Choice>
    <mc:Fallback xmlns="">
      <p:transition spd="slow" advClick="0" advTm="1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6CB24F-48F3-3799-25F5-0CFD85E9D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399" y="2209078"/>
            <a:ext cx="8427293" cy="3230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24031" y="365130"/>
            <a:ext cx="9629775" cy="835025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Municipal Water Supply Potential Examples</a:t>
            </a:r>
          </a:p>
        </p:txBody>
      </p:sp>
      <p:sp>
        <p:nvSpPr>
          <p:cNvPr id="5" name="Content Placeholder 8"/>
          <p:cNvSpPr>
            <a:spLocks noGrp="1"/>
          </p:cNvSpPr>
          <p:nvPr>
            <p:ph idx="1"/>
          </p:nvPr>
        </p:nvSpPr>
        <p:spPr>
          <a:xfrm>
            <a:off x="519660" y="1230700"/>
            <a:ext cx="10894395" cy="4813048"/>
          </a:xfrm>
        </p:spPr>
        <p:txBody>
          <a:bodyPr>
            <a:normAutofit/>
          </a:bodyPr>
          <a:lstStyle/>
          <a:p>
            <a:r>
              <a:rPr lang="en-ZA" sz="2400" b="1" dirty="0"/>
              <a:t>Examples of rivers and towns include:</a:t>
            </a:r>
          </a:p>
          <a:p>
            <a:pPr lvl="1"/>
            <a:r>
              <a:rPr lang="en-ZA" sz="2267" b="1" dirty="0"/>
              <a:t>The Crocodile River</a:t>
            </a:r>
          </a:p>
          <a:p>
            <a:pPr lvl="2"/>
            <a:r>
              <a:rPr lang="en-ZA" sz="1867" b="1" dirty="0"/>
              <a:t>Malelane</a:t>
            </a:r>
          </a:p>
          <a:p>
            <a:pPr lvl="2"/>
            <a:r>
              <a:rPr lang="en-ZA" sz="1867" b="1" dirty="0" err="1"/>
              <a:t>Hectorspruit</a:t>
            </a:r>
            <a:endParaRPr lang="en-ZA" sz="1867" b="1" dirty="0"/>
          </a:p>
          <a:p>
            <a:pPr lvl="2"/>
            <a:r>
              <a:rPr lang="en-ZA" sz="1867" b="1" dirty="0" err="1"/>
              <a:t>Komatipoort</a:t>
            </a:r>
            <a:endParaRPr lang="en-ZA" sz="1867" b="1" dirty="0"/>
          </a:p>
          <a:p>
            <a:pPr lvl="1"/>
            <a:r>
              <a:rPr lang="en-ZA" sz="2267" b="1" dirty="0"/>
              <a:t>The Sabi River</a:t>
            </a:r>
          </a:p>
          <a:p>
            <a:pPr lvl="2"/>
            <a:r>
              <a:rPr lang="en-ZA" sz="1867" b="1" dirty="0" err="1"/>
              <a:t>Hazyview</a:t>
            </a:r>
            <a:endParaRPr lang="en-ZA" sz="1867" b="1" dirty="0"/>
          </a:p>
          <a:p>
            <a:pPr lvl="2"/>
            <a:endParaRPr lang="en-US" sz="1867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A40CEE-1A90-4D77-F7AB-44C547582F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086" y="1677804"/>
            <a:ext cx="6537255" cy="4902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820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iphy (1)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51890" y="0"/>
            <a:ext cx="8140111" cy="68580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35260" y="1792055"/>
            <a:ext cx="4427219" cy="2780313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GB" sz="6667" dirty="0">
                <a:solidFill>
                  <a:srgbClr val="00B0F0"/>
                </a:solidFill>
                <a:latin typeface="Roboto" pitchFamily="2" charset="0"/>
                <a:ea typeface="Roboto" pitchFamily="2" charset="0"/>
              </a:rPr>
              <a:t>Thank You</a:t>
            </a:r>
          </a:p>
          <a:p>
            <a:r>
              <a:rPr lang="en-GB" sz="6667" dirty="0">
                <a:solidFill>
                  <a:srgbClr val="00B0F0"/>
                </a:solidFill>
                <a:latin typeface="Roboto" pitchFamily="2" charset="0"/>
                <a:ea typeface="Roboto" pitchFamily="2" charset="0"/>
              </a:rPr>
              <a:t>Very Much</a:t>
            </a:r>
          </a:p>
          <a:p>
            <a:endParaRPr lang="en-GB" sz="2000" dirty="0">
              <a:latin typeface="Roboto" pitchFamily="2" charset="0"/>
              <a:ea typeface="Roboto" pitchFamily="2" charset="0"/>
            </a:endParaRPr>
          </a:p>
          <a:p>
            <a:r>
              <a:rPr lang="en-GB" sz="2133" dirty="0">
                <a:solidFill>
                  <a:srgbClr val="FFC000"/>
                </a:solidFill>
                <a:latin typeface="Roboto" pitchFamily="2" charset="0"/>
                <a:ea typeface="Roboto" pitchFamily="2" charset="0"/>
              </a:rPr>
              <a:t>www.swesystems.co.za</a:t>
            </a:r>
          </a:p>
        </p:txBody>
      </p:sp>
      <p:pic>
        <p:nvPicPr>
          <p:cNvPr id="10" name="Picture 9" descr="SWE_Logo_Final_DTP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44336" y="141631"/>
            <a:ext cx="2947665" cy="264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25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19403" y="260648"/>
            <a:ext cx="10922435" cy="1248139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0"/>
              </a:spcBef>
            </a:pPr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About the technology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445" y="1604797"/>
            <a:ext cx="10972800" cy="4896544"/>
          </a:xfrm>
        </p:spPr>
        <p:txBody>
          <a:bodyPr>
            <a:normAutofit/>
          </a:bodyPr>
          <a:lstStyle/>
          <a:p>
            <a:r>
              <a:rPr lang="en-ZA" sz="3200" b="1" dirty="0"/>
              <a:t>The unique design of the SWE System creates a </a:t>
            </a:r>
            <a:r>
              <a:rPr lang="en-ZA" sz="3200" b="1" dirty="0">
                <a:solidFill>
                  <a:srgbClr val="FF0000"/>
                </a:solidFill>
              </a:rPr>
              <a:t>suction force </a:t>
            </a:r>
            <a:r>
              <a:rPr lang="en-ZA" sz="3200" b="1" dirty="0"/>
              <a:t>on the water in the sand: Extraction of water up to 10 times faster than normal infiltration rates</a:t>
            </a:r>
          </a:p>
          <a:p>
            <a:r>
              <a:rPr lang="en-ZA" sz="3200" b="1" dirty="0"/>
              <a:t>The SWE System is </a:t>
            </a:r>
            <a:r>
              <a:rPr lang="en-ZA" sz="3200" b="1" dirty="0">
                <a:solidFill>
                  <a:srgbClr val="FF0000"/>
                </a:solidFill>
              </a:rPr>
              <a:t>fully concealed </a:t>
            </a:r>
            <a:r>
              <a:rPr lang="en-ZA" sz="3200" b="1" dirty="0"/>
              <a:t>within the sand which allows year-round extraction, even during floods</a:t>
            </a:r>
          </a:p>
          <a:p>
            <a:r>
              <a:rPr lang="en-ZA" sz="3200" b="1" dirty="0">
                <a:solidFill>
                  <a:srgbClr val="FF0000"/>
                </a:solidFill>
              </a:rPr>
              <a:t>Quick to install </a:t>
            </a:r>
            <a:r>
              <a:rPr lang="en-ZA" sz="3200" b="1" dirty="0"/>
              <a:t>without need for excavation in sand or gravel packing</a:t>
            </a:r>
          </a:p>
          <a:p>
            <a:r>
              <a:rPr lang="en-ZA" sz="3200" b="1" dirty="0"/>
              <a:t>Automated system which is </a:t>
            </a:r>
            <a:r>
              <a:rPr lang="en-ZA" sz="3200" b="1" dirty="0">
                <a:solidFill>
                  <a:srgbClr val="FF0000"/>
                </a:solidFill>
              </a:rPr>
              <a:t>easy to use and maintain</a:t>
            </a:r>
          </a:p>
          <a:p>
            <a:pPr marL="0" indent="0">
              <a:buNone/>
            </a:pPr>
            <a:endParaRPr lang="en-ZA" sz="2667" b="1" dirty="0">
              <a:solidFill>
                <a:srgbClr val="FF0000"/>
              </a:solidFill>
            </a:endParaRPr>
          </a:p>
          <a:p>
            <a:pPr lvl="1"/>
            <a:endParaRPr lang="en-ZA" sz="2133" dirty="0"/>
          </a:p>
          <a:p>
            <a:pPr lvl="1"/>
            <a:endParaRPr lang="en-ZA" sz="2133" dirty="0"/>
          </a:p>
          <a:p>
            <a:pPr lvl="1"/>
            <a:endParaRPr lang="en-US" sz="2133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116139" y="199304"/>
            <a:ext cx="9629775" cy="835025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SWE System: Diagram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587500" y="2159000"/>
            <a:ext cx="8788400" cy="2117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574800" y="2171701"/>
            <a:ext cx="8788400" cy="37211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2400"/>
          </a:p>
        </p:txBody>
      </p:sp>
      <p:sp>
        <p:nvSpPr>
          <p:cNvPr id="11" name="Rectangle 10"/>
          <p:cNvSpPr/>
          <p:nvPr/>
        </p:nvSpPr>
        <p:spPr>
          <a:xfrm>
            <a:off x="1574801" y="3327400"/>
            <a:ext cx="8801100" cy="2565400"/>
          </a:xfrm>
          <a:prstGeom prst="rect">
            <a:avLst/>
          </a:prstGeom>
          <a:solidFill>
            <a:srgbClr val="0070C0">
              <a:alpha val="4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2400"/>
          </a:p>
        </p:txBody>
      </p:sp>
      <p:sp>
        <p:nvSpPr>
          <p:cNvPr id="12" name="Arc 11"/>
          <p:cNvSpPr/>
          <p:nvPr/>
        </p:nvSpPr>
        <p:spPr>
          <a:xfrm>
            <a:off x="-2705099" y="3327401"/>
            <a:ext cx="8559800" cy="2298700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ZA" sz="2400"/>
          </a:p>
        </p:txBody>
      </p:sp>
      <p:sp>
        <p:nvSpPr>
          <p:cNvPr id="13" name="Arc 12"/>
          <p:cNvSpPr/>
          <p:nvPr/>
        </p:nvSpPr>
        <p:spPr>
          <a:xfrm flipH="1">
            <a:off x="6095999" y="3327401"/>
            <a:ext cx="8572500" cy="2260600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ZA" sz="2400"/>
          </a:p>
        </p:txBody>
      </p:sp>
      <p:sp>
        <p:nvSpPr>
          <p:cNvPr id="14" name="Rectangle 13"/>
          <p:cNvSpPr/>
          <p:nvPr/>
        </p:nvSpPr>
        <p:spPr>
          <a:xfrm>
            <a:off x="5753101" y="2286001"/>
            <a:ext cx="419100" cy="30353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2400"/>
          </a:p>
        </p:txBody>
      </p:sp>
      <p:sp>
        <p:nvSpPr>
          <p:cNvPr id="15" name="Rectangle 14"/>
          <p:cNvSpPr/>
          <p:nvPr/>
        </p:nvSpPr>
        <p:spPr>
          <a:xfrm>
            <a:off x="5753101" y="4813300"/>
            <a:ext cx="419100" cy="50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2400"/>
          </a:p>
        </p:txBody>
      </p:sp>
      <p:cxnSp>
        <p:nvCxnSpPr>
          <p:cNvPr id="17" name="Straight Connector 16"/>
          <p:cNvCxnSpPr>
            <a:stCxn id="14" idx="0"/>
          </p:cNvCxnSpPr>
          <p:nvPr/>
        </p:nvCxnSpPr>
        <p:spPr>
          <a:xfrm rot="5400000" flipH="1" flipV="1">
            <a:off x="6924677" y="1311276"/>
            <a:ext cx="12700" cy="1936749"/>
          </a:xfrm>
          <a:prstGeom prst="line">
            <a:avLst/>
          </a:prstGeom>
          <a:ln w="5715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16200000" flipV="1">
            <a:off x="7449609" y="1836209"/>
            <a:ext cx="937683" cy="1270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 flipH="1" flipV="1">
            <a:off x="8855078" y="434976"/>
            <a:ext cx="12700" cy="1936749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737101" y="4864101"/>
            <a:ext cx="241300" cy="21590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991101" y="4343401"/>
            <a:ext cx="241300" cy="21590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953001" y="4597401"/>
            <a:ext cx="241300" cy="21590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295901" y="4381501"/>
            <a:ext cx="241300" cy="21590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092701" y="4889501"/>
            <a:ext cx="241300" cy="21590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5359401" y="4775201"/>
            <a:ext cx="241300" cy="21590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5384800" y="5207000"/>
            <a:ext cx="279400" cy="10160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143501" y="5270501"/>
            <a:ext cx="419100" cy="21590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4737100" y="5130800"/>
            <a:ext cx="330200" cy="17780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4546601" y="4381501"/>
            <a:ext cx="241300" cy="21590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4368801" y="4572001"/>
            <a:ext cx="241300" cy="21590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3924301" y="3771901"/>
            <a:ext cx="241300" cy="21590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3759201" y="4013201"/>
            <a:ext cx="241300" cy="21590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4330701" y="3810001"/>
            <a:ext cx="241300" cy="21590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3924301" y="4495801"/>
            <a:ext cx="241300" cy="21590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4152901" y="4254501"/>
            <a:ext cx="241300" cy="21590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4826001" y="4000501"/>
            <a:ext cx="241300" cy="21590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4470401" y="4102101"/>
            <a:ext cx="241300" cy="21590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4445001" y="4876801"/>
            <a:ext cx="241300" cy="21590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3556001" y="4152901"/>
            <a:ext cx="241300" cy="21590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4851400" y="5486401"/>
            <a:ext cx="482600" cy="1270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5054600" y="5600701"/>
            <a:ext cx="482600" cy="8890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5537200" y="5486401"/>
            <a:ext cx="355600" cy="292099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4533901" y="5359401"/>
            <a:ext cx="317500" cy="1270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4483101" y="5588001"/>
            <a:ext cx="368300" cy="3810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4191001" y="5232401"/>
            <a:ext cx="317500" cy="1270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4140201" y="5461001"/>
            <a:ext cx="368300" cy="3810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3873501" y="5334001"/>
            <a:ext cx="317500" cy="1270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3822701" y="5562601"/>
            <a:ext cx="368300" cy="3810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3860801" y="4838700"/>
            <a:ext cx="469900" cy="15240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4089400" y="5054600"/>
            <a:ext cx="482600" cy="7620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3657601" y="5080001"/>
            <a:ext cx="317500" cy="1270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3530600" y="4660900"/>
            <a:ext cx="406400" cy="12700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13"/>
          <p:cNvGrpSpPr/>
          <p:nvPr/>
        </p:nvGrpSpPr>
        <p:grpSpPr>
          <a:xfrm flipH="1">
            <a:off x="6032500" y="3771900"/>
            <a:ext cx="2362200" cy="2006600"/>
            <a:chOff x="2800350" y="2981325"/>
            <a:chExt cx="1771650" cy="1504950"/>
          </a:xfrm>
        </p:grpSpPr>
        <p:cxnSp>
          <p:nvCxnSpPr>
            <p:cNvPr id="81" name="Straight Arrow Connector 80"/>
            <p:cNvCxnSpPr/>
            <p:nvPr/>
          </p:nvCxnSpPr>
          <p:spPr>
            <a:xfrm>
              <a:off x="3705225" y="3800475"/>
              <a:ext cx="180975" cy="161925"/>
            </a:xfrm>
            <a:prstGeom prst="straightConnector1">
              <a:avLst/>
            </a:prstGeom>
            <a:ln w="38100">
              <a:solidFill>
                <a:schemeClr val="accent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>
              <a:off x="3895725" y="3409950"/>
              <a:ext cx="180975" cy="161925"/>
            </a:xfrm>
            <a:prstGeom prst="straightConnector1">
              <a:avLst/>
            </a:prstGeom>
            <a:ln w="38100">
              <a:solidFill>
                <a:schemeClr val="accent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>
              <a:off x="3867150" y="3600450"/>
              <a:ext cx="180975" cy="161925"/>
            </a:xfrm>
            <a:prstGeom prst="straightConnector1">
              <a:avLst/>
            </a:prstGeom>
            <a:ln w="38100">
              <a:solidFill>
                <a:schemeClr val="accent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>
              <a:off x="4124325" y="3438525"/>
              <a:ext cx="180975" cy="161925"/>
            </a:xfrm>
            <a:prstGeom prst="straightConnector1">
              <a:avLst/>
            </a:prstGeom>
            <a:ln w="38100">
              <a:solidFill>
                <a:schemeClr val="accent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>
              <a:off x="3971925" y="3819525"/>
              <a:ext cx="180975" cy="161925"/>
            </a:xfrm>
            <a:prstGeom prst="straightConnector1">
              <a:avLst/>
            </a:prstGeom>
            <a:ln w="38100">
              <a:solidFill>
                <a:schemeClr val="accent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>
              <a:off x="4171950" y="3733800"/>
              <a:ext cx="180975" cy="161925"/>
            </a:xfrm>
            <a:prstGeom prst="straightConnector1">
              <a:avLst/>
            </a:prstGeom>
            <a:ln w="38100">
              <a:solidFill>
                <a:schemeClr val="accent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>
              <a:off x="4191000" y="4057650"/>
              <a:ext cx="209550" cy="76200"/>
            </a:xfrm>
            <a:prstGeom prst="straightConnector1">
              <a:avLst/>
            </a:prstGeom>
            <a:ln w="38100">
              <a:solidFill>
                <a:schemeClr val="accent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4010025" y="4105275"/>
              <a:ext cx="314325" cy="161925"/>
            </a:xfrm>
            <a:prstGeom prst="straightConnector1">
              <a:avLst/>
            </a:prstGeom>
            <a:ln w="38100">
              <a:solidFill>
                <a:schemeClr val="accent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>
              <a:off x="3705225" y="4000500"/>
              <a:ext cx="247650" cy="133350"/>
            </a:xfrm>
            <a:prstGeom prst="straightConnector1">
              <a:avLst/>
            </a:prstGeom>
            <a:ln w="38100">
              <a:solidFill>
                <a:schemeClr val="accent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/>
            <p:nvPr/>
          </p:nvCxnSpPr>
          <p:spPr>
            <a:xfrm>
              <a:off x="3562350" y="3438525"/>
              <a:ext cx="180975" cy="161925"/>
            </a:xfrm>
            <a:prstGeom prst="straightConnector1">
              <a:avLst/>
            </a:prstGeom>
            <a:ln w="38100">
              <a:solidFill>
                <a:schemeClr val="accent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>
              <a:off x="3429000" y="3581400"/>
              <a:ext cx="180975" cy="161925"/>
            </a:xfrm>
            <a:prstGeom prst="straightConnector1">
              <a:avLst/>
            </a:prstGeom>
            <a:ln w="38100">
              <a:solidFill>
                <a:schemeClr val="accent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>
              <a:off x="3095625" y="2981325"/>
              <a:ext cx="180975" cy="161925"/>
            </a:xfrm>
            <a:prstGeom prst="straightConnector1">
              <a:avLst/>
            </a:prstGeom>
            <a:ln w="38100">
              <a:solidFill>
                <a:schemeClr val="accent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>
              <a:off x="2971800" y="3162300"/>
              <a:ext cx="180975" cy="161925"/>
            </a:xfrm>
            <a:prstGeom prst="straightConnector1">
              <a:avLst/>
            </a:prstGeom>
            <a:ln w="38100">
              <a:solidFill>
                <a:schemeClr val="accent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>
              <a:off x="3400425" y="3009900"/>
              <a:ext cx="180975" cy="161925"/>
            </a:xfrm>
            <a:prstGeom prst="straightConnector1">
              <a:avLst/>
            </a:prstGeom>
            <a:ln w="38100">
              <a:solidFill>
                <a:schemeClr val="accent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/>
            <p:nvPr/>
          </p:nvCxnSpPr>
          <p:spPr>
            <a:xfrm>
              <a:off x="3095625" y="3524250"/>
              <a:ext cx="180975" cy="161925"/>
            </a:xfrm>
            <a:prstGeom prst="straightConnector1">
              <a:avLst/>
            </a:prstGeom>
            <a:ln w="38100">
              <a:solidFill>
                <a:schemeClr val="accent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/>
            <p:nvPr/>
          </p:nvCxnSpPr>
          <p:spPr>
            <a:xfrm>
              <a:off x="3267075" y="3343275"/>
              <a:ext cx="180975" cy="161925"/>
            </a:xfrm>
            <a:prstGeom prst="straightConnector1">
              <a:avLst/>
            </a:prstGeom>
            <a:ln w="38100">
              <a:solidFill>
                <a:schemeClr val="accent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/>
            <p:nvPr/>
          </p:nvCxnSpPr>
          <p:spPr>
            <a:xfrm>
              <a:off x="3771900" y="3152775"/>
              <a:ext cx="180975" cy="161925"/>
            </a:xfrm>
            <a:prstGeom prst="straightConnector1">
              <a:avLst/>
            </a:prstGeom>
            <a:ln w="38100">
              <a:solidFill>
                <a:schemeClr val="accent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/>
            <p:nvPr/>
          </p:nvCxnSpPr>
          <p:spPr>
            <a:xfrm>
              <a:off x="3505200" y="3228975"/>
              <a:ext cx="180975" cy="161925"/>
            </a:xfrm>
            <a:prstGeom prst="straightConnector1">
              <a:avLst/>
            </a:prstGeom>
            <a:ln w="38100">
              <a:solidFill>
                <a:schemeClr val="accent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/>
            <p:nvPr/>
          </p:nvCxnSpPr>
          <p:spPr>
            <a:xfrm>
              <a:off x="3486150" y="3810000"/>
              <a:ext cx="180975" cy="161925"/>
            </a:xfrm>
            <a:prstGeom prst="straightConnector1">
              <a:avLst/>
            </a:prstGeom>
            <a:ln w="38100">
              <a:solidFill>
                <a:schemeClr val="accent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>
              <a:off x="2819400" y="3267075"/>
              <a:ext cx="180975" cy="161925"/>
            </a:xfrm>
            <a:prstGeom prst="straightConnector1">
              <a:avLst/>
            </a:prstGeom>
            <a:ln w="38100">
              <a:solidFill>
                <a:schemeClr val="accent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/>
            <p:cNvCxnSpPr/>
            <p:nvPr/>
          </p:nvCxnSpPr>
          <p:spPr>
            <a:xfrm>
              <a:off x="3790950" y="4267200"/>
              <a:ext cx="361950" cy="9525"/>
            </a:xfrm>
            <a:prstGeom prst="straightConnector1">
              <a:avLst/>
            </a:prstGeom>
            <a:ln w="38100">
              <a:solidFill>
                <a:schemeClr val="accent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/>
            <p:cNvCxnSpPr/>
            <p:nvPr/>
          </p:nvCxnSpPr>
          <p:spPr>
            <a:xfrm flipV="1">
              <a:off x="3943350" y="4352925"/>
              <a:ext cx="361950" cy="66675"/>
            </a:xfrm>
            <a:prstGeom prst="straightConnector1">
              <a:avLst/>
            </a:prstGeom>
            <a:ln w="38100">
              <a:solidFill>
                <a:schemeClr val="accent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/>
            <p:cNvCxnSpPr/>
            <p:nvPr/>
          </p:nvCxnSpPr>
          <p:spPr>
            <a:xfrm flipV="1">
              <a:off x="4305300" y="4267201"/>
              <a:ext cx="266700" cy="219074"/>
            </a:xfrm>
            <a:prstGeom prst="straightConnector1">
              <a:avLst/>
            </a:prstGeom>
            <a:ln w="38100">
              <a:solidFill>
                <a:schemeClr val="accent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>
              <a:off x="3552825" y="4171950"/>
              <a:ext cx="238125" cy="9525"/>
            </a:xfrm>
            <a:prstGeom prst="straightConnector1">
              <a:avLst/>
            </a:prstGeom>
            <a:ln w="38100">
              <a:solidFill>
                <a:schemeClr val="accent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/>
            <p:nvPr/>
          </p:nvCxnSpPr>
          <p:spPr>
            <a:xfrm>
              <a:off x="3514725" y="4343400"/>
              <a:ext cx="276225" cy="28575"/>
            </a:xfrm>
            <a:prstGeom prst="straightConnector1">
              <a:avLst/>
            </a:prstGeom>
            <a:ln w="38100">
              <a:solidFill>
                <a:schemeClr val="accent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/>
            <p:nvPr/>
          </p:nvCxnSpPr>
          <p:spPr>
            <a:xfrm>
              <a:off x="3295650" y="4076700"/>
              <a:ext cx="238125" cy="9525"/>
            </a:xfrm>
            <a:prstGeom prst="straightConnector1">
              <a:avLst/>
            </a:prstGeom>
            <a:ln w="38100">
              <a:solidFill>
                <a:schemeClr val="accent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/>
            <p:cNvCxnSpPr/>
            <p:nvPr/>
          </p:nvCxnSpPr>
          <p:spPr>
            <a:xfrm>
              <a:off x="3257550" y="4248150"/>
              <a:ext cx="276225" cy="28575"/>
            </a:xfrm>
            <a:prstGeom prst="straightConnector1">
              <a:avLst/>
            </a:prstGeom>
            <a:ln w="38100">
              <a:solidFill>
                <a:schemeClr val="accent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/>
            <p:cNvCxnSpPr/>
            <p:nvPr/>
          </p:nvCxnSpPr>
          <p:spPr>
            <a:xfrm>
              <a:off x="3057525" y="4152900"/>
              <a:ext cx="238125" cy="9525"/>
            </a:xfrm>
            <a:prstGeom prst="straightConnector1">
              <a:avLst/>
            </a:prstGeom>
            <a:ln w="38100">
              <a:solidFill>
                <a:schemeClr val="accent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/>
            <p:cNvCxnSpPr/>
            <p:nvPr/>
          </p:nvCxnSpPr>
          <p:spPr>
            <a:xfrm>
              <a:off x="3019425" y="4324350"/>
              <a:ext cx="276225" cy="28575"/>
            </a:xfrm>
            <a:prstGeom prst="straightConnector1">
              <a:avLst/>
            </a:prstGeom>
            <a:ln w="38100">
              <a:solidFill>
                <a:schemeClr val="accent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/>
            <p:nvPr/>
          </p:nvCxnSpPr>
          <p:spPr>
            <a:xfrm>
              <a:off x="3048000" y="3781425"/>
              <a:ext cx="352425" cy="114300"/>
            </a:xfrm>
            <a:prstGeom prst="straightConnector1">
              <a:avLst/>
            </a:prstGeom>
            <a:ln w="38100">
              <a:solidFill>
                <a:schemeClr val="accent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/>
            <p:cNvCxnSpPr/>
            <p:nvPr/>
          </p:nvCxnSpPr>
          <p:spPr>
            <a:xfrm>
              <a:off x="3219450" y="3943350"/>
              <a:ext cx="361950" cy="57150"/>
            </a:xfrm>
            <a:prstGeom prst="straightConnector1">
              <a:avLst/>
            </a:prstGeom>
            <a:ln w="38100">
              <a:solidFill>
                <a:schemeClr val="accent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/>
            <p:cNvCxnSpPr/>
            <p:nvPr/>
          </p:nvCxnSpPr>
          <p:spPr>
            <a:xfrm>
              <a:off x="2895600" y="3962400"/>
              <a:ext cx="238125" cy="9525"/>
            </a:xfrm>
            <a:prstGeom prst="straightConnector1">
              <a:avLst/>
            </a:prstGeom>
            <a:ln w="38100">
              <a:solidFill>
                <a:schemeClr val="accent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/>
            <p:nvPr/>
          </p:nvCxnSpPr>
          <p:spPr>
            <a:xfrm>
              <a:off x="2800350" y="3648075"/>
              <a:ext cx="304800" cy="95250"/>
            </a:xfrm>
            <a:prstGeom prst="straightConnector1">
              <a:avLst/>
            </a:prstGeom>
            <a:ln w="38100">
              <a:solidFill>
                <a:schemeClr val="accent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9" name="Straight Arrow Connector 148"/>
          <p:cNvCxnSpPr/>
          <p:nvPr/>
        </p:nvCxnSpPr>
        <p:spPr>
          <a:xfrm rot="5400000" flipH="1" flipV="1">
            <a:off x="5778500" y="4025900"/>
            <a:ext cx="381000" cy="2117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/>
          <p:cNvCxnSpPr/>
          <p:nvPr/>
        </p:nvCxnSpPr>
        <p:spPr>
          <a:xfrm rot="5400000" flipH="1" flipV="1">
            <a:off x="5765800" y="4533900"/>
            <a:ext cx="381000" cy="2117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/>
          <p:cNvCxnSpPr/>
          <p:nvPr/>
        </p:nvCxnSpPr>
        <p:spPr>
          <a:xfrm rot="5400000" flipH="1" flipV="1">
            <a:off x="5778500" y="3086100"/>
            <a:ext cx="381000" cy="2117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/>
          <p:cNvCxnSpPr/>
          <p:nvPr/>
        </p:nvCxnSpPr>
        <p:spPr>
          <a:xfrm rot="5400000" flipH="1" flipV="1">
            <a:off x="5791200" y="3556000"/>
            <a:ext cx="381000" cy="2117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/>
          <p:cNvCxnSpPr/>
          <p:nvPr/>
        </p:nvCxnSpPr>
        <p:spPr>
          <a:xfrm rot="5400000" flipH="1" flipV="1">
            <a:off x="5778500" y="2641600"/>
            <a:ext cx="381000" cy="2117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/>
          <p:cNvCxnSpPr/>
          <p:nvPr/>
        </p:nvCxnSpPr>
        <p:spPr>
          <a:xfrm>
            <a:off x="9944100" y="1397001"/>
            <a:ext cx="482600" cy="12700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headEnd type="none" w="med" len="med"/>
            <a:tailEnd type="triangle" w="med" len="med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Rectangular Callout 156"/>
          <p:cNvSpPr/>
          <p:nvPr/>
        </p:nvSpPr>
        <p:spPr>
          <a:xfrm>
            <a:off x="1854199" y="1612901"/>
            <a:ext cx="1612900" cy="876300"/>
          </a:xfrm>
          <a:prstGeom prst="wedgeRectCallout">
            <a:avLst>
              <a:gd name="adj1" fmla="val 105638"/>
              <a:gd name="adj2" fmla="val 143659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dirty="0"/>
              <a:t>Water level in the sand river/aquifer</a:t>
            </a:r>
          </a:p>
        </p:txBody>
      </p:sp>
      <p:sp>
        <p:nvSpPr>
          <p:cNvPr id="158" name="Rectangular Callout 157"/>
          <p:cNvSpPr/>
          <p:nvPr/>
        </p:nvSpPr>
        <p:spPr>
          <a:xfrm>
            <a:off x="8445501" y="3467101"/>
            <a:ext cx="2412999" cy="1409700"/>
          </a:xfrm>
          <a:prstGeom prst="wedgeRectCallout">
            <a:avLst>
              <a:gd name="adj1" fmla="val -136318"/>
              <a:gd name="adj2" fmla="val 53608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dirty="0"/>
              <a:t>Negative pressure draws the water to the units for faster extraction</a:t>
            </a:r>
          </a:p>
        </p:txBody>
      </p:sp>
      <p:sp>
        <p:nvSpPr>
          <p:cNvPr id="159" name="Rectangular Callout 158"/>
          <p:cNvSpPr/>
          <p:nvPr/>
        </p:nvSpPr>
        <p:spPr>
          <a:xfrm>
            <a:off x="2222500" y="5715001"/>
            <a:ext cx="2743200" cy="876300"/>
          </a:xfrm>
          <a:prstGeom prst="wedgeRectCallout">
            <a:avLst>
              <a:gd name="adj1" fmla="val 79708"/>
              <a:gd name="adj2" fmla="val -94023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dirty="0"/>
              <a:t>Large infiltration area significantly improves the extraction rate</a:t>
            </a:r>
          </a:p>
        </p:txBody>
      </p:sp>
      <p:sp>
        <p:nvSpPr>
          <p:cNvPr id="160" name="Rectangular Callout 159"/>
          <p:cNvSpPr/>
          <p:nvPr/>
        </p:nvSpPr>
        <p:spPr>
          <a:xfrm>
            <a:off x="4914900" y="1079501"/>
            <a:ext cx="2082800" cy="876300"/>
          </a:xfrm>
          <a:prstGeom prst="wedgeRectCallout">
            <a:avLst>
              <a:gd name="adj1" fmla="val 1701"/>
              <a:gd name="adj2" fmla="val 8713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dirty="0"/>
              <a:t>Pump concealed within the sand</a:t>
            </a:r>
          </a:p>
        </p:txBody>
      </p:sp>
      <p:sp>
        <p:nvSpPr>
          <p:cNvPr id="161" name="Rectangular Callout 160"/>
          <p:cNvSpPr/>
          <p:nvPr/>
        </p:nvSpPr>
        <p:spPr>
          <a:xfrm>
            <a:off x="8737600" y="190501"/>
            <a:ext cx="2913811" cy="876300"/>
          </a:xfrm>
          <a:prstGeom prst="wedgeRectCallout">
            <a:avLst>
              <a:gd name="adj1" fmla="val 1701"/>
              <a:gd name="adj2" fmla="val 8713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dirty="0"/>
              <a:t>Extraction rate up to 10 times faster than standard infiltration screens</a:t>
            </a:r>
          </a:p>
        </p:txBody>
      </p:sp>
      <p:sp>
        <p:nvSpPr>
          <p:cNvPr id="3" name="Rectangular Callout 156">
            <a:extLst>
              <a:ext uri="{FF2B5EF4-FFF2-40B4-BE49-F238E27FC236}">
                <a16:creationId xmlns:a16="http://schemas.microsoft.com/office/drawing/2014/main" id="{37FBF3CE-B1A4-B60B-1A3C-5ACA4BD73118}"/>
              </a:ext>
            </a:extLst>
          </p:cNvPr>
          <p:cNvSpPr/>
          <p:nvPr/>
        </p:nvSpPr>
        <p:spPr>
          <a:xfrm>
            <a:off x="285751" y="3530599"/>
            <a:ext cx="1987549" cy="876300"/>
          </a:xfrm>
          <a:prstGeom prst="wedgeRectCallout">
            <a:avLst>
              <a:gd name="adj1" fmla="val 105018"/>
              <a:gd name="adj2" fmla="val -6503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Storage: ±30% of volume is water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827" y="446600"/>
            <a:ext cx="10972800" cy="1143000"/>
          </a:xfrm>
        </p:spPr>
        <p:txBody>
          <a:bodyPr vert="horz" lIns="121920" tIns="60960" rIns="121920" bIns="60960" rtlCol="0" anchor="ctr">
            <a:normAutofit fontScale="975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ZA" sz="4267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Needs addressed by SWE</a:t>
            </a:r>
            <a:endParaRPr lang="en-US" sz="4267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1478" y="1892829"/>
            <a:ext cx="9985109" cy="4965171"/>
          </a:xfrm>
        </p:spPr>
        <p:txBody>
          <a:bodyPr>
            <a:normAutofit/>
          </a:bodyPr>
          <a:lstStyle/>
          <a:p>
            <a:r>
              <a:rPr lang="en-ZA" sz="3200" b="1" dirty="0">
                <a:solidFill>
                  <a:srgbClr val="FF0000"/>
                </a:solidFill>
              </a:rPr>
              <a:t>The SWE System addresses the following needs</a:t>
            </a:r>
          </a:p>
          <a:p>
            <a:pPr lvl="1"/>
            <a:r>
              <a:rPr lang="en-ZA" sz="3200" b="1" dirty="0">
                <a:solidFill>
                  <a:schemeClr val="accent3">
                    <a:lumMod val="50000"/>
                  </a:schemeClr>
                </a:solidFill>
              </a:rPr>
              <a:t>Remote village without reliable water supply</a:t>
            </a:r>
          </a:p>
          <a:p>
            <a:pPr lvl="1"/>
            <a:r>
              <a:rPr lang="en-ZA" sz="3200" b="1" dirty="0">
                <a:solidFill>
                  <a:schemeClr val="accent2">
                    <a:lumMod val="75000"/>
                  </a:schemeClr>
                </a:solidFill>
              </a:rPr>
              <a:t>Water treatment plant over stressed by poor water quality</a:t>
            </a:r>
          </a:p>
          <a:p>
            <a:pPr lvl="1"/>
            <a:r>
              <a:rPr lang="en-ZA" sz="3200" b="1" dirty="0">
                <a:solidFill>
                  <a:schemeClr val="accent1">
                    <a:lumMod val="50000"/>
                  </a:schemeClr>
                </a:solidFill>
              </a:rPr>
              <a:t>Emerging farmers lacking access to quality water</a:t>
            </a:r>
          </a:p>
          <a:p>
            <a:pPr lvl="1"/>
            <a:r>
              <a:rPr lang="en-ZA" sz="3200" b="1" dirty="0">
                <a:solidFill>
                  <a:schemeClr val="bg1">
                    <a:lumMod val="50000"/>
                  </a:schemeClr>
                </a:solidFill>
              </a:rPr>
              <a:t>Game Reserves in need of water</a:t>
            </a:r>
          </a:p>
          <a:p>
            <a:pPr marL="457189" lvl="1" indent="0">
              <a:buNone/>
            </a:pPr>
            <a:endParaRPr lang="en-ZA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buNone/>
            </a:pPr>
            <a:endParaRPr lang="en-ZA" b="1" dirty="0"/>
          </a:p>
          <a:p>
            <a:pPr lvl="0" algn="ctr">
              <a:buNone/>
            </a:pPr>
            <a:endParaRPr lang="en-ZA" b="1" dirty="0"/>
          </a:p>
          <a:p>
            <a:pPr algn="ctr">
              <a:buNone/>
            </a:pPr>
            <a:endParaRPr lang="en-ZA" b="1" dirty="0"/>
          </a:p>
          <a:p>
            <a:pPr algn="ctr">
              <a:buNone/>
            </a:pPr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40081" y="325369"/>
            <a:ext cx="4368601" cy="1956841"/>
          </a:xfrm>
        </p:spPr>
        <p:txBody>
          <a:bodyPr anchor="b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3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Mpumalanga Sand River Areas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4F1C9A-B5BC-AFA7-DB93-B2A2A9861F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1049"/>
          <a:stretch/>
        </p:blipFill>
        <p:spPr>
          <a:xfrm>
            <a:off x="5311702" y="13"/>
            <a:ext cx="6878775" cy="6857987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B11476A-E585-A884-2DA8-73FD1EF846FB}"/>
              </a:ext>
            </a:extLst>
          </p:cNvPr>
          <p:cNvSpPr/>
          <p:nvPr/>
        </p:nvSpPr>
        <p:spPr>
          <a:xfrm>
            <a:off x="9869213" y="168165"/>
            <a:ext cx="1860332" cy="3224259"/>
          </a:xfrm>
          <a:prstGeom prst="roundRect">
            <a:avLst/>
          </a:prstGeom>
          <a:noFill/>
          <a:ln w="57150"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1" y="715053"/>
            <a:ext cx="11482465" cy="3094947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Village Water Supply </a:t>
            </a:r>
          </a:p>
        </p:txBody>
      </p:sp>
      <p:sp>
        <p:nvSpPr>
          <p:cNvPr id="5" name="Content Placeholder 8"/>
          <p:cNvSpPr>
            <a:spLocks noGrp="1"/>
          </p:cNvSpPr>
          <p:nvPr>
            <p:ph idx="1"/>
          </p:nvPr>
        </p:nvSpPr>
        <p:spPr>
          <a:xfrm>
            <a:off x="1781174" y="1187094"/>
            <a:ext cx="9431020" cy="4066948"/>
          </a:xfrm>
        </p:spPr>
        <p:txBody>
          <a:bodyPr>
            <a:normAutofit/>
          </a:bodyPr>
          <a:lstStyle/>
          <a:p>
            <a:endParaRPr lang="en-US" sz="1333" dirty="0"/>
          </a:p>
          <a:p>
            <a:endParaRPr lang="en-US" sz="1733" dirty="0"/>
          </a:p>
          <a:p>
            <a:pPr marL="457189" lvl="1" indent="0">
              <a:buNone/>
            </a:pPr>
            <a:endParaRPr lang="en-US" sz="1733" dirty="0"/>
          </a:p>
        </p:txBody>
      </p:sp>
    </p:spTree>
    <p:extLst>
      <p:ext uri="{BB962C8B-B14F-4D97-AF65-F5344CB8AC3E}">
        <p14:creationId xmlns:p14="http://schemas.microsoft.com/office/powerpoint/2010/main" val="323945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24031" y="365130"/>
            <a:ext cx="9629775" cy="835025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Village Water Supply – Limpopo (Before)</a:t>
            </a:r>
          </a:p>
        </p:txBody>
      </p:sp>
      <p:pic>
        <p:nvPicPr>
          <p:cNvPr id="7" name="Picture 6" descr="A group of people standing on top of a sandy beach&#10;&#10;Description automatically generated">
            <a:extLst>
              <a:ext uri="{FF2B5EF4-FFF2-40B4-BE49-F238E27FC236}">
                <a16:creationId xmlns:a16="http://schemas.microsoft.com/office/drawing/2014/main" id="{C07792F4-4F95-4486-8EF8-7D3B923795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" y="1651655"/>
            <a:ext cx="6461125" cy="4841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97F56F-A09B-47E7-812E-25F1F6276F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571" y="1200155"/>
            <a:ext cx="4186235" cy="5581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4020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 a field&#10;&#10;Description automatically generated with medium confidence">
            <a:extLst>
              <a:ext uri="{FF2B5EF4-FFF2-40B4-BE49-F238E27FC236}">
                <a16:creationId xmlns:a16="http://schemas.microsoft.com/office/drawing/2014/main" id="{3CB2C140-CDBB-0988-2BEA-3CA1F40556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03" b="4600"/>
          <a:stretch/>
        </p:blipFill>
        <p:spPr>
          <a:xfrm>
            <a:off x="4267200" y="13"/>
            <a:ext cx="7924800" cy="3383267"/>
          </a:xfrm>
          <a:prstGeom prst="rect">
            <a:avLst/>
          </a:prstGeom>
        </p:spPr>
      </p:pic>
      <p:pic>
        <p:nvPicPr>
          <p:cNvPr id="8" name="Picture 7" descr="A picture containing outdoor, ground, clothing, person&#10;&#10;Description automatically generated">
            <a:extLst>
              <a:ext uri="{FF2B5EF4-FFF2-40B4-BE49-F238E27FC236}">
                <a16:creationId xmlns:a16="http://schemas.microsoft.com/office/drawing/2014/main" id="{AD1164E8-BAC0-9755-8B04-45803A5B8B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5" r="-1" b="17742"/>
          <a:stretch/>
        </p:blipFill>
        <p:spPr>
          <a:xfrm>
            <a:off x="4650916" y="3474720"/>
            <a:ext cx="7555832" cy="338328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58216" y="1061885"/>
            <a:ext cx="3992700" cy="3877196"/>
          </a:xfrm>
        </p:spPr>
        <p:txBody>
          <a:bodyPr vert="horz" lIns="121920" tIns="60960" rIns="121920" bIns="60960" rtlCol="0" anchor="b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1219170"/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During Installation: </a:t>
            </a:r>
            <a:b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b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Communities can receive water within the first week of installation*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2141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1117</TotalTime>
  <Words>522</Words>
  <Application>Microsoft Office PowerPoint</Application>
  <PresentationFormat>Widescreen</PresentationFormat>
  <Paragraphs>81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Aptos</vt:lpstr>
      <vt:lpstr>Aptos Display</vt:lpstr>
      <vt:lpstr>Arial</vt:lpstr>
      <vt:lpstr>Roboto</vt:lpstr>
      <vt:lpstr>Office Theme</vt:lpstr>
      <vt:lpstr>PowerPoint Presentation</vt:lpstr>
      <vt:lpstr>PowerPoint Presentation</vt:lpstr>
      <vt:lpstr>PowerPoint Presentation</vt:lpstr>
      <vt:lpstr>SWE System: Diagram</vt:lpstr>
      <vt:lpstr>Needs addressed by SWE</vt:lpstr>
      <vt:lpstr>Mpumalanga Sand River Areas</vt:lpstr>
      <vt:lpstr>Village Water Supply </vt:lpstr>
      <vt:lpstr>Village Water Supply – Limpopo (Before)</vt:lpstr>
      <vt:lpstr>During Installation:   Communities can receive water within the first week of installation*</vt:lpstr>
      <vt:lpstr>Village Water Supply – Limpopo (700kL/day capacity)</vt:lpstr>
      <vt:lpstr>Village Water Supply – Limpopo (300kL/day capacity)</vt:lpstr>
      <vt:lpstr>Village Water Supply</vt:lpstr>
      <vt:lpstr>Mpumalanga Village Water Supply</vt:lpstr>
      <vt:lpstr>Village Water Supply Examples</vt:lpstr>
      <vt:lpstr>Village Water Supply Examples</vt:lpstr>
      <vt:lpstr>Village Water Supply Examples</vt:lpstr>
      <vt:lpstr>Village Water Supply Examples</vt:lpstr>
      <vt:lpstr>Municipal Water Supply (Raw water supply)</vt:lpstr>
      <vt:lpstr>Municipal Water Supply Example</vt:lpstr>
      <vt:lpstr>Municipal Water Supply Example</vt:lpstr>
      <vt:lpstr>Municipal Water Supply</vt:lpstr>
      <vt:lpstr>Municipal Water Supply Potential Examples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Stephan Pretorius</dc:creator>
  <cp:lastModifiedBy>Stephan Pretorius</cp:lastModifiedBy>
  <cp:revision>2</cp:revision>
  <dcterms:created xsi:type="dcterms:W3CDTF">2024-09-10T03:44:15Z</dcterms:created>
  <dcterms:modified xsi:type="dcterms:W3CDTF">2024-09-11T16:34:10Z</dcterms:modified>
</cp:coreProperties>
</file>