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media/image41.jpg" ContentType="image/jpg"/>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402" r:id="rId5"/>
    <p:sldId id="521" r:id="rId6"/>
    <p:sldId id="344" r:id="rId7"/>
    <p:sldId id="523" r:id="rId8"/>
    <p:sldId id="408" r:id="rId9"/>
    <p:sldId id="259" r:id="rId10"/>
    <p:sldId id="495" r:id="rId11"/>
    <p:sldId id="496" r:id="rId12"/>
    <p:sldId id="447" r:id="rId13"/>
    <p:sldId id="660" r:id="rId14"/>
    <p:sldId id="284" r:id="rId15"/>
    <p:sldId id="406" r:id="rId16"/>
    <p:sldId id="273" r:id="rId17"/>
    <p:sldId id="743" r:id="rId18"/>
    <p:sldId id="355" r:id="rId19"/>
    <p:sldId id="276" r:id="rId20"/>
    <p:sldId id="1075" r:id="rId21"/>
    <p:sldId id="629" r:id="rId22"/>
    <p:sldId id="625" r:id="rId23"/>
    <p:sldId id="278" r:id="rId24"/>
    <p:sldId id="525" r:id="rId25"/>
    <p:sldId id="277" r:id="rId26"/>
    <p:sldId id="271" r:id="rId27"/>
    <p:sldId id="590" r:id="rId28"/>
    <p:sldId id="576" r:id="rId29"/>
    <p:sldId id="661" r:id="rId30"/>
    <p:sldId id="409" r:id="rId31"/>
    <p:sldId id="33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9A6EF-3B9C-455E-B3A1-AAE97F7E3660}" v="3" dt="2024-09-09T13:42:38.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44" y="252"/>
      </p:cViewPr>
      <p:guideLst/>
    </p:cSldViewPr>
  </p:slideViewPr>
  <p:notesTextViewPr>
    <p:cViewPr>
      <p:scale>
        <a:sx n="1" d="1"/>
        <a:sy n="1" d="1"/>
      </p:scale>
      <p:origin x="0" y="0"/>
    </p:cViewPr>
  </p:notesTextViewPr>
  <p:sorterViewPr>
    <p:cViewPr varScale="1">
      <p:scale>
        <a:sx n="100" d="100"/>
        <a:sy n="100" d="100"/>
      </p:scale>
      <p:origin x="0" y="-56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 Bhagwan" userId="0ff1bce4-82a5-4061-96cc-8c0759c9a71a" providerId="ADAL" clId="{A599A6EF-3B9C-455E-B3A1-AAE97F7E3660}"/>
    <pc:docChg chg="custSel delSld modSld sldOrd">
      <pc:chgData name="Jay Bhagwan" userId="0ff1bce4-82a5-4061-96cc-8c0759c9a71a" providerId="ADAL" clId="{A599A6EF-3B9C-455E-B3A1-AAE97F7E3660}" dt="2024-09-09T13:44:47.283" v="115" actId="47"/>
      <pc:docMkLst>
        <pc:docMk/>
      </pc:docMkLst>
      <pc:sldChg chg="del">
        <pc:chgData name="Jay Bhagwan" userId="0ff1bce4-82a5-4061-96cc-8c0759c9a71a" providerId="ADAL" clId="{A599A6EF-3B9C-455E-B3A1-AAE97F7E3660}" dt="2024-09-09T13:44:30.167" v="114" actId="47"/>
        <pc:sldMkLst>
          <pc:docMk/>
          <pc:sldMk cId="2913961255" sldId="272"/>
        </pc:sldMkLst>
      </pc:sldChg>
      <pc:sldChg chg="modSp mod">
        <pc:chgData name="Jay Bhagwan" userId="0ff1bce4-82a5-4061-96cc-8c0759c9a71a" providerId="ADAL" clId="{A599A6EF-3B9C-455E-B3A1-AAE97F7E3660}" dt="2024-09-09T12:55:36.613" v="78" actId="20577"/>
        <pc:sldMkLst>
          <pc:docMk/>
          <pc:sldMk cId="3142888942" sldId="278"/>
        </pc:sldMkLst>
        <pc:spChg chg="mod">
          <ac:chgData name="Jay Bhagwan" userId="0ff1bce4-82a5-4061-96cc-8c0759c9a71a" providerId="ADAL" clId="{A599A6EF-3B9C-455E-B3A1-AAE97F7E3660}" dt="2024-09-09T12:55:36.613" v="78" actId="20577"/>
          <ac:spMkLst>
            <pc:docMk/>
            <pc:sldMk cId="3142888942" sldId="278"/>
            <ac:spMk id="3" creationId="{F7093FF1-2C90-4AF7-8DEB-8F0D0A7169FA}"/>
          </ac:spMkLst>
        </pc:spChg>
      </pc:sldChg>
      <pc:sldChg chg="modSp mod">
        <pc:chgData name="Jay Bhagwan" userId="0ff1bce4-82a5-4061-96cc-8c0759c9a71a" providerId="ADAL" clId="{A599A6EF-3B9C-455E-B3A1-AAE97F7E3660}" dt="2024-09-09T13:42:01.623" v="105" actId="1076"/>
        <pc:sldMkLst>
          <pc:docMk/>
          <pc:sldMk cId="2600239795" sldId="284"/>
        </pc:sldMkLst>
        <pc:spChg chg="mod">
          <ac:chgData name="Jay Bhagwan" userId="0ff1bce4-82a5-4061-96cc-8c0759c9a71a" providerId="ADAL" clId="{A599A6EF-3B9C-455E-B3A1-AAE97F7E3660}" dt="2024-09-09T13:42:01.623" v="105" actId="1076"/>
          <ac:spMkLst>
            <pc:docMk/>
            <pc:sldMk cId="2600239795" sldId="284"/>
            <ac:spMk id="311" creationId="{00000000-0000-0000-0000-000000000000}"/>
          </ac:spMkLst>
        </pc:spChg>
        <pc:picChg chg="mod">
          <ac:chgData name="Jay Bhagwan" userId="0ff1bce4-82a5-4061-96cc-8c0759c9a71a" providerId="ADAL" clId="{A599A6EF-3B9C-455E-B3A1-AAE97F7E3660}" dt="2024-09-09T13:41:57.101" v="104" actId="1076"/>
          <ac:picMkLst>
            <pc:docMk/>
            <pc:sldMk cId="2600239795" sldId="284"/>
            <ac:picMk id="4" creationId="{29197897-8E6E-4E59-9864-6444F3627422}"/>
          </ac:picMkLst>
        </pc:picChg>
      </pc:sldChg>
      <pc:sldChg chg="addSp modSp mod">
        <pc:chgData name="Jay Bhagwan" userId="0ff1bce4-82a5-4061-96cc-8c0759c9a71a" providerId="ADAL" clId="{A599A6EF-3B9C-455E-B3A1-AAE97F7E3660}" dt="2024-09-09T13:41:36.180" v="102" actId="1076"/>
        <pc:sldMkLst>
          <pc:docMk/>
          <pc:sldMk cId="3496522751" sldId="344"/>
        </pc:sldMkLst>
        <pc:spChg chg="mod">
          <ac:chgData name="Jay Bhagwan" userId="0ff1bce4-82a5-4061-96cc-8c0759c9a71a" providerId="ADAL" clId="{A599A6EF-3B9C-455E-B3A1-AAE97F7E3660}" dt="2024-09-09T13:41:31.250" v="101" actId="27636"/>
          <ac:spMkLst>
            <pc:docMk/>
            <pc:sldMk cId="3496522751" sldId="344"/>
            <ac:spMk id="2" creationId="{00000000-0000-0000-0000-000000000000}"/>
          </ac:spMkLst>
        </pc:spChg>
        <pc:picChg chg="add mod ord">
          <ac:chgData name="Jay Bhagwan" userId="0ff1bce4-82a5-4061-96cc-8c0759c9a71a" providerId="ADAL" clId="{A599A6EF-3B9C-455E-B3A1-AAE97F7E3660}" dt="2024-09-09T13:41:36.180" v="102" actId="1076"/>
          <ac:picMkLst>
            <pc:docMk/>
            <pc:sldMk cId="3496522751" sldId="344"/>
            <ac:picMk id="8" creationId="{B21ACA89-08FE-E38E-4886-D7177860C218}"/>
          </ac:picMkLst>
        </pc:picChg>
      </pc:sldChg>
      <pc:sldChg chg="del">
        <pc:chgData name="Jay Bhagwan" userId="0ff1bce4-82a5-4061-96cc-8c0759c9a71a" providerId="ADAL" clId="{A599A6EF-3B9C-455E-B3A1-AAE97F7E3660}" dt="2024-09-09T12:52:43.219" v="1" actId="47"/>
        <pc:sldMkLst>
          <pc:docMk/>
          <pc:sldMk cId="1723368616" sldId="350"/>
        </pc:sldMkLst>
      </pc:sldChg>
      <pc:sldChg chg="ord">
        <pc:chgData name="Jay Bhagwan" userId="0ff1bce4-82a5-4061-96cc-8c0759c9a71a" providerId="ADAL" clId="{A599A6EF-3B9C-455E-B3A1-AAE97F7E3660}" dt="2024-09-09T13:42:59.268" v="109"/>
        <pc:sldMkLst>
          <pc:docMk/>
          <pc:sldMk cId="0" sldId="355"/>
        </pc:sldMkLst>
      </pc:sldChg>
      <pc:sldChg chg="del">
        <pc:chgData name="Jay Bhagwan" userId="0ff1bce4-82a5-4061-96cc-8c0759c9a71a" providerId="ADAL" clId="{A599A6EF-3B9C-455E-B3A1-AAE97F7E3660}" dt="2024-09-09T12:52:51.840" v="2" actId="47"/>
        <pc:sldMkLst>
          <pc:docMk/>
          <pc:sldMk cId="3711769296" sldId="400"/>
        </pc:sldMkLst>
      </pc:sldChg>
      <pc:sldChg chg="del">
        <pc:chgData name="Jay Bhagwan" userId="0ff1bce4-82a5-4061-96cc-8c0759c9a71a" providerId="ADAL" clId="{A599A6EF-3B9C-455E-B3A1-AAE97F7E3660}" dt="2024-09-09T13:43:28.102" v="111" actId="47"/>
        <pc:sldMkLst>
          <pc:docMk/>
          <pc:sldMk cId="0" sldId="475"/>
        </pc:sldMkLst>
      </pc:sldChg>
      <pc:sldChg chg="modSp mod">
        <pc:chgData name="Jay Bhagwan" userId="0ff1bce4-82a5-4061-96cc-8c0759c9a71a" providerId="ADAL" clId="{A599A6EF-3B9C-455E-B3A1-AAE97F7E3660}" dt="2024-09-09T12:54:27.298" v="50" actId="20577"/>
        <pc:sldMkLst>
          <pc:docMk/>
          <pc:sldMk cId="2643095528" sldId="525"/>
        </pc:sldMkLst>
        <pc:spChg chg="mod">
          <ac:chgData name="Jay Bhagwan" userId="0ff1bce4-82a5-4061-96cc-8c0759c9a71a" providerId="ADAL" clId="{A599A6EF-3B9C-455E-B3A1-AAE97F7E3660}" dt="2024-09-09T12:54:27.298" v="50" actId="20577"/>
          <ac:spMkLst>
            <pc:docMk/>
            <pc:sldMk cId="2643095528" sldId="525"/>
            <ac:spMk id="9" creationId="{5F77BBF5-96FF-445F-AADE-B2895955357A}"/>
          </ac:spMkLst>
        </pc:spChg>
      </pc:sldChg>
      <pc:sldChg chg="del">
        <pc:chgData name="Jay Bhagwan" userId="0ff1bce4-82a5-4061-96cc-8c0759c9a71a" providerId="ADAL" clId="{A599A6EF-3B9C-455E-B3A1-AAE97F7E3660}" dt="2024-09-09T13:44:47.283" v="115" actId="47"/>
        <pc:sldMkLst>
          <pc:docMk/>
          <pc:sldMk cId="2757664613" sldId="592"/>
        </pc:sldMkLst>
      </pc:sldChg>
      <pc:sldChg chg="del">
        <pc:chgData name="Jay Bhagwan" userId="0ff1bce4-82a5-4061-96cc-8c0759c9a71a" providerId="ADAL" clId="{A599A6EF-3B9C-455E-B3A1-AAE97F7E3660}" dt="2024-09-09T12:54:50.726" v="51" actId="47"/>
        <pc:sldMkLst>
          <pc:docMk/>
          <pc:sldMk cId="4037133952" sldId="607"/>
        </pc:sldMkLst>
      </pc:sldChg>
      <pc:sldChg chg="modSp mod">
        <pc:chgData name="Jay Bhagwan" userId="0ff1bce4-82a5-4061-96cc-8c0759c9a71a" providerId="ADAL" clId="{A599A6EF-3B9C-455E-B3A1-AAE97F7E3660}" dt="2024-09-09T13:42:38.890" v="107" actId="1076"/>
        <pc:sldMkLst>
          <pc:docMk/>
          <pc:sldMk cId="0" sldId="625"/>
        </pc:sldMkLst>
        <pc:spChg chg="mod">
          <ac:chgData name="Jay Bhagwan" userId="0ff1bce4-82a5-4061-96cc-8c0759c9a71a" providerId="ADAL" clId="{A599A6EF-3B9C-455E-B3A1-AAE97F7E3660}" dt="2024-09-09T13:42:33.637" v="106" actId="14100"/>
          <ac:spMkLst>
            <pc:docMk/>
            <pc:sldMk cId="0" sldId="625"/>
            <ac:spMk id="6" creationId="{221B77C3-BF22-EE2A-6032-E959EBDF7EAC}"/>
          </ac:spMkLst>
        </pc:spChg>
        <pc:picChg chg="mod">
          <ac:chgData name="Jay Bhagwan" userId="0ff1bce4-82a5-4061-96cc-8c0759c9a71a" providerId="ADAL" clId="{A599A6EF-3B9C-455E-B3A1-AAE97F7E3660}" dt="2024-09-09T13:42:38.890" v="107" actId="1076"/>
          <ac:picMkLst>
            <pc:docMk/>
            <pc:sldMk cId="0" sldId="625"/>
            <ac:picMk id="9221" creationId="{A5232F69-6E46-1CD6-C1DA-E0391595370E}"/>
          </ac:picMkLst>
        </pc:picChg>
      </pc:sldChg>
      <pc:sldChg chg="del">
        <pc:chgData name="Jay Bhagwan" userId="0ff1bce4-82a5-4061-96cc-8c0759c9a71a" providerId="ADAL" clId="{A599A6EF-3B9C-455E-B3A1-AAE97F7E3660}" dt="2024-09-09T12:52:38.737" v="0" actId="47"/>
        <pc:sldMkLst>
          <pc:docMk/>
          <pc:sldMk cId="0" sldId="633"/>
        </pc:sldMkLst>
      </pc:sldChg>
      <pc:sldChg chg="addSp modSp mod ord">
        <pc:chgData name="Jay Bhagwan" userId="0ff1bce4-82a5-4061-96cc-8c0759c9a71a" providerId="ADAL" clId="{A599A6EF-3B9C-455E-B3A1-AAE97F7E3660}" dt="2024-09-09T13:43:46.966" v="113"/>
        <pc:sldMkLst>
          <pc:docMk/>
          <pc:sldMk cId="967522131" sldId="743"/>
        </pc:sldMkLst>
        <pc:spChg chg="add mod">
          <ac:chgData name="Jay Bhagwan" userId="0ff1bce4-82a5-4061-96cc-8c0759c9a71a" providerId="ADAL" clId="{A599A6EF-3B9C-455E-B3A1-AAE97F7E3660}" dt="2024-09-09T12:54:06.671" v="36" actId="14100"/>
          <ac:spMkLst>
            <pc:docMk/>
            <pc:sldMk cId="967522131" sldId="743"/>
            <ac:spMk id="3" creationId="{36088F06-74CE-4307-89C4-1C3EFA9C3AFE}"/>
          </ac:spMkLst>
        </pc:spChg>
      </pc:sldChg>
      <pc:sldChg chg="del">
        <pc:chgData name="Jay Bhagwan" userId="0ff1bce4-82a5-4061-96cc-8c0759c9a71a" providerId="ADAL" clId="{A599A6EF-3B9C-455E-B3A1-AAE97F7E3660}" dt="2024-09-09T12:53:20.920" v="10" actId="47"/>
        <pc:sldMkLst>
          <pc:docMk/>
          <pc:sldMk cId="1878895012" sldId="2040"/>
        </pc:sldMkLst>
      </pc:sldChg>
      <pc:sldChg chg="del">
        <pc:chgData name="Jay Bhagwan" userId="0ff1bce4-82a5-4061-96cc-8c0759c9a71a" providerId="ADAL" clId="{A599A6EF-3B9C-455E-B3A1-AAE97F7E3660}" dt="2024-09-09T13:43:09.132" v="110" actId="47"/>
        <pc:sldMkLst>
          <pc:docMk/>
          <pc:sldMk cId="2120810399" sldId="2041"/>
        </pc:sldMkLst>
      </pc:sldChg>
      <pc:sldChg chg="delSp modSp del mod">
        <pc:chgData name="Jay Bhagwan" userId="0ff1bce4-82a5-4061-96cc-8c0759c9a71a" providerId="ADAL" clId="{A599A6EF-3B9C-455E-B3A1-AAE97F7E3660}" dt="2024-09-09T13:41:43.580" v="103" actId="47"/>
        <pc:sldMkLst>
          <pc:docMk/>
          <pc:sldMk cId="2589256661" sldId="2042"/>
        </pc:sldMkLst>
        <pc:picChg chg="del mod">
          <ac:chgData name="Jay Bhagwan" userId="0ff1bce4-82a5-4061-96cc-8c0759c9a71a" providerId="ADAL" clId="{A599A6EF-3B9C-455E-B3A1-AAE97F7E3660}" dt="2024-09-09T13:38:35.333" v="91" actId="21"/>
          <ac:picMkLst>
            <pc:docMk/>
            <pc:sldMk cId="2589256661" sldId="2042"/>
            <ac:picMk id="8" creationId="{B21ACA89-08FE-E38E-4886-D7177860C218}"/>
          </ac:picMkLst>
        </pc:picChg>
      </pc:sldChg>
      <pc:sldMasterChg chg="delSldLayout">
        <pc:chgData name="Jay Bhagwan" userId="0ff1bce4-82a5-4061-96cc-8c0759c9a71a" providerId="ADAL" clId="{A599A6EF-3B9C-455E-B3A1-AAE97F7E3660}" dt="2024-09-09T12:53:20.920" v="10" actId="47"/>
        <pc:sldMasterMkLst>
          <pc:docMk/>
          <pc:sldMasterMk cId="688160546" sldId="2147483648"/>
        </pc:sldMasterMkLst>
        <pc:sldLayoutChg chg="del">
          <pc:chgData name="Jay Bhagwan" userId="0ff1bce4-82a5-4061-96cc-8c0759c9a71a" providerId="ADAL" clId="{A599A6EF-3B9C-455E-B3A1-AAE97F7E3660}" dt="2024-09-09T12:53:20.920" v="10" actId="47"/>
          <pc:sldLayoutMkLst>
            <pc:docMk/>
            <pc:sldMasterMk cId="688160546" sldId="2147483648"/>
            <pc:sldLayoutMk cId="1907895237" sldId="2147483661"/>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575428043498297E-3"/>
          <c:y val="0.10027366021656535"/>
          <c:w val="0.80515921898309428"/>
          <c:h val="0.79945267956686927"/>
        </c:manualLayout>
      </c:layout>
      <c:pieChart>
        <c:varyColors val="1"/>
        <c:ser>
          <c:idx val="1"/>
          <c:order val="1"/>
          <c:dLbls>
            <c:dLbl>
              <c:idx val="1"/>
              <c:layout>
                <c:manualLayout>
                  <c:x val="0.10054060364031962"/>
                  <c:y val="-0.161381594426921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0937-4B2D-A12B-74761EABBA10}"/>
                </c:ext>
              </c:extLst>
            </c:dLbl>
            <c:dLbl>
              <c:idx val="2"/>
              <c:delete val="1"/>
              <c:extLst>
                <c:ext xmlns:c15="http://schemas.microsoft.com/office/drawing/2012/chart" uri="{CE6537A1-D6FC-4f65-9D91-7224C49458BB}"/>
                <c:ext xmlns:c16="http://schemas.microsoft.com/office/drawing/2014/chart" uri="{C3380CC4-5D6E-409C-BE32-E72D297353CC}">
                  <c16:uniqueId val="{00000001-0937-4B2D-A12B-74761EABBA10}"/>
                </c:ext>
              </c:extLst>
            </c:dLbl>
            <c:dLbl>
              <c:idx val="3"/>
              <c:delete val="1"/>
              <c:extLst>
                <c:ext xmlns:c15="http://schemas.microsoft.com/office/drawing/2012/chart" uri="{CE6537A1-D6FC-4f65-9D91-7224C49458BB}"/>
                <c:ext xmlns:c16="http://schemas.microsoft.com/office/drawing/2014/chart" uri="{C3380CC4-5D6E-409C-BE32-E72D297353CC}">
                  <c16:uniqueId val="{00000002-0937-4B2D-A12B-74761EABBA10}"/>
                </c:ext>
              </c:extLst>
            </c:dLbl>
            <c:dLbl>
              <c:idx val="4"/>
              <c:delete val="1"/>
              <c:extLst>
                <c:ext xmlns:c15="http://schemas.microsoft.com/office/drawing/2012/chart" uri="{CE6537A1-D6FC-4f65-9D91-7224C49458BB}"/>
                <c:ext xmlns:c16="http://schemas.microsoft.com/office/drawing/2014/chart" uri="{C3380CC4-5D6E-409C-BE32-E72D297353CC}">
                  <c16:uniqueId val="{00000003-0937-4B2D-A12B-74761EABBA10}"/>
                </c:ext>
              </c:extLst>
            </c:dLbl>
            <c:dLbl>
              <c:idx val="5"/>
              <c:delete val="1"/>
              <c:extLst>
                <c:ext xmlns:c15="http://schemas.microsoft.com/office/drawing/2012/chart" uri="{CE6537A1-D6FC-4f65-9D91-7224C49458BB}"/>
                <c:ext xmlns:c16="http://schemas.microsoft.com/office/drawing/2014/chart" uri="{C3380CC4-5D6E-409C-BE32-E72D297353CC}">
                  <c16:uniqueId val="{00000004-0937-4B2D-A12B-74761EABBA10}"/>
                </c:ext>
              </c:extLst>
            </c:dLbl>
            <c:dLbl>
              <c:idx val="6"/>
              <c:delete val="1"/>
              <c:extLst>
                <c:ext xmlns:c15="http://schemas.microsoft.com/office/drawing/2012/chart" uri="{CE6537A1-D6FC-4f65-9D91-7224C49458BB}"/>
                <c:ext xmlns:c16="http://schemas.microsoft.com/office/drawing/2014/chart" uri="{C3380CC4-5D6E-409C-BE32-E72D297353CC}">
                  <c16:uniqueId val="{00000005-0937-4B2D-A12B-74761EABBA10}"/>
                </c:ext>
              </c:extLst>
            </c:dLbl>
            <c:dLbl>
              <c:idx val="7"/>
              <c:delete val="1"/>
              <c:extLst>
                <c:ext xmlns:c15="http://schemas.microsoft.com/office/drawing/2012/chart" uri="{CE6537A1-D6FC-4f65-9D91-7224C49458BB}"/>
                <c:ext xmlns:c16="http://schemas.microsoft.com/office/drawing/2014/chart" uri="{C3380CC4-5D6E-409C-BE32-E72D297353CC}">
                  <c16:uniqueId val="{00000006-0937-4B2D-A12B-74761EABBA10}"/>
                </c:ext>
              </c:extLst>
            </c:dLbl>
            <c:dLbl>
              <c:idx val="8"/>
              <c:delete val="1"/>
              <c:extLst>
                <c:ext xmlns:c15="http://schemas.microsoft.com/office/drawing/2012/chart" uri="{CE6537A1-D6FC-4f65-9D91-7224C49458BB}"/>
                <c:ext xmlns:c16="http://schemas.microsoft.com/office/drawing/2014/chart" uri="{C3380CC4-5D6E-409C-BE32-E72D297353CC}">
                  <c16:uniqueId val="{00000007-0937-4B2D-A12B-74761EABBA10}"/>
                </c:ext>
              </c:extLst>
            </c:dLbl>
            <c:spPr>
              <a:noFill/>
              <a:ln>
                <a:noFill/>
              </a:ln>
              <a:effectLst/>
            </c:spPr>
            <c:txPr>
              <a:bodyPr/>
              <a:lstStyle/>
              <a:p>
                <a:pPr>
                  <a:defRPr sz="14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Sheet1!$H$11:$H$20</c:f>
              <c:strCache>
                <c:ptCount val="10"/>
                <c:pt idx="0">
                  <c:v>Sewage (municipal + sewage)</c:v>
                </c:pt>
                <c:pt idx="1">
                  <c:v>animal husbandry</c:v>
                </c:pt>
                <c:pt idx="2">
                  <c:v>Olive production</c:v>
                </c:pt>
                <c:pt idx="3">
                  <c:v>Fruit processing</c:v>
                </c:pt>
                <c:pt idx="4">
                  <c:v>Winery</c:v>
                </c:pt>
                <c:pt idx="5">
                  <c:v>Distillery</c:v>
                </c:pt>
                <c:pt idx="6">
                  <c:v>Brewery</c:v>
                </c:pt>
                <c:pt idx="7">
                  <c:v>Textile</c:v>
                </c:pt>
                <c:pt idx="8">
                  <c:v>Pulp and paper</c:v>
                </c:pt>
                <c:pt idx="9">
                  <c:v>Petrochemical</c:v>
                </c:pt>
              </c:strCache>
            </c:strRef>
          </c:cat>
          <c:val>
            <c:numRef>
              <c:f>Sheet1!$J$11:$J$20</c:f>
              <c:numCache>
                <c:formatCode>General</c:formatCode>
                <c:ptCount val="10"/>
                <c:pt idx="0">
                  <c:v>9.7900000000000009</c:v>
                </c:pt>
                <c:pt idx="1">
                  <c:v>86.39</c:v>
                </c:pt>
                <c:pt idx="2">
                  <c:v>0.05</c:v>
                </c:pt>
                <c:pt idx="3">
                  <c:v>0.78</c:v>
                </c:pt>
                <c:pt idx="4">
                  <c:v>3.0000000000000002E-2</c:v>
                </c:pt>
                <c:pt idx="5">
                  <c:v>0.81</c:v>
                </c:pt>
                <c:pt idx="6">
                  <c:v>0.2</c:v>
                </c:pt>
                <c:pt idx="7">
                  <c:v>0.25</c:v>
                </c:pt>
                <c:pt idx="8">
                  <c:v>1.1499999999999972</c:v>
                </c:pt>
                <c:pt idx="9">
                  <c:v>0.55000000000000004</c:v>
                </c:pt>
              </c:numCache>
            </c:numRef>
          </c:val>
          <c:extLst>
            <c:ext xmlns:c16="http://schemas.microsoft.com/office/drawing/2014/chart" uri="{C3380CC4-5D6E-409C-BE32-E72D297353CC}">
              <c16:uniqueId val="{00000008-0937-4B2D-A12B-74761EABBA10}"/>
            </c:ext>
          </c:extLst>
        </c:ser>
        <c:ser>
          <c:idx val="0"/>
          <c:order val="0"/>
          <c:dLbls>
            <c:dLbl>
              <c:idx val="2"/>
              <c:delete val="1"/>
              <c:extLst>
                <c:ext xmlns:c15="http://schemas.microsoft.com/office/drawing/2012/chart" uri="{CE6537A1-D6FC-4f65-9D91-7224C49458BB}"/>
                <c:ext xmlns:c16="http://schemas.microsoft.com/office/drawing/2014/chart" uri="{C3380CC4-5D6E-409C-BE32-E72D297353CC}">
                  <c16:uniqueId val="{00000009-0937-4B2D-A12B-74761EABBA10}"/>
                </c:ext>
              </c:extLst>
            </c:dLbl>
            <c:dLbl>
              <c:idx val="3"/>
              <c:delete val="1"/>
              <c:extLst>
                <c:ext xmlns:c15="http://schemas.microsoft.com/office/drawing/2012/chart" uri="{CE6537A1-D6FC-4f65-9D91-7224C49458BB}"/>
                <c:ext xmlns:c16="http://schemas.microsoft.com/office/drawing/2014/chart" uri="{C3380CC4-5D6E-409C-BE32-E72D297353CC}">
                  <c16:uniqueId val="{0000000A-0937-4B2D-A12B-74761EABBA10}"/>
                </c:ext>
              </c:extLst>
            </c:dLbl>
            <c:dLbl>
              <c:idx val="4"/>
              <c:delete val="1"/>
              <c:extLst>
                <c:ext xmlns:c15="http://schemas.microsoft.com/office/drawing/2012/chart" uri="{CE6537A1-D6FC-4f65-9D91-7224C49458BB}"/>
                <c:ext xmlns:c16="http://schemas.microsoft.com/office/drawing/2014/chart" uri="{C3380CC4-5D6E-409C-BE32-E72D297353CC}">
                  <c16:uniqueId val="{0000000B-0937-4B2D-A12B-74761EABBA10}"/>
                </c:ext>
              </c:extLst>
            </c:dLbl>
            <c:dLbl>
              <c:idx val="5"/>
              <c:delete val="1"/>
              <c:extLst>
                <c:ext xmlns:c15="http://schemas.microsoft.com/office/drawing/2012/chart" uri="{CE6537A1-D6FC-4f65-9D91-7224C49458BB}"/>
                <c:ext xmlns:c16="http://schemas.microsoft.com/office/drawing/2014/chart" uri="{C3380CC4-5D6E-409C-BE32-E72D297353CC}">
                  <c16:uniqueId val="{0000000C-0937-4B2D-A12B-74761EABBA10}"/>
                </c:ext>
              </c:extLst>
            </c:dLbl>
            <c:dLbl>
              <c:idx val="6"/>
              <c:delete val="1"/>
              <c:extLst>
                <c:ext xmlns:c15="http://schemas.microsoft.com/office/drawing/2012/chart" uri="{CE6537A1-D6FC-4f65-9D91-7224C49458BB}"/>
                <c:ext xmlns:c16="http://schemas.microsoft.com/office/drawing/2014/chart" uri="{C3380CC4-5D6E-409C-BE32-E72D297353CC}">
                  <c16:uniqueId val="{0000000D-0937-4B2D-A12B-74761EABBA10}"/>
                </c:ext>
              </c:extLst>
            </c:dLbl>
            <c:dLbl>
              <c:idx val="7"/>
              <c:delete val="1"/>
              <c:extLst>
                <c:ext xmlns:c15="http://schemas.microsoft.com/office/drawing/2012/chart" uri="{CE6537A1-D6FC-4f65-9D91-7224C49458BB}"/>
                <c:ext xmlns:c16="http://schemas.microsoft.com/office/drawing/2014/chart" uri="{C3380CC4-5D6E-409C-BE32-E72D297353CC}">
                  <c16:uniqueId val="{0000000E-0937-4B2D-A12B-74761EABBA10}"/>
                </c:ext>
              </c:extLst>
            </c:dLbl>
            <c:dLbl>
              <c:idx val="8"/>
              <c:delete val="1"/>
              <c:extLst>
                <c:ext xmlns:c15="http://schemas.microsoft.com/office/drawing/2012/chart" uri="{CE6537A1-D6FC-4f65-9D91-7224C49458BB}"/>
                <c:ext xmlns:c16="http://schemas.microsoft.com/office/drawing/2014/chart" uri="{C3380CC4-5D6E-409C-BE32-E72D297353CC}">
                  <c16:uniqueId val="{0000000F-0937-4B2D-A12B-74761EABBA10}"/>
                </c:ext>
              </c:extLst>
            </c:dLbl>
            <c:dLbl>
              <c:idx val="9"/>
              <c:delete val="1"/>
              <c:extLst>
                <c:ext xmlns:c15="http://schemas.microsoft.com/office/drawing/2012/chart" uri="{CE6537A1-D6FC-4f65-9D91-7224C49458BB}"/>
                <c:ext xmlns:c16="http://schemas.microsoft.com/office/drawing/2014/chart" uri="{C3380CC4-5D6E-409C-BE32-E72D297353CC}">
                  <c16:uniqueId val="{00000010-0937-4B2D-A12B-74761EABBA10}"/>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Sheet1!$H$11:$H$20</c:f>
              <c:strCache>
                <c:ptCount val="10"/>
                <c:pt idx="0">
                  <c:v>Sewage (municipal + sewage)</c:v>
                </c:pt>
                <c:pt idx="1">
                  <c:v>animal husbandry</c:v>
                </c:pt>
                <c:pt idx="2">
                  <c:v>Olive production</c:v>
                </c:pt>
                <c:pt idx="3">
                  <c:v>Fruit processing</c:v>
                </c:pt>
                <c:pt idx="4">
                  <c:v>Winery</c:v>
                </c:pt>
                <c:pt idx="5">
                  <c:v>Distillery</c:v>
                </c:pt>
                <c:pt idx="6">
                  <c:v>Brewery</c:v>
                </c:pt>
                <c:pt idx="7">
                  <c:v>Textile</c:v>
                </c:pt>
                <c:pt idx="8">
                  <c:v>Pulp and paper</c:v>
                </c:pt>
                <c:pt idx="9">
                  <c:v>Petrochemical</c:v>
                </c:pt>
              </c:strCache>
            </c:strRef>
          </c:cat>
          <c:val>
            <c:numRef>
              <c:f>Sheet1!$J$11:$J$20</c:f>
              <c:numCache>
                <c:formatCode>General</c:formatCode>
                <c:ptCount val="10"/>
                <c:pt idx="0">
                  <c:v>9.7900000000000009</c:v>
                </c:pt>
                <c:pt idx="1">
                  <c:v>86.39</c:v>
                </c:pt>
                <c:pt idx="2">
                  <c:v>0.05</c:v>
                </c:pt>
                <c:pt idx="3">
                  <c:v>0.78</c:v>
                </c:pt>
                <c:pt idx="4">
                  <c:v>3.0000000000000002E-2</c:v>
                </c:pt>
                <c:pt idx="5">
                  <c:v>0.81</c:v>
                </c:pt>
                <c:pt idx="6">
                  <c:v>0.2</c:v>
                </c:pt>
                <c:pt idx="7">
                  <c:v>0.25</c:v>
                </c:pt>
                <c:pt idx="8">
                  <c:v>1.1499999999999972</c:v>
                </c:pt>
                <c:pt idx="9">
                  <c:v>0.55000000000000004</c:v>
                </c:pt>
              </c:numCache>
            </c:numRef>
          </c:val>
          <c:extLst>
            <c:ext xmlns:c16="http://schemas.microsoft.com/office/drawing/2014/chart" uri="{C3380CC4-5D6E-409C-BE32-E72D297353CC}">
              <c16:uniqueId val="{00000011-0937-4B2D-A12B-74761EABBA10}"/>
            </c:ext>
          </c:extLst>
        </c:ser>
        <c:dLbls>
          <c:showLegendKey val="0"/>
          <c:showVal val="0"/>
          <c:showCatName val="0"/>
          <c:showSerName val="0"/>
          <c:showPercent val="1"/>
          <c:showBubbleSize val="0"/>
          <c:showLeaderLines val="1"/>
        </c:dLbls>
        <c:firstSliceAng val="0"/>
      </c:pieChart>
    </c:plotArea>
    <c:plotVisOnly val="1"/>
    <c:dispBlanksAs val="gap"/>
    <c:showDLblsOverMax val="0"/>
  </c:chart>
  <c:spPr>
    <a:gradFill>
      <a:gsLst>
        <a:gs pos="0">
          <a:srgbClr val="4F81BD">
            <a:tint val="66000"/>
            <a:satMod val="160000"/>
          </a:srgbClr>
        </a:gs>
        <a:gs pos="50000">
          <a:srgbClr val="4F81BD">
            <a:tint val="44500"/>
            <a:satMod val="160000"/>
            <a:alpha val="0"/>
          </a:srgbClr>
        </a:gs>
        <a:gs pos="100000">
          <a:srgbClr val="4F81BD">
            <a:tint val="23500"/>
            <a:satMod val="160000"/>
          </a:srgbClr>
        </a:gs>
      </a:gsLst>
      <a:lin ang="5400000" scaled="0"/>
    </a:gradFill>
    <a:effectLst>
      <a:outerShdw blurRad="50800" dist="50800" dir="5400000" algn="ctr" rotWithShape="0">
        <a:schemeClr val="tx1"/>
      </a:outerShdw>
    </a:effectLst>
    <a:scene3d>
      <a:camera prst="orthographicFront"/>
      <a:lightRig rig="threePt" dir="t"/>
    </a:scene3d>
    <a:sp3d prstMaterial="matte"/>
  </c:spPr>
  <c:txPr>
    <a:bodyPr/>
    <a:lstStyle/>
    <a:p>
      <a:pPr>
        <a:defRPr b="1">
          <a:solidFill>
            <a:schemeClr val="tx1"/>
          </a:solidFil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118E8-59AC-4E0E-AD84-2BC56EE0F52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0953BEF-E5CB-43DF-8C55-791A596885F2}">
      <dgm:prSet/>
      <dgm:spPr/>
      <dgm:t>
        <a:bodyPr/>
        <a:lstStyle/>
        <a:p>
          <a:r>
            <a:rPr lang="en-US"/>
            <a:t>Poorly regulated water services sector</a:t>
          </a:r>
        </a:p>
      </dgm:t>
    </dgm:pt>
    <dgm:pt modelId="{26143A32-A403-48E6-9DA0-BBE27A890E21}" type="parTrans" cxnId="{943511AF-7653-457F-92B3-40B489D2D841}">
      <dgm:prSet/>
      <dgm:spPr/>
      <dgm:t>
        <a:bodyPr/>
        <a:lstStyle/>
        <a:p>
          <a:endParaRPr lang="en-US"/>
        </a:p>
      </dgm:t>
    </dgm:pt>
    <dgm:pt modelId="{0A3862AA-F86A-4265-82AE-CA327630C1C1}" type="sibTrans" cxnId="{943511AF-7653-457F-92B3-40B489D2D841}">
      <dgm:prSet/>
      <dgm:spPr/>
      <dgm:t>
        <a:bodyPr/>
        <a:lstStyle/>
        <a:p>
          <a:endParaRPr lang="en-US"/>
        </a:p>
      </dgm:t>
    </dgm:pt>
    <dgm:pt modelId="{400536C9-8C38-4794-A1DD-EF3DA26112AE}">
      <dgm:prSet/>
      <dgm:spPr/>
      <dgm:t>
        <a:bodyPr/>
        <a:lstStyle/>
        <a:p>
          <a:r>
            <a:rPr lang="en-US"/>
            <a:t>Lack of capacity for delivery</a:t>
          </a:r>
        </a:p>
      </dgm:t>
    </dgm:pt>
    <dgm:pt modelId="{0971CC62-796D-4AA6-B9A1-16CD7F2E8EFF}" type="parTrans" cxnId="{FB2DAE12-3E59-4487-979B-9D7746E5AAC6}">
      <dgm:prSet/>
      <dgm:spPr/>
      <dgm:t>
        <a:bodyPr/>
        <a:lstStyle/>
        <a:p>
          <a:endParaRPr lang="en-US"/>
        </a:p>
      </dgm:t>
    </dgm:pt>
    <dgm:pt modelId="{527D5038-43CC-4082-B8E0-E18B82799731}" type="sibTrans" cxnId="{FB2DAE12-3E59-4487-979B-9D7746E5AAC6}">
      <dgm:prSet/>
      <dgm:spPr/>
      <dgm:t>
        <a:bodyPr/>
        <a:lstStyle/>
        <a:p>
          <a:endParaRPr lang="en-US"/>
        </a:p>
      </dgm:t>
    </dgm:pt>
    <dgm:pt modelId="{E0D24CD7-CBB0-4C38-86FB-A33F20B02080}">
      <dgm:prSet/>
      <dgm:spPr/>
      <dgm:t>
        <a:bodyPr/>
        <a:lstStyle/>
        <a:p>
          <a:r>
            <a:rPr lang="en-US"/>
            <a:t>Poor focus on O&amp;M</a:t>
          </a:r>
        </a:p>
      </dgm:t>
    </dgm:pt>
    <dgm:pt modelId="{2CF3D88A-5E01-4485-9C6A-F869B5B48BAE}" type="parTrans" cxnId="{8797D37B-156F-4E6F-9F0F-94E48DEF51BE}">
      <dgm:prSet/>
      <dgm:spPr/>
      <dgm:t>
        <a:bodyPr/>
        <a:lstStyle/>
        <a:p>
          <a:endParaRPr lang="en-US"/>
        </a:p>
      </dgm:t>
    </dgm:pt>
    <dgm:pt modelId="{CF88C2D1-8625-45C0-BDBE-B8D6283168F6}" type="sibTrans" cxnId="{8797D37B-156F-4E6F-9F0F-94E48DEF51BE}">
      <dgm:prSet/>
      <dgm:spPr/>
      <dgm:t>
        <a:bodyPr/>
        <a:lstStyle/>
        <a:p>
          <a:endParaRPr lang="en-US"/>
        </a:p>
      </dgm:t>
    </dgm:pt>
    <dgm:pt modelId="{F0BE33B1-72B0-4A86-ACA4-600D7EF227B7}">
      <dgm:prSet/>
      <dgm:spPr/>
      <dgm:t>
        <a:bodyPr/>
        <a:lstStyle/>
        <a:p>
          <a:r>
            <a:rPr lang="en-US"/>
            <a:t>Dwindling technical specialist core</a:t>
          </a:r>
        </a:p>
      </dgm:t>
    </dgm:pt>
    <dgm:pt modelId="{AC36CAA0-FE61-43F0-9E32-A18BD95B622D}" type="parTrans" cxnId="{7CAAABF7-EDD6-4AF1-A72D-BCDEE505315D}">
      <dgm:prSet/>
      <dgm:spPr/>
      <dgm:t>
        <a:bodyPr/>
        <a:lstStyle/>
        <a:p>
          <a:endParaRPr lang="en-US"/>
        </a:p>
      </dgm:t>
    </dgm:pt>
    <dgm:pt modelId="{23B85658-F40A-4EF1-A355-E132A9C58063}" type="sibTrans" cxnId="{7CAAABF7-EDD6-4AF1-A72D-BCDEE505315D}">
      <dgm:prSet/>
      <dgm:spPr/>
      <dgm:t>
        <a:bodyPr/>
        <a:lstStyle/>
        <a:p>
          <a:endParaRPr lang="en-US"/>
        </a:p>
      </dgm:t>
    </dgm:pt>
    <dgm:pt modelId="{ACC11E82-164D-4EB3-A16B-F4F3340624B0}">
      <dgm:prSet/>
      <dgm:spPr/>
      <dgm:t>
        <a:bodyPr/>
        <a:lstStyle/>
        <a:p>
          <a:r>
            <a:rPr lang="en-US"/>
            <a:t>Limited resources continue to be inefficiently used</a:t>
          </a:r>
        </a:p>
      </dgm:t>
    </dgm:pt>
    <dgm:pt modelId="{AD5A0973-3DC2-42FD-8F0B-0C7D8F41408C}" type="parTrans" cxnId="{D84B6320-B361-444A-B0B9-DABCC17763FE}">
      <dgm:prSet/>
      <dgm:spPr/>
      <dgm:t>
        <a:bodyPr/>
        <a:lstStyle/>
        <a:p>
          <a:endParaRPr lang="en-US"/>
        </a:p>
      </dgm:t>
    </dgm:pt>
    <dgm:pt modelId="{9045A19B-98ED-4331-82B3-DA5312ECCDF4}" type="sibTrans" cxnId="{D84B6320-B361-444A-B0B9-DABCC17763FE}">
      <dgm:prSet/>
      <dgm:spPr/>
      <dgm:t>
        <a:bodyPr/>
        <a:lstStyle/>
        <a:p>
          <a:endParaRPr lang="en-US"/>
        </a:p>
      </dgm:t>
    </dgm:pt>
    <dgm:pt modelId="{DB650209-11FF-4B41-9134-FA53BA1DC596}">
      <dgm:prSet/>
      <dgm:spPr/>
      <dgm:t>
        <a:bodyPr/>
        <a:lstStyle/>
        <a:p>
          <a:r>
            <a:rPr lang="en-US"/>
            <a:t>Pollution from industrial and mining use</a:t>
          </a:r>
        </a:p>
      </dgm:t>
    </dgm:pt>
    <dgm:pt modelId="{5B7C14EF-0CF4-4D21-B6A8-485F44FBCBA0}" type="parTrans" cxnId="{D0E41D7A-D9F9-40C0-AA94-DC3FDE57C9A4}">
      <dgm:prSet/>
      <dgm:spPr/>
      <dgm:t>
        <a:bodyPr/>
        <a:lstStyle/>
        <a:p>
          <a:endParaRPr lang="en-US"/>
        </a:p>
      </dgm:t>
    </dgm:pt>
    <dgm:pt modelId="{0CAC407E-8480-4132-8ABC-F6C7838EB1EE}" type="sibTrans" cxnId="{D0E41D7A-D9F9-40C0-AA94-DC3FDE57C9A4}">
      <dgm:prSet/>
      <dgm:spPr/>
      <dgm:t>
        <a:bodyPr/>
        <a:lstStyle/>
        <a:p>
          <a:endParaRPr lang="en-US"/>
        </a:p>
      </dgm:t>
    </dgm:pt>
    <dgm:pt modelId="{0FDFB3D1-4DB7-452C-8F8C-EB273A64FA8F}">
      <dgm:prSet/>
      <dgm:spPr/>
      <dgm:t>
        <a:bodyPr/>
        <a:lstStyle/>
        <a:p>
          <a:r>
            <a:rPr lang="en-US"/>
            <a:t>Complex waste streams and non –point sources of pollution (urban formal and informal areas)</a:t>
          </a:r>
        </a:p>
      </dgm:t>
    </dgm:pt>
    <dgm:pt modelId="{C7EABBE7-FCB8-4137-AC2F-BE7A6F1EA39B}" type="parTrans" cxnId="{5F1D4B06-52A9-4014-AB97-F25E8AC4E702}">
      <dgm:prSet/>
      <dgm:spPr/>
      <dgm:t>
        <a:bodyPr/>
        <a:lstStyle/>
        <a:p>
          <a:endParaRPr lang="en-US"/>
        </a:p>
      </dgm:t>
    </dgm:pt>
    <dgm:pt modelId="{5FC7A198-1F4E-49B1-A9AD-9E561D32F734}" type="sibTrans" cxnId="{5F1D4B06-52A9-4014-AB97-F25E8AC4E702}">
      <dgm:prSet/>
      <dgm:spPr/>
      <dgm:t>
        <a:bodyPr/>
        <a:lstStyle/>
        <a:p>
          <a:endParaRPr lang="en-US"/>
        </a:p>
      </dgm:t>
    </dgm:pt>
    <dgm:pt modelId="{9B868C6B-2475-4EB7-AE2F-6CB53E4F314C}">
      <dgm:prSet/>
      <dgm:spPr/>
      <dgm:t>
        <a:bodyPr/>
        <a:lstStyle/>
        <a:p>
          <a:r>
            <a:rPr lang="en-US"/>
            <a:t>Long term impacts of mining and industrial use</a:t>
          </a:r>
        </a:p>
      </dgm:t>
    </dgm:pt>
    <dgm:pt modelId="{0F17BD3A-045B-4A7E-8091-B121F4724C93}" type="parTrans" cxnId="{128C6EF5-4313-4B52-A2B6-1DC62FEB7D9D}">
      <dgm:prSet/>
      <dgm:spPr/>
      <dgm:t>
        <a:bodyPr/>
        <a:lstStyle/>
        <a:p>
          <a:endParaRPr lang="en-US"/>
        </a:p>
      </dgm:t>
    </dgm:pt>
    <dgm:pt modelId="{8AE14403-AE14-4175-910A-8ACED47F295A}" type="sibTrans" cxnId="{128C6EF5-4313-4B52-A2B6-1DC62FEB7D9D}">
      <dgm:prSet/>
      <dgm:spPr/>
      <dgm:t>
        <a:bodyPr/>
        <a:lstStyle/>
        <a:p>
          <a:endParaRPr lang="en-US"/>
        </a:p>
      </dgm:t>
    </dgm:pt>
    <dgm:pt modelId="{9E449E9E-95DE-4028-A61D-B42474ACB83A}">
      <dgm:prSet/>
      <dgm:spPr/>
      <dgm:t>
        <a:bodyPr/>
        <a:lstStyle/>
        <a:p>
          <a:r>
            <a:rPr lang="en-US"/>
            <a:t>Water quality and its impact (on vulnerable communities)</a:t>
          </a:r>
        </a:p>
      </dgm:t>
    </dgm:pt>
    <dgm:pt modelId="{8CAB4B1E-B416-4BE2-B8FA-0B42EBFBBF3A}" type="parTrans" cxnId="{8F309AE8-F0EF-4125-9BFF-9748EB365C61}">
      <dgm:prSet/>
      <dgm:spPr/>
      <dgm:t>
        <a:bodyPr/>
        <a:lstStyle/>
        <a:p>
          <a:endParaRPr lang="en-US"/>
        </a:p>
      </dgm:t>
    </dgm:pt>
    <dgm:pt modelId="{EDB72B10-9ABD-4DAC-B577-3385947C4CB6}" type="sibTrans" cxnId="{8F309AE8-F0EF-4125-9BFF-9748EB365C61}">
      <dgm:prSet/>
      <dgm:spPr/>
      <dgm:t>
        <a:bodyPr/>
        <a:lstStyle/>
        <a:p>
          <a:endParaRPr lang="en-US"/>
        </a:p>
      </dgm:t>
    </dgm:pt>
    <dgm:pt modelId="{9B2D169B-14F5-4F1D-ACF0-06EFFF8B86E3}">
      <dgm:prSet/>
      <dgm:spPr/>
      <dgm:t>
        <a:bodyPr/>
        <a:lstStyle/>
        <a:p>
          <a:r>
            <a:rPr lang="en-US"/>
            <a:t>Energy</a:t>
          </a:r>
        </a:p>
      </dgm:t>
    </dgm:pt>
    <dgm:pt modelId="{57AACFE6-514B-48B2-86F3-184ECE467993}" type="parTrans" cxnId="{A33BA1C3-6289-4B30-9568-5EEC533636EC}">
      <dgm:prSet/>
      <dgm:spPr/>
      <dgm:t>
        <a:bodyPr/>
        <a:lstStyle/>
        <a:p>
          <a:endParaRPr lang="en-US"/>
        </a:p>
      </dgm:t>
    </dgm:pt>
    <dgm:pt modelId="{01F3098F-C5FC-4686-8772-33EC9BB13F1C}" type="sibTrans" cxnId="{A33BA1C3-6289-4B30-9568-5EEC533636EC}">
      <dgm:prSet/>
      <dgm:spPr/>
      <dgm:t>
        <a:bodyPr/>
        <a:lstStyle/>
        <a:p>
          <a:endParaRPr lang="en-US"/>
        </a:p>
      </dgm:t>
    </dgm:pt>
    <dgm:pt modelId="{A417C122-C5C7-47CA-974E-AA552170B6D0}">
      <dgm:prSet/>
      <dgm:spPr/>
      <dgm:t>
        <a:bodyPr/>
        <a:lstStyle/>
        <a:p>
          <a:r>
            <a:rPr lang="en-US"/>
            <a:t>POOR PAYMENT</a:t>
          </a:r>
        </a:p>
      </dgm:t>
    </dgm:pt>
    <dgm:pt modelId="{5F896613-3DA9-45B4-AFC0-6EE1E89FA8C8}" type="parTrans" cxnId="{299F3B86-44E7-4C39-8536-91993993CE68}">
      <dgm:prSet/>
      <dgm:spPr/>
      <dgm:t>
        <a:bodyPr/>
        <a:lstStyle/>
        <a:p>
          <a:endParaRPr lang="en-US"/>
        </a:p>
      </dgm:t>
    </dgm:pt>
    <dgm:pt modelId="{FD8297FC-DF18-4002-BE49-261400018754}" type="sibTrans" cxnId="{299F3B86-44E7-4C39-8536-91993993CE68}">
      <dgm:prSet/>
      <dgm:spPr/>
      <dgm:t>
        <a:bodyPr/>
        <a:lstStyle/>
        <a:p>
          <a:endParaRPr lang="en-US"/>
        </a:p>
      </dgm:t>
    </dgm:pt>
    <dgm:pt modelId="{51DCF8DE-3A02-4781-82DE-D40E6FEB1135}" type="pres">
      <dgm:prSet presAssocID="{293118E8-59AC-4E0E-AD84-2BC56EE0F529}" presName="linear" presStyleCnt="0">
        <dgm:presLayoutVars>
          <dgm:animLvl val="lvl"/>
          <dgm:resizeHandles val="exact"/>
        </dgm:presLayoutVars>
      </dgm:prSet>
      <dgm:spPr/>
    </dgm:pt>
    <dgm:pt modelId="{E145D0CC-70D9-42C6-97E5-CB2A366DA993}" type="pres">
      <dgm:prSet presAssocID="{10953BEF-E5CB-43DF-8C55-791A596885F2}" presName="parentText" presStyleLbl="node1" presStyleIdx="0" presStyleCnt="11">
        <dgm:presLayoutVars>
          <dgm:chMax val="0"/>
          <dgm:bulletEnabled val="1"/>
        </dgm:presLayoutVars>
      </dgm:prSet>
      <dgm:spPr/>
    </dgm:pt>
    <dgm:pt modelId="{73085284-A577-4063-A933-56C419D64B98}" type="pres">
      <dgm:prSet presAssocID="{0A3862AA-F86A-4265-82AE-CA327630C1C1}" presName="spacer" presStyleCnt="0"/>
      <dgm:spPr/>
    </dgm:pt>
    <dgm:pt modelId="{C34B15B5-B122-42A2-97D5-03DCB1B1382B}" type="pres">
      <dgm:prSet presAssocID="{400536C9-8C38-4794-A1DD-EF3DA26112AE}" presName="parentText" presStyleLbl="node1" presStyleIdx="1" presStyleCnt="11">
        <dgm:presLayoutVars>
          <dgm:chMax val="0"/>
          <dgm:bulletEnabled val="1"/>
        </dgm:presLayoutVars>
      </dgm:prSet>
      <dgm:spPr/>
    </dgm:pt>
    <dgm:pt modelId="{3E3C7535-EA9B-4232-A78F-F9988EDAEC6D}" type="pres">
      <dgm:prSet presAssocID="{527D5038-43CC-4082-B8E0-E18B82799731}" presName="spacer" presStyleCnt="0"/>
      <dgm:spPr/>
    </dgm:pt>
    <dgm:pt modelId="{4062DE0F-EB66-4EBD-8A8E-43E065863786}" type="pres">
      <dgm:prSet presAssocID="{E0D24CD7-CBB0-4C38-86FB-A33F20B02080}" presName="parentText" presStyleLbl="node1" presStyleIdx="2" presStyleCnt="11">
        <dgm:presLayoutVars>
          <dgm:chMax val="0"/>
          <dgm:bulletEnabled val="1"/>
        </dgm:presLayoutVars>
      </dgm:prSet>
      <dgm:spPr/>
    </dgm:pt>
    <dgm:pt modelId="{DCB4715A-A429-4E53-9865-B2357F18B7BB}" type="pres">
      <dgm:prSet presAssocID="{CF88C2D1-8625-45C0-BDBE-B8D6283168F6}" presName="spacer" presStyleCnt="0"/>
      <dgm:spPr/>
    </dgm:pt>
    <dgm:pt modelId="{C427F63F-45F4-4E29-941F-18C526CFCA23}" type="pres">
      <dgm:prSet presAssocID="{F0BE33B1-72B0-4A86-ACA4-600D7EF227B7}" presName="parentText" presStyleLbl="node1" presStyleIdx="3" presStyleCnt="11">
        <dgm:presLayoutVars>
          <dgm:chMax val="0"/>
          <dgm:bulletEnabled val="1"/>
        </dgm:presLayoutVars>
      </dgm:prSet>
      <dgm:spPr/>
    </dgm:pt>
    <dgm:pt modelId="{D2F69AA9-9F64-4F8A-A75B-2541BFA29B82}" type="pres">
      <dgm:prSet presAssocID="{23B85658-F40A-4EF1-A355-E132A9C58063}" presName="spacer" presStyleCnt="0"/>
      <dgm:spPr/>
    </dgm:pt>
    <dgm:pt modelId="{85E82C56-EC0A-405C-BEBB-992FC23F9887}" type="pres">
      <dgm:prSet presAssocID="{ACC11E82-164D-4EB3-A16B-F4F3340624B0}" presName="parentText" presStyleLbl="node1" presStyleIdx="4" presStyleCnt="11">
        <dgm:presLayoutVars>
          <dgm:chMax val="0"/>
          <dgm:bulletEnabled val="1"/>
        </dgm:presLayoutVars>
      </dgm:prSet>
      <dgm:spPr/>
    </dgm:pt>
    <dgm:pt modelId="{F43F7F3B-7C7F-4188-BCA5-754EBB9B98D1}" type="pres">
      <dgm:prSet presAssocID="{9045A19B-98ED-4331-82B3-DA5312ECCDF4}" presName="spacer" presStyleCnt="0"/>
      <dgm:spPr/>
    </dgm:pt>
    <dgm:pt modelId="{B0A44B5D-2F35-4656-AA48-96E8F3918C92}" type="pres">
      <dgm:prSet presAssocID="{DB650209-11FF-4B41-9134-FA53BA1DC596}" presName="parentText" presStyleLbl="node1" presStyleIdx="5" presStyleCnt="11">
        <dgm:presLayoutVars>
          <dgm:chMax val="0"/>
          <dgm:bulletEnabled val="1"/>
        </dgm:presLayoutVars>
      </dgm:prSet>
      <dgm:spPr/>
    </dgm:pt>
    <dgm:pt modelId="{D2C0B7AB-E97E-4D47-A274-77E72ABD4E9A}" type="pres">
      <dgm:prSet presAssocID="{0CAC407E-8480-4132-8ABC-F6C7838EB1EE}" presName="spacer" presStyleCnt="0"/>
      <dgm:spPr/>
    </dgm:pt>
    <dgm:pt modelId="{7B0B27EB-EF3F-4234-B6EA-412C78B44C79}" type="pres">
      <dgm:prSet presAssocID="{0FDFB3D1-4DB7-452C-8F8C-EB273A64FA8F}" presName="parentText" presStyleLbl="node1" presStyleIdx="6" presStyleCnt="11">
        <dgm:presLayoutVars>
          <dgm:chMax val="0"/>
          <dgm:bulletEnabled val="1"/>
        </dgm:presLayoutVars>
      </dgm:prSet>
      <dgm:spPr/>
    </dgm:pt>
    <dgm:pt modelId="{C93D68DB-2E23-4575-B2F5-C7560429578C}" type="pres">
      <dgm:prSet presAssocID="{5FC7A198-1F4E-49B1-A9AD-9E561D32F734}" presName="spacer" presStyleCnt="0"/>
      <dgm:spPr/>
    </dgm:pt>
    <dgm:pt modelId="{7D61EF7F-B0C4-410F-BC39-B6E39FB1E5EC}" type="pres">
      <dgm:prSet presAssocID="{9B868C6B-2475-4EB7-AE2F-6CB53E4F314C}" presName="parentText" presStyleLbl="node1" presStyleIdx="7" presStyleCnt="11">
        <dgm:presLayoutVars>
          <dgm:chMax val="0"/>
          <dgm:bulletEnabled val="1"/>
        </dgm:presLayoutVars>
      </dgm:prSet>
      <dgm:spPr/>
    </dgm:pt>
    <dgm:pt modelId="{C125ECAF-DEE6-4D4F-A148-73C812CCC17C}" type="pres">
      <dgm:prSet presAssocID="{8AE14403-AE14-4175-910A-8ACED47F295A}" presName="spacer" presStyleCnt="0"/>
      <dgm:spPr/>
    </dgm:pt>
    <dgm:pt modelId="{57E8F031-E0EF-4677-85A6-5142DF82E66C}" type="pres">
      <dgm:prSet presAssocID="{9E449E9E-95DE-4028-A61D-B42474ACB83A}" presName="parentText" presStyleLbl="node1" presStyleIdx="8" presStyleCnt="11">
        <dgm:presLayoutVars>
          <dgm:chMax val="0"/>
          <dgm:bulletEnabled val="1"/>
        </dgm:presLayoutVars>
      </dgm:prSet>
      <dgm:spPr/>
    </dgm:pt>
    <dgm:pt modelId="{E3C3AF19-8149-4FDE-9A47-21FABA51013A}" type="pres">
      <dgm:prSet presAssocID="{EDB72B10-9ABD-4DAC-B577-3385947C4CB6}" presName="spacer" presStyleCnt="0"/>
      <dgm:spPr/>
    </dgm:pt>
    <dgm:pt modelId="{0A5D7A67-47D4-4B87-A19C-0274667E7DF5}" type="pres">
      <dgm:prSet presAssocID="{9B2D169B-14F5-4F1D-ACF0-06EFFF8B86E3}" presName="parentText" presStyleLbl="node1" presStyleIdx="9" presStyleCnt="11">
        <dgm:presLayoutVars>
          <dgm:chMax val="0"/>
          <dgm:bulletEnabled val="1"/>
        </dgm:presLayoutVars>
      </dgm:prSet>
      <dgm:spPr/>
    </dgm:pt>
    <dgm:pt modelId="{0BABECCA-1E7D-42BB-AAA0-3DEEC9521286}" type="pres">
      <dgm:prSet presAssocID="{01F3098F-C5FC-4686-8772-33EC9BB13F1C}" presName="spacer" presStyleCnt="0"/>
      <dgm:spPr/>
    </dgm:pt>
    <dgm:pt modelId="{7B28D28B-B652-4B85-83AD-EA11915DA13F}" type="pres">
      <dgm:prSet presAssocID="{A417C122-C5C7-47CA-974E-AA552170B6D0}" presName="parentText" presStyleLbl="node1" presStyleIdx="10" presStyleCnt="11">
        <dgm:presLayoutVars>
          <dgm:chMax val="0"/>
          <dgm:bulletEnabled val="1"/>
        </dgm:presLayoutVars>
      </dgm:prSet>
      <dgm:spPr/>
    </dgm:pt>
  </dgm:ptLst>
  <dgm:cxnLst>
    <dgm:cxn modelId="{5F1D4B06-52A9-4014-AB97-F25E8AC4E702}" srcId="{293118E8-59AC-4E0E-AD84-2BC56EE0F529}" destId="{0FDFB3D1-4DB7-452C-8F8C-EB273A64FA8F}" srcOrd="6" destOrd="0" parTransId="{C7EABBE7-FCB8-4137-AC2F-BE7A6F1EA39B}" sibTransId="{5FC7A198-1F4E-49B1-A9AD-9E561D32F734}"/>
    <dgm:cxn modelId="{1BBE160D-200F-4C96-8196-00369C1F6CCF}" type="presOf" srcId="{DB650209-11FF-4B41-9134-FA53BA1DC596}" destId="{B0A44B5D-2F35-4656-AA48-96E8F3918C92}" srcOrd="0" destOrd="0" presId="urn:microsoft.com/office/officeart/2005/8/layout/vList2"/>
    <dgm:cxn modelId="{4E2B470F-BB75-4C08-A339-4FF4B53562E4}" type="presOf" srcId="{E0D24CD7-CBB0-4C38-86FB-A33F20B02080}" destId="{4062DE0F-EB66-4EBD-8A8E-43E065863786}" srcOrd="0" destOrd="0" presId="urn:microsoft.com/office/officeart/2005/8/layout/vList2"/>
    <dgm:cxn modelId="{FB2DAE12-3E59-4487-979B-9D7746E5AAC6}" srcId="{293118E8-59AC-4E0E-AD84-2BC56EE0F529}" destId="{400536C9-8C38-4794-A1DD-EF3DA26112AE}" srcOrd="1" destOrd="0" parTransId="{0971CC62-796D-4AA6-B9A1-16CD7F2E8EFF}" sibTransId="{527D5038-43CC-4082-B8E0-E18B82799731}"/>
    <dgm:cxn modelId="{6E30E81E-9490-4BBD-BB5C-BA80DDC90AEE}" type="presOf" srcId="{293118E8-59AC-4E0E-AD84-2BC56EE0F529}" destId="{51DCF8DE-3A02-4781-82DE-D40E6FEB1135}" srcOrd="0" destOrd="0" presId="urn:microsoft.com/office/officeart/2005/8/layout/vList2"/>
    <dgm:cxn modelId="{D84B6320-B361-444A-B0B9-DABCC17763FE}" srcId="{293118E8-59AC-4E0E-AD84-2BC56EE0F529}" destId="{ACC11E82-164D-4EB3-A16B-F4F3340624B0}" srcOrd="4" destOrd="0" parTransId="{AD5A0973-3DC2-42FD-8F0B-0C7D8F41408C}" sibTransId="{9045A19B-98ED-4331-82B3-DA5312ECCDF4}"/>
    <dgm:cxn modelId="{88C9762E-DA31-4DD7-8984-2D58F932E918}" type="presOf" srcId="{ACC11E82-164D-4EB3-A16B-F4F3340624B0}" destId="{85E82C56-EC0A-405C-BEBB-992FC23F9887}" srcOrd="0" destOrd="0" presId="urn:microsoft.com/office/officeart/2005/8/layout/vList2"/>
    <dgm:cxn modelId="{2A40A537-9AB2-4E65-8520-9947611B6304}" type="presOf" srcId="{10953BEF-E5CB-43DF-8C55-791A596885F2}" destId="{E145D0CC-70D9-42C6-97E5-CB2A366DA993}" srcOrd="0" destOrd="0" presId="urn:microsoft.com/office/officeart/2005/8/layout/vList2"/>
    <dgm:cxn modelId="{FFF1BC5C-6286-4D28-987B-F872ECD4EA7B}" type="presOf" srcId="{0FDFB3D1-4DB7-452C-8F8C-EB273A64FA8F}" destId="{7B0B27EB-EF3F-4234-B6EA-412C78B44C79}" srcOrd="0" destOrd="0" presId="urn:microsoft.com/office/officeart/2005/8/layout/vList2"/>
    <dgm:cxn modelId="{4250744F-4BDD-441A-85EB-C3D2BA3B7468}" type="presOf" srcId="{400536C9-8C38-4794-A1DD-EF3DA26112AE}" destId="{C34B15B5-B122-42A2-97D5-03DCB1B1382B}" srcOrd="0" destOrd="0" presId="urn:microsoft.com/office/officeart/2005/8/layout/vList2"/>
    <dgm:cxn modelId="{D0E41D7A-D9F9-40C0-AA94-DC3FDE57C9A4}" srcId="{293118E8-59AC-4E0E-AD84-2BC56EE0F529}" destId="{DB650209-11FF-4B41-9134-FA53BA1DC596}" srcOrd="5" destOrd="0" parTransId="{5B7C14EF-0CF4-4D21-B6A8-485F44FBCBA0}" sibTransId="{0CAC407E-8480-4132-8ABC-F6C7838EB1EE}"/>
    <dgm:cxn modelId="{8797D37B-156F-4E6F-9F0F-94E48DEF51BE}" srcId="{293118E8-59AC-4E0E-AD84-2BC56EE0F529}" destId="{E0D24CD7-CBB0-4C38-86FB-A33F20B02080}" srcOrd="2" destOrd="0" parTransId="{2CF3D88A-5E01-4485-9C6A-F869B5B48BAE}" sibTransId="{CF88C2D1-8625-45C0-BDBE-B8D6283168F6}"/>
    <dgm:cxn modelId="{299F3B86-44E7-4C39-8536-91993993CE68}" srcId="{293118E8-59AC-4E0E-AD84-2BC56EE0F529}" destId="{A417C122-C5C7-47CA-974E-AA552170B6D0}" srcOrd="10" destOrd="0" parTransId="{5F896613-3DA9-45B4-AFC0-6EE1E89FA8C8}" sibTransId="{FD8297FC-DF18-4002-BE49-261400018754}"/>
    <dgm:cxn modelId="{BBDB0B9E-F15E-4402-A3C8-D3E6851DD2EA}" type="presOf" srcId="{F0BE33B1-72B0-4A86-ACA4-600D7EF227B7}" destId="{C427F63F-45F4-4E29-941F-18C526CFCA23}" srcOrd="0" destOrd="0" presId="urn:microsoft.com/office/officeart/2005/8/layout/vList2"/>
    <dgm:cxn modelId="{943511AF-7653-457F-92B3-40B489D2D841}" srcId="{293118E8-59AC-4E0E-AD84-2BC56EE0F529}" destId="{10953BEF-E5CB-43DF-8C55-791A596885F2}" srcOrd="0" destOrd="0" parTransId="{26143A32-A403-48E6-9DA0-BBE27A890E21}" sibTransId="{0A3862AA-F86A-4265-82AE-CA327630C1C1}"/>
    <dgm:cxn modelId="{A33BA1C3-6289-4B30-9568-5EEC533636EC}" srcId="{293118E8-59AC-4E0E-AD84-2BC56EE0F529}" destId="{9B2D169B-14F5-4F1D-ACF0-06EFFF8B86E3}" srcOrd="9" destOrd="0" parTransId="{57AACFE6-514B-48B2-86F3-184ECE467993}" sibTransId="{01F3098F-C5FC-4686-8772-33EC9BB13F1C}"/>
    <dgm:cxn modelId="{C5A267E3-4B48-4BA4-81A3-2AB87385AD7B}" type="presOf" srcId="{9B2D169B-14F5-4F1D-ACF0-06EFFF8B86E3}" destId="{0A5D7A67-47D4-4B87-A19C-0274667E7DF5}" srcOrd="0" destOrd="0" presId="urn:microsoft.com/office/officeart/2005/8/layout/vList2"/>
    <dgm:cxn modelId="{8F309AE8-F0EF-4125-9BFF-9748EB365C61}" srcId="{293118E8-59AC-4E0E-AD84-2BC56EE0F529}" destId="{9E449E9E-95DE-4028-A61D-B42474ACB83A}" srcOrd="8" destOrd="0" parTransId="{8CAB4B1E-B416-4BE2-B8FA-0B42EBFBBF3A}" sibTransId="{EDB72B10-9ABD-4DAC-B577-3385947C4CB6}"/>
    <dgm:cxn modelId="{6825B5EA-EFAC-4618-9059-78F0C8FCFBEE}" type="presOf" srcId="{9E449E9E-95DE-4028-A61D-B42474ACB83A}" destId="{57E8F031-E0EF-4677-85A6-5142DF82E66C}" srcOrd="0" destOrd="0" presId="urn:microsoft.com/office/officeart/2005/8/layout/vList2"/>
    <dgm:cxn modelId="{128C6EF5-4313-4B52-A2B6-1DC62FEB7D9D}" srcId="{293118E8-59AC-4E0E-AD84-2BC56EE0F529}" destId="{9B868C6B-2475-4EB7-AE2F-6CB53E4F314C}" srcOrd="7" destOrd="0" parTransId="{0F17BD3A-045B-4A7E-8091-B121F4724C93}" sibTransId="{8AE14403-AE14-4175-910A-8ACED47F295A}"/>
    <dgm:cxn modelId="{BF0744F6-5644-4E22-A65F-EC2DE8AD2D76}" type="presOf" srcId="{9B868C6B-2475-4EB7-AE2F-6CB53E4F314C}" destId="{7D61EF7F-B0C4-410F-BC39-B6E39FB1E5EC}" srcOrd="0" destOrd="0" presId="urn:microsoft.com/office/officeart/2005/8/layout/vList2"/>
    <dgm:cxn modelId="{7CAAABF7-EDD6-4AF1-A72D-BCDEE505315D}" srcId="{293118E8-59AC-4E0E-AD84-2BC56EE0F529}" destId="{F0BE33B1-72B0-4A86-ACA4-600D7EF227B7}" srcOrd="3" destOrd="0" parTransId="{AC36CAA0-FE61-43F0-9E32-A18BD95B622D}" sibTransId="{23B85658-F40A-4EF1-A355-E132A9C58063}"/>
    <dgm:cxn modelId="{B53CF0FE-3AD8-47D8-8A35-8FB045D3F578}" type="presOf" srcId="{A417C122-C5C7-47CA-974E-AA552170B6D0}" destId="{7B28D28B-B652-4B85-83AD-EA11915DA13F}" srcOrd="0" destOrd="0" presId="urn:microsoft.com/office/officeart/2005/8/layout/vList2"/>
    <dgm:cxn modelId="{C30F6F4F-68D8-452F-9441-E33B66163EE4}" type="presParOf" srcId="{51DCF8DE-3A02-4781-82DE-D40E6FEB1135}" destId="{E145D0CC-70D9-42C6-97E5-CB2A366DA993}" srcOrd="0" destOrd="0" presId="urn:microsoft.com/office/officeart/2005/8/layout/vList2"/>
    <dgm:cxn modelId="{9C0D296B-77FB-490C-B709-4DAFE4B0CD15}" type="presParOf" srcId="{51DCF8DE-3A02-4781-82DE-D40E6FEB1135}" destId="{73085284-A577-4063-A933-56C419D64B98}" srcOrd="1" destOrd="0" presId="urn:microsoft.com/office/officeart/2005/8/layout/vList2"/>
    <dgm:cxn modelId="{7598B512-6D41-43ED-8CA0-4A1309037A44}" type="presParOf" srcId="{51DCF8DE-3A02-4781-82DE-D40E6FEB1135}" destId="{C34B15B5-B122-42A2-97D5-03DCB1B1382B}" srcOrd="2" destOrd="0" presId="urn:microsoft.com/office/officeart/2005/8/layout/vList2"/>
    <dgm:cxn modelId="{F8F4A64D-4E06-46F7-9C6E-14E70BD9379D}" type="presParOf" srcId="{51DCF8DE-3A02-4781-82DE-D40E6FEB1135}" destId="{3E3C7535-EA9B-4232-A78F-F9988EDAEC6D}" srcOrd="3" destOrd="0" presId="urn:microsoft.com/office/officeart/2005/8/layout/vList2"/>
    <dgm:cxn modelId="{BCBA68E1-10AC-4609-8A91-9EA6BF77A0D5}" type="presParOf" srcId="{51DCF8DE-3A02-4781-82DE-D40E6FEB1135}" destId="{4062DE0F-EB66-4EBD-8A8E-43E065863786}" srcOrd="4" destOrd="0" presId="urn:microsoft.com/office/officeart/2005/8/layout/vList2"/>
    <dgm:cxn modelId="{1A8253B2-EBCA-4E2C-A744-6AC86662FD3C}" type="presParOf" srcId="{51DCF8DE-3A02-4781-82DE-D40E6FEB1135}" destId="{DCB4715A-A429-4E53-9865-B2357F18B7BB}" srcOrd="5" destOrd="0" presId="urn:microsoft.com/office/officeart/2005/8/layout/vList2"/>
    <dgm:cxn modelId="{BC734F75-1C6E-488F-896F-718458BB22A1}" type="presParOf" srcId="{51DCF8DE-3A02-4781-82DE-D40E6FEB1135}" destId="{C427F63F-45F4-4E29-941F-18C526CFCA23}" srcOrd="6" destOrd="0" presId="urn:microsoft.com/office/officeart/2005/8/layout/vList2"/>
    <dgm:cxn modelId="{F786065B-9B4E-4DC5-BECF-C1A097C1B020}" type="presParOf" srcId="{51DCF8DE-3A02-4781-82DE-D40E6FEB1135}" destId="{D2F69AA9-9F64-4F8A-A75B-2541BFA29B82}" srcOrd="7" destOrd="0" presId="urn:microsoft.com/office/officeart/2005/8/layout/vList2"/>
    <dgm:cxn modelId="{5D1A7BA4-1562-473C-90F8-1736D917D7F8}" type="presParOf" srcId="{51DCF8DE-3A02-4781-82DE-D40E6FEB1135}" destId="{85E82C56-EC0A-405C-BEBB-992FC23F9887}" srcOrd="8" destOrd="0" presId="urn:microsoft.com/office/officeart/2005/8/layout/vList2"/>
    <dgm:cxn modelId="{6170F71D-A0D6-4768-B9C6-A87D704F9C93}" type="presParOf" srcId="{51DCF8DE-3A02-4781-82DE-D40E6FEB1135}" destId="{F43F7F3B-7C7F-4188-BCA5-754EBB9B98D1}" srcOrd="9" destOrd="0" presId="urn:microsoft.com/office/officeart/2005/8/layout/vList2"/>
    <dgm:cxn modelId="{68802211-A5A3-48DE-9BB3-71D90AF1C25A}" type="presParOf" srcId="{51DCF8DE-3A02-4781-82DE-D40E6FEB1135}" destId="{B0A44B5D-2F35-4656-AA48-96E8F3918C92}" srcOrd="10" destOrd="0" presId="urn:microsoft.com/office/officeart/2005/8/layout/vList2"/>
    <dgm:cxn modelId="{DC3C84A0-4C78-40AF-A3B0-DC7FCA114931}" type="presParOf" srcId="{51DCF8DE-3A02-4781-82DE-D40E6FEB1135}" destId="{D2C0B7AB-E97E-4D47-A274-77E72ABD4E9A}" srcOrd="11" destOrd="0" presId="urn:microsoft.com/office/officeart/2005/8/layout/vList2"/>
    <dgm:cxn modelId="{B5E76B92-A9F0-449A-AF32-069D71B220A9}" type="presParOf" srcId="{51DCF8DE-3A02-4781-82DE-D40E6FEB1135}" destId="{7B0B27EB-EF3F-4234-B6EA-412C78B44C79}" srcOrd="12" destOrd="0" presId="urn:microsoft.com/office/officeart/2005/8/layout/vList2"/>
    <dgm:cxn modelId="{9EDC08ED-14E2-402F-9F8D-6B6565983A20}" type="presParOf" srcId="{51DCF8DE-3A02-4781-82DE-D40E6FEB1135}" destId="{C93D68DB-2E23-4575-B2F5-C7560429578C}" srcOrd="13" destOrd="0" presId="urn:microsoft.com/office/officeart/2005/8/layout/vList2"/>
    <dgm:cxn modelId="{E84086A0-AF80-4040-97BE-31027C14C3F2}" type="presParOf" srcId="{51DCF8DE-3A02-4781-82DE-D40E6FEB1135}" destId="{7D61EF7F-B0C4-410F-BC39-B6E39FB1E5EC}" srcOrd="14" destOrd="0" presId="urn:microsoft.com/office/officeart/2005/8/layout/vList2"/>
    <dgm:cxn modelId="{1600C442-861C-4190-A2E3-256A7A690BDE}" type="presParOf" srcId="{51DCF8DE-3A02-4781-82DE-D40E6FEB1135}" destId="{C125ECAF-DEE6-4D4F-A148-73C812CCC17C}" srcOrd="15" destOrd="0" presId="urn:microsoft.com/office/officeart/2005/8/layout/vList2"/>
    <dgm:cxn modelId="{4BE5B177-B6A4-4A0D-B387-0A4970EF86A6}" type="presParOf" srcId="{51DCF8DE-3A02-4781-82DE-D40E6FEB1135}" destId="{57E8F031-E0EF-4677-85A6-5142DF82E66C}" srcOrd="16" destOrd="0" presId="urn:microsoft.com/office/officeart/2005/8/layout/vList2"/>
    <dgm:cxn modelId="{684B005A-441C-4B84-99A2-0673A50E8136}" type="presParOf" srcId="{51DCF8DE-3A02-4781-82DE-D40E6FEB1135}" destId="{E3C3AF19-8149-4FDE-9A47-21FABA51013A}" srcOrd="17" destOrd="0" presId="urn:microsoft.com/office/officeart/2005/8/layout/vList2"/>
    <dgm:cxn modelId="{859487ED-4B72-4B32-ACDC-197A21906DB5}" type="presParOf" srcId="{51DCF8DE-3A02-4781-82DE-D40E6FEB1135}" destId="{0A5D7A67-47D4-4B87-A19C-0274667E7DF5}" srcOrd="18" destOrd="0" presId="urn:microsoft.com/office/officeart/2005/8/layout/vList2"/>
    <dgm:cxn modelId="{37C7BB85-DE6F-43BB-B718-2050BBBFCEFC}" type="presParOf" srcId="{51DCF8DE-3A02-4781-82DE-D40E6FEB1135}" destId="{0BABECCA-1E7D-42BB-AAA0-3DEEC9521286}" srcOrd="19" destOrd="0" presId="urn:microsoft.com/office/officeart/2005/8/layout/vList2"/>
    <dgm:cxn modelId="{3A7D350B-26A1-49DF-A225-A450350DE428}" type="presParOf" srcId="{51DCF8DE-3A02-4781-82DE-D40E6FEB1135}" destId="{7B28D28B-B652-4B85-83AD-EA11915DA13F}"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B54EA9-704F-439C-9156-A77C529584D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ZA"/>
        </a:p>
      </dgm:t>
    </dgm:pt>
    <dgm:pt modelId="{1A8303CE-F313-4A39-BE17-43AFE4F3FFC2}">
      <dgm:prSet phldrT="[Text]"/>
      <dgm:spPr>
        <a:solidFill>
          <a:schemeClr val="accent2"/>
        </a:solidFill>
      </dgm:spPr>
      <dgm:t>
        <a:bodyPr/>
        <a:lstStyle/>
        <a:p>
          <a:r>
            <a:rPr lang="en-US" dirty="0"/>
            <a:t>One water (rural and urban security)</a:t>
          </a:r>
          <a:endParaRPr lang="en-ZA" dirty="0"/>
        </a:p>
      </dgm:t>
    </dgm:pt>
    <dgm:pt modelId="{7C8DF006-BC71-4B6B-886F-6AE73E306F37}" type="parTrans" cxnId="{CABC3C4D-F960-4A8C-AD48-C1374DB2257D}">
      <dgm:prSet/>
      <dgm:spPr/>
      <dgm:t>
        <a:bodyPr/>
        <a:lstStyle/>
        <a:p>
          <a:endParaRPr lang="en-ZA"/>
        </a:p>
      </dgm:t>
    </dgm:pt>
    <dgm:pt modelId="{628DBD01-E9A9-4656-9DF1-9392E6F49E85}" type="sibTrans" cxnId="{CABC3C4D-F960-4A8C-AD48-C1374DB2257D}">
      <dgm:prSet/>
      <dgm:spPr/>
      <dgm:t>
        <a:bodyPr/>
        <a:lstStyle/>
        <a:p>
          <a:endParaRPr lang="en-ZA"/>
        </a:p>
      </dgm:t>
    </dgm:pt>
    <dgm:pt modelId="{062785A7-4BE5-4546-9E6F-8DBFB211534E}">
      <dgm:prSet phldrT="[Text]"/>
      <dgm:spPr/>
      <dgm:t>
        <a:bodyPr/>
        <a:lstStyle/>
        <a:p>
          <a:r>
            <a:rPr lang="en-US" b="1" dirty="0"/>
            <a:t>Water Sensitive  settlements</a:t>
          </a:r>
          <a:endParaRPr lang="en-ZA" b="1" dirty="0"/>
        </a:p>
      </dgm:t>
    </dgm:pt>
    <dgm:pt modelId="{FE73789D-51B0-4E8D-A0C6-B9496D8B319D}" type="parTrans" cxnId="{1F5EB96E-9F6B-44E6-9599-562881263AF1}">
      <dgm:prSet/>
      <dgm:spPr/>
      <dgm:t>
        <a:bodyPr/>
        <a:lstStyle/>
        <a:p>
          <a:endParaRPr lang="en-ZA"/>
        </a:p>
      </dgm:t>
    </dgm:pt>
    <dgm:pt modelId="{C4DE41AC-993E-4F0D-BE25-68F58D516E34}" type="sibTrans" cxnId="{1F5EB96E-9F6B-44E6-9599-562881263AF1}">
      <dgm:prSet/>
      <dgm:spPr/>
      <dgm:t>
        <a:bodyPr/>
        <a:lstStyle/>
        <a:p>
          <a:endParaRPr lang="en-ZA"/>
        </a:p>
      </dgm:t>
    </dgm:pt>
    <dgm:pt modelId="{0A3F1C63-2901-4C1A-B629-70C28329C859}">
      <dgm:prSet phldrT="[Text]"/>
      <dgm:spPr>
        <a:solidFill>
          <a:schemeClr val="accent6">
            <a:lumMod val="60000"/>
            <a:lumOff val="40000"/>
          </a:schemeClr>
        </a:solidFill>
      </dgm:spPr>
      <dgm:t>
        <a:bodyPr/>
        <a:lstStyle/>
        <a:p>
          <a:r>
            <a:rPr lang="en-US" b="1" dirty="0"/>
            <a:t>SANITI</a:t>
          </a:r>
          <a:endParaRPr lang="en-ZA" b="1" dirty="0"/>
        </a:p>
      </dgm:t>
    </dgm:pt>
    <dgm:pt modelId="{608EB9D7-8A33-42DE-BA6B-B5F4DA37C1A2}" type="parTrans" cxnId="{74B1550A-65A9-4270-B513-86F64965E81C}">
      <dgm:prSet/>
      <dgm:spPr/>
      <dgm:t>
        <a:bodyPr/>
        <a:lstStyle/>
        <a:p>
          <a:endParaRPr lang="en-ZA"/>
        </a:p>
      </dgm:t>
    </dgm:pt>
    <dgm:pt modelId="{888F2584-6413-4199-93F5-1A893394A6CE}" type="sibTrans" cxnId="{74B1550A-65A9-4270-B513-86F64965E81C}">
      <dgm:prSet/>
      <dgm:spPr/>
      <dgm:t>
        <a:bodyPr/>
        <a:lstStyle/>
        <a:p>
          <a:endParaRPr lang="en-ZA"/>
        </a:p>
      </dgm:t>
    </dgm:pt>
    <dgm:pt modelId="{8FF66B8C-755C-41F8-8882-6DDC3FCF2E29}">
      <dgm:prSet phldrT="[Text]"/>
      <dgm:spPr>
        <a:solidFill>
          <a:srgbClr val="00B0F0"/>
        </a:solidFill>
      </dgm:spPr>
      <dgm:t>
        <a:bodyPr/>
        <a:lstStyle/>
        <a:p>
          <a:r>
            <a:rPr lang="en-US" b="1" dirty="0"/>
            <a:t>Wastewater futures</a:t>
          </a:r>
          <a:endParaRPr lang="en-ZA" b="1" dirty="0"/>
        </a:p>
      </dgm:t>
    </dgm:pt>
    <dgm:pt modelId="{FD5E6C35-5F88-4E68-BF64-96B39399002F}" type="parTrans" cxnId="{C90F6FD2-976D-4F81-BA2E-7975E3F7F3C9}">
      <dgm:prSet/>
      <dgm:spPr/>
      <dgm:t>
        <a:bodyPr/>
        <a:lstStyle/>
        <a:p>
          <a:endParaRPr lang="en-ZA"/>
        </a:p>
      </dgm:t>
    </dgm:pt>
    <dgm:pt modelId="{16B4C644-0810-470F-94FE-B38604A03088}" type="sibTrans" cxnId="{C90F6FD2-976D-4F81-BA2E-7975E3F7F3C9}">
      <dgm:prSet/>
      <dgm:spPr/>
      <dgm:t>
        <a:bodyPr/>
        <a:lstStyle/>
        <a:p>
          <a:endParaRPr lang="en-ZA"/>
        </a:p>
      </dgm:t>
    </dgm:pt>
    <dgm:pt modelId="{96B4642F-58DE-4871-AC28-D411AC29091F}">
      <dgm:prSet phldrT="[Text]"/>
      <dgm:spPr>
        <a:solidFill>
          <a:srgbClr val="7030A0"/>
        </a:solidFill>
      </dgm:spPr>
      <dgm:t>
        <a:bodyPr/>
        <a:lstStyle/>
        <a:p>
          <a:r>
            <a:rPr lang="en-US" b="1" dirty="0"/>
            <a:t>Water Quality Futures</a:t>
          </a:r>
          <a:endParaRPr lang="en-ZA" b="1" dirty="0"/>
        </a:p>
      </dgm:t>
    </dgm:pt>
    <dgm:pt modelId="{DA926186-2CE8-4BC4-B04D-318A3E66931F}" type="parTrans" cxnId="{629FE472-BC39-4DBF-82B0-973E369E2574}">
      <dgm:prSet/>
      <dgm:spPr/>
      <dgm:t>
        <a:bodyPr/>
        <a:lstStyle/>
        <a:p>
          <a:endParaRPr lang="en-ZA"/>
        </a:p>
      </dgm:t>
    </dgm:pt>
    <dgm:pt modelId="{FB599A40-87E6-4CAE-942F-F07BED2FD41C}" type="sibTrans" cxnId="{629FE472-BC39-4DBF-82B0-973E369E2574}">
      <dgm:prSet/>
      <dgm:spPr/>
      <dgm:t>
        <a:bodyPr/>
        <a:lstStyle/>
        <a:p>
          <a:endParaRPr lang="en-ZA"/>
        </a:p>
      </dgm:t>
    </dgm:pt>
    <dgm:pt modelId="{E9E8A355-D115-489E-8F2C-A7C9EEEE2323}" type="pres">
      <dgm:prSet presAssocID="{2AB54EA9-704F-439C-9156-A77C529584D6}" presName="Name0" presStyleCnt="0">
        <dgm:presLayoutVars>
          <dgm:chMax val="1"/>
          <dgm:dir/>
          <dgm:animLvl val="ctr"/>
          <dgm:resizeHandles val="exact"/>
        </dgm:presLayoutVars>
      </dgm:prSet>
      <dgm:spPr/>
    </dgm:pt>
    <dgm:pt modelId="{8218544E-90C2-4BAD-92B7-B725CAF81432}" type="pres">
      <dgm:prSet presAssocID="{1A8303CE-F313-4A39-BE17-43AFE4F3FFC2}" presName="centerShape" presStyleLbl="node0" presStyleIdx="0" presStyleCnt="1"/>
      <dgm:spPr/>
    </dgm:pt>
    <dgm:pt modelId="{14E2D664-53B4-4B03-8917-8D52DB1CB334}" type="pres">
      <dgm:prSet presAssocID="{062785A7-4BE5-4546-9E6F-8DBFB211534E}" presName="node" presStyleLbl="node1" presStyleIdx="0" presStyleCnt="4">
        <dgm:presLayoutVars>
          <dgm:bulletEnabled val="1"/>
        </dgm:presLayoutVars>
      </dgm:prSet>
      <dgm:spPr/>
    </dgm:pt>
    <dgm:pt modelId="{FAF9B2E1-B702-4CEE-86FA-2BB4B58E31DC}" type="pres">
      <dgm:prSet presAssocID="{062785A7-4BE5-4546-9E6F-8DBFB211534E}" presName="dummy" presStyleCnt="0"/>
      <dgm:spPr/>
    </dgm:pt>
    <dgm:pt modelId="{F3F9B04F-940A-41B8-9758-4853A8609395}" type="pres">
      <dgm:prSet presAssocID="{C4DE41AC-993E-4F0D-BE25-68F58D516E34}" presName="sibTrans" presStyleLbl="sibTrans2D1" presStyleIdx="0" presStyleCnt="4"/>
      <dgm:spPr/>
    </dgm:pt>
    <dgm:pt modelId="{5A0C34AF-FD61-4D1F-B8FB-ED4031E45EEB}" type="pres">
      <dgm:prSet presAssocID="{0A3F1C63-2901-4C1A-B629-70C28329C859}" presName="node" presStyleLbl="node1" presStyleIdx="1" presStyleCnt="4">
        <dgm:presLayoutVars>
          <dgm:bulletEnabled val="1"/>
        </dgm:presLayoutVars>
      </dgm:prSet>
      <dgm:spPr/>
    </dgm:pt>
    <dgm:pt modelId="{31B7E240-70BF-43CC-8886-0866E43F5EA7}" type="pres">
      <dgm:prSet presAssocID="{0A3F1C63-2901-4C1A-B629-70C28329C859}" presName="dummy" presStyleCnt="0"/>
      <dgm:spPr/>
    </dgm:pt>
    <dgm:pt modelId="{5AF7A196-185E-426D-BC35-593734CE16F2}" type="pres">
      <dgm:prSet presAssocID="{888F2584-6413-4199-93F5-1A893394A6CE}" presName="sibTrans" presStyleLbl="sibTrans2D1" presStyleIdx="1" presStyleCnt="4"/>
      <dgm:spPr/>
    </dgm:pt>
    <dgm:pt modelId="{DB02959E-2548-4709-9D7F-0699F15F3911}" type="pres">
      <dgm:prSet presAssocID="{8FF66B8C-755C-41F8-8882-6DDC3FCF2E29}" presName="node" presStyleLbl="node1" presStyleIdx="2" presStyleCnt="4">
        <dgm:presLayoutVars>
          <dgm:bulletEnabled val="1"/>
        </dgm:presLayoutVars>
      </dgm:prSet>
      <dgm:spPr/>
    </dgm:pt>
    <dgm:pt modelId="{812FB5CE-70CE-46F4-8BB1-2B07A9D0D02F}" type="pres">
      <dgm:prSet presAssocID="{8FF66B8C-755C-41F8-8882-6DDC3FCF2E29}" presName="dummy" presStyleCnt="0"/>
      <dgm:spPr/>
    </dgm:pt>
    <dgm:pt modelId="{23A08954-24EA-4CA4-9666-504324788B41}" type="pres">
      <dgm:prSet presAssocID="{16B4C644-0810-470F-94FE-B38604A03088}" presName="sibTrans" presStyleLbl="sibTrans2D1" presStyleIdx="2" presStyleCnt="4"/>
      <dgm:spPr/>
    </dgm:pt>
    <dgm:pt modelId="{5F70B099-8EEB-4AD7-92C4-19D2E32C4F5B}" type="pres">
      <dgm:prSet presAssocID="{96B4642F-58DE-4871-AC28-D411AC29091F}" presName="node" presStyleLbl="node1" presStyleIdx="3" presStyleCnt="4">
        <dgm:presLayoutVars>
          <dgm:bulletEnabled val="1"/>
        </dgm:presLayoutVars>
      </dgm:prSet>
      <dgm:spPr/>
    </dgm:pt>
    <dgm:pt modelId="{30816E3B-2FF8-474B-BE73-AFCFA507EE97}" type="pres">
      <dgm:prSet presAssocID="{96B4642F-58DE-4871-AC28-D411AC29091F}" presName="dummy" presStyleCnt="0"/>
      <dgm:spPr/>
    </dgm:pt>
    <dgm:pt modelId="{E8BB8C68-0C5E-4556-AB58-73FF5DDBB643}" type="pres">
      <dgm:prSet presAssocID="{FB599A40-87E6-4CAE-942F-F07BED2FD41C}" presName="sibTrans" presStyleLbl="sibTrans2D1" presStyleIdx="3" presStyleCnt="4"/>
      <dgm:spPr/>
    </dgm:pt>
  </dgm:ptLst>
  <dgm:cxnLst>
    <dgm:cxn modelId="{49D02A00-FDAF-486D-9D9F-874529FB0A89}" type="presOf" srcId="{062785A7-4BE5-4546-9E6F-8DBFB211534E}" destId="{14E2D664-53B4-4B03-8917-8D52DB1CB334}" srcOrd="0" destOrd="0" presId="urn:microsoft.com/office/officeart/2005/8/layout/radial6"/>
    <dgm:cxn modelId="{42924C09-7E99-4E74-9AF8-F2AC1CB02850}" type="presOf" srcId="{16B4C644-0810-470F-94FE-B38604A03088}" destId="{23A08954-24EA-4CA4-9666-504324788B41}" srcOrd="0" destOrd="0" presId="urn:microsoft.com/office/officeart/2005/8/layout/radial6"/>
    <dgm:cxn modelId="{74B1550A-65A9-4270-B513-86F64965E81C}" srcId="{1A8303CE-F313-4A39-BE17-43AFE4F3FFC2}" destId="{0A3F1C63-2901-4C1A-B629-70C28329C859}" srcOrd="1" destOrd="0" parTransId="{608EB9D7-8A33-42DE-BA6B-B5F4DA37C1A2}" sibTransId="{888F2584-6413-4199-93F5-1A893394A6CE}"/>
    <dgm:cxn modelId="{E96B1523-F6DB-4BEE-A9D7-6EBDC5526295}" type="presOf" srcId="{FB599A40-87E6-4CAE-942F-F07BED2FD41C}" destId="{E8BB8C68-0C5E-4556-AB58-73FF5DDBB643}" srcOrd="0" destOrd="0" presId="urn:microsoft.com/office/officeart/2005/8/layout/radial6"/>
    <dgm:cxn modelId="{B7D07535-3059-4AC5-9D7D-813EA48346FD}" type="presOf" srcId="{1A8303CE-F313-4A39-BE17-43AFE4F3FFC2}" destId="{8218544E-90C2-4BAD-92B7-B725CAF81432}" srcOrd="0" destOrd="0" presId="urn:microsoft.com/office/officeart/2005/8/layout/radial6"/>
    <dgm:cxn modelId="{56F57846-DB4A-46D9-9D13-71E9FDD9B587}" type="presOf" srcId="{2AB54EA9-704F-439C-9156-A77C529584D6}" destId="{E9E8A355-D115-489E-8F2C-A7C9EEEE2323}" srcOrd="0" destOrd="0" presId="urn:microsoft.com/office/officeart/2005/8/layout/radial6"/>
    <dgm:cxn modelId="{CABC3C4D-F960-4A8C-AD48-C1374DB2257D}" srcId="{2AB54EA9-704F-439C-9156-A77C529584D6}" destId="{1A8303CE-F313-4A39-BE17-43AFE4F3FFC2}" srcOrd="0" destOrd="0" parTransId="{7C8DF006-BC71-4B6B-886F-6AE73E306F37}" sibTransId="{628DBD01-E9A9-4656-9DF1-9392E6F49E85}"/>
    <dgm:cxn modelId="{1F5EB96E-9F6B-44E6-9599-562881263AF1}" srcId="{1A8303CE-F313-4A39-BE17-43AFE4F3FFC2}" destId="{062785A7-4BE5-4546-9E6F-8DBFB211534E}" srcOrd="0" destOrd="0" parTransId="{FE73789D-51B0-4E8D-A0C6-B9496D8B319D}" sibTransId="{C4DE41AC-993E-4F0D-BE25-68F58D516E34}"/>
    <dgm:cxn modelId="{629FE472-BC39-4DBF-82B0-973E369E2574}" srcId="{1A8303CE-F313-4A39-BE17-43AFE4F3FFC2}" destId="{96B4642F-58DE-4871-AC28-D411AC29091F}" srcOrd="3" destOrd="0" parTransId="{DA926186-2CE8-4BC4-B04D-318A3E66931F}" sibTransId="{FB599A40-87E6-4CAE-942F-F07BED2FD41C}"/>
    <dgm:cxn modelId="{D52FEC9C-0AAC-4512-B0EC-B8DCB6446909}" type="presOf" srcId="{96B4642F-58DE-4871-AC28-D411AC29091F}" destId="{5F70B099-8EEB-4AD7-92C4-19D2E32C4F5B}" srcOrd="0" destOrd="0" presId="urn:microsoft.com/office/officeart/2005/8/layout/radial6"/>
    <dgm:cxn modelId="{9EADAAA0-8466-47AC-BA23-5E48FEB95F5D}" type="presOf" srcId="{0A3F1C63-2901-4C1A-B629-70C28329C859}" destId="{5A0C34AF-FD61-4D1F-B8FB-ED4031E45EEB}" srcOrd="0" destOrd="0" presId="urn:microsoft.com/office/officeart/2005/8/layout/radial6"/>
    <dgm:cxn modelId="{B2BA6FAC-E29F-451C-A9DF-7E005988E1FD}" type="presOf" srcId="{8FF66B8C-755C-41F8-8882-6DDC3FCF2E29}" destId="{DB02959E-2548-4709-9D7F-0699F15F3911}" srcOrd="0" destOrd="0" presId="urn:microsoft.com/office/officeart/2005/8/layout/radial6"/>
    <dgm:cxn modelId="{16D667C7-6591-44DA-8C5B-C2A136D3E620}" type="presOf" srcId="{C4DE41AC-993E-4F0D-BE25-68F58D516E34}" destId="{F3F9B04F-940A-41B8-9758-4853A8609395}" srcOrd="0" destOrd="0" presId="urn:microsoft.com/office/officeart/2005/8/layout/radial6"/>
    <dgm:cxn modelId="{C90F6FD2-976D-4F81-BA2E-7975E3F7F3C9}" srcId="{1A8303CE-F313-4A39-BE17-43AFE4F3FFC2}" destId="{8FF66B8C-755C-41F8-8882-6DDC3FCF2E29}" srcOrd="2" destOrd="0" parTransId="{FD5E6C35-5F88-4E68-BF64-96B39399002F}" sibTransId="{16B4C644-0810-470F-94FE-B38604A03088}"/>
    <dgm:cxn modelId="{388096E0-8E2F-4B04-9034-0EBF250DC11C}" type="presOf" srcId="{888F2584-6413-4199-93F5-1A893394A6CE}" destId="{5AF7A196-185E-426D-BC35-593734CE16F2}" srcOrd="0" destOrd="0" presId="urn:microsoft.com/office/officeart/2005/8/layout/radial6"/>
    <dgm:cxn modelId="{7364CF12-50A5-4514-ABE8-B477CDD02766}" type="presParOf" srcId="{E9E8A355-D115-489E-8F2C-A7C9EEEE2323}" destId="{8218544E-90C2-4BAD-92B7-B725CAF81432}" srcOrd="0" destOrd="0" presId="urn:microsoft.com/office/officeart/2005/8/layout/radial6"/>
    <dgm:cxn modelId="{CC0D7F9E-FEBC-4596-B88D-80DC6C739578}" type="presParOf" srcId="{E9E8A355-D115-489E-8F2C-A7C9EEEE2323}" destId="{14E2D664-53B4-4B03-8917-8D52DB1CB334}" srcOrd="1" destOrd="0" presId="urn:microsoft.com/office/officeart/2005/8/layout/radial6"/>
    <dgm:cxn modelId="{F696058D-5316-4C27-BFEF-6F3887A5F15D}" type="presParOf" srcId="{E9E8A355-D115-489E-8F2C-A7C9EEEE2323}" destId="{FAF9B2E1-B702-4CEE-86FA-2BB4B58E31DC}" srcOrd="2" destOrd="0" presId="urn:microsoft.com/office/officeart/2005/8/layout/radial6"/>
    <dgm:cxn modelId="{ABD33281-8A5C-40D1-BCA6-D91B283C05E4}" type="presParOf" srcId="{E9E8A355-D115-489E-8F2C-A7C9EEEE2323}" destId="{F3F9B04F-940A-41B8-9758-4853A8609395}" srcOrd="3" destOrd="0" presId="urn:microsoft.com/office/officeart/2005/8/layout/radial6"/>
    <dgm:cxn modelId="{639A9C05-B431-4453-B27E-AAEEA419D5E7}" type="presParOf" srcId="{E9E8A355-D115-489E-8F2C-A7C9EEEE2323}" destId="{5A0C34AF-FD61-4D1F-B8FB-ED4031E45EEB}" srcOrd="4" destOrd="0" presId="urn:microsoft.com/office/officeart/2005/8/layout/radial6"/>
    <dgm:cxn modelId="{9AF8EC8B-29B8-47A6-ACC5-CE74DC9FDE47}" type="presParOf" srcId="{E9E8A355-D115-489E-8F2C-A7C9EEEE2323}" destId="{31B7E240-70BF-43CC-8886-0866E43F5EA7}" srcOrd="5" destOrd="0" presId="urn:microsoft.com/office/officeart/2005/8/layout/radial6"/>
    <dgm:cxn modelId="{CF891ABA-37BD-43C7-B239-6E48E672082B}" type="presParOf" srcId="{E9E8A355-D115-489E-8F2C-A7C9EEEE2323}" destId="{5AF7A196-185E-426D-BC35-593734CE16F2}" srcOrd="6" destOrd="0" presId="urn:microsoft.com/office/officeart/2005/8/layout/radial6"/>
    <dgm:cxn modelId="{D072DAA2-376F-49AD-B168-994B60498C86}" type="presParOf" srcId="{E9E8A355-D115-489E-8F2C-A7C9EEEE2323}" destId="{DB02959E-2548-4709-9D7F-0699F15F3911}" srcOrd="7" destOrd="0" presId="urn:microsoft.com/office/officeart/2005/8/layout/radial6"/>
    <dgm:cxn modelId="{97C61ADF-91AC-40D8-B180-08737D70623B}" type="presParOf" srcId="{E9E8A355-D115-489E-8F2C-A7C9EEEE2323}" destId="{812FB5CE-70CE-46F4-8BB1-2B07A9D0D02F}" srcOrd="8" destOrd="0" presId="urn:microsoft.com/office/officeart/2005/8/layout/radial6"/>
    <dgm:cxn modelId="{C9016755-A614-4DD9-91A9-8E7E9DD4DFD7}" type="presParOf" srcId="{E9E8A355-D115-489E-8F2C-A7C9EEEE2323}" destId="{23A08954-24EA-4CA4-9666-504324788B41}" srcOrd="9" destOrd="0" presId="urn:microsoft.com/office/officeart/2005/8/layout/radial6"/>
    <dgm:cxn modelId="{F75B860D-EC89-451A-995B-357A87E46DA0}" type="presParOf" srcId="{E9E8A355-D115-489E-8F2C-A7C9EEEE2323}" destId="{5F70B099-8EEB-4AD7-92C4-19D2E32C4F5B}" srcOrd="10" destOrd="0" presId="urn:microsoft.com/office/officeart/2005/8/layout/radial6"/>
    <dgm:cxn modelId="{917CD2C4-43BB-4F53-9161-22A690E7C54F}" type="presParOf" srcId="{E9E8A355-D115-489E-8F2C-A7C9EEEE2323}" destId="{30816E3B-2FF8-474B-BE73-AFCFA507EE97}" srcOrd="11" destOrd="0" presId="urn:microsoft.com/office/officeart/2005/8/layout/radial6"/>
    <dgm:cxn modelId="{49BE175F-A168-481E-A17E-9468AECC61C7}" type="presParOf" srcId="{E9E8A355-D115-489E-8F2C-A7C9EEEE2323}" destId="{E8BB8C68-0C5E-4556-AB58-73FF5DDBB643}"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F2C195-93EA-4529-B6D8-33AE387E985B}"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ZA"/>
        </a:p>
      </dgm:t>
    </dgm:pt>
    <dgm:pt modelId="{02DE29B4-9755-4785-ABB7-EF666ADE04EB}">
      <dgm:prSet phldrT="[Text]"/>
      <dgm:spPr/>
      <dgm:t>
        <a:bodyPr/>
        <a:lstStyle/>
        <a:p>
          <a:r>
            <a:rPr lang="en-ZA" dirty="0"/>
            <a:t>WTR</a:t>
          </a:r>
        </a:p>
      </dgm:t>
    </dgm:pt>
    <dgm:pt modelId="{C1D936E8-9D2B-47D1-9993-D6236C34FA06}" type="parTrans" cxnId="{1E293EB8-31D2-4C4D-837C-7E089DD08A65}">
      <dgm:prSet/>
      <dgm:spPr/>
      <dgm:t>
        <a:bodyPr/>
        <a:lstStyle/>
        <a:p>
          <a:endParaRPr lang="en-ZA"/>
        </a:p>
      </dgm:t>
    </dgm:pt>
    <dgm:pt modelId="{F606BF97-90E7-4516-8190-1413FD7CBDD8}" type="sibTrans" cxnId="{1E293EB8-31D2-4C4D-837C-7E089DD08A65}">
      <dgm:prSet/>
      <dgm:spPr/>
      <dgm:t>
        <a:bodyPr/>
        <a:lstStyle/>
        <a:p>
          <a:endParaRPr lang="en-ZA"/>
        </a:p>
      </dgm:t>
    </dgm:pt>
    <dgm:pt modelId="{02FA88C8-3C49-49CB-8BC8-71977731C6BB}">
      <dgm:prSet phldrT="[Text]"/>
      <dgm:spPr/>
      <dgm:t>
        <a:bodyPr/>
        <a:lstStyle/>
        <a:p>
          <a:r>
            <a:rPr lang="en-ZA" dirty="0"/>
            <a:t>Stored onsite</a:t>
          </a:r>
        </a:p>
      </dgm:t>
    </dgm:pt>
    <dgm:pt modelId="{4710AC90-D6B2-48D5-8B40-6E16F1F3F3DB}" type="parTrans" cxnId="{6B3254C4-55B4-4B81-8B75-011352510513}">
      <dgm:prSet/>
      <dgm:spPr/>
      <dgm:t>
        <a:bodyPr/>
        <a:lstStyle/>
        <a:p>
          <a:endParaRPr lang="en-ZA"/>
        </a:p>
      </dgm:t>
    </dgm:pt>
    <dgm:pt modelId="{5C7E719D-B784-431C-97F3-5F4F7B7C3938}" type="sibTrans" cxnId="{6B3254C4-55B4-4B81-8B75-011352510513}">
      <dgm:prSet/>
      <dgm:spPr/>
      <dgm:t>
        <a:bodyPr/>
        <a:lstStyle/>
        <a:p>
          <a:endParaRPr lang="en-ZA"/>
        </a:p>
      </dgm:t>
    </dgm:pt>
    <dgm:pt modelId="{9B9D9117-AA7A-4570-A6C0-69A880C22EA9}">
      <dgm:prSet phldrT="[Text]"/>
      <dgm:spPr/>
      <dgm:t>
        <a:bodyPr/>
        <a:lstStyle/>
        <a:p>
          <a:r>
            <a:rPr lang="en-ZA" dirty="0"/>
            <a:t>Recovery of products</a:t>
          </a:r>
        </a:p>
      </dgm:t>
    </dgm:pt>
    <dgm:pt modelId="{F0C83742-BEAE-4F92-8AB6-8B9188C80C06}" type="parTrans" cxnId="{F404824F-0320-4614-8513-C5985313BB48}">
      <dgm:prSet/>
      <dgm:spPr/>
      <dgm:t>
        <a:bodyPr/>
        <a:lstStyle/>
        <a:p>
          <a:endParaRPr lang="en-ZA"/>
        </a:p>
      </dgm:t>
    </dgm:pt>
    <dgm:pt modelId="{0A3CEDE6-182E-4FA8-A405-F7AC1518B086}" type="sibTrans" cxnId="{F404824F-0320-4614-8513-C5985313BB48}">
      <dgm:prSet/>
      <dgm:spPr/>
      <dgm:t>
        <a:bodyPr/>
        <a:lstStyle/>
        <a:p>
          <a:endParaRPr lang="en-ZA"/>
        </a:p>
      </dgm:t>
    </dgm:pt>
    <dgm:pt modelId="{2DE5D72A-9FD1-4634-BEF9-7A1BA82E88C7}">
      <dgm:prSet phldrT="[Text]"/>
      <dgm:spPr/>
      <dgm:t>
        <a:bodyPr/>
        <a:lstStyle/>
        <a:p>
          <a:r>
            <a:rPr lang="en-ZA" dirty="0"/>
            <a:t>Beneficial uses</a:t>
          </a:r>
        </a:p>
      </dgm:t>
    </dgm:pt>
    <dgm:pt modelId="{D5826045-EF7E-4324-AA00-25A5AE87605F}" type="parTrans" cxnId="{431678A9-3E28-4BBF-9CE2-5660FC3CF2D5}">
      <dgm:prSet/>
      <dgm:spPr/>
      <dgm:t>
        <a:bodyPr/>
        <a:lstStyle/>
        <a:p>
          <a:endParaRPr lang="en-ZA"/>
        </a:p>
      </dgm:t>
    </dgm:pt>
    <dgm:pt modelId="{A73EB6C1-29B0-45BD-ACDF-B422431A9932}" type="sibTrans" cxnId="{431678A9-3E28-4BBF-9CE2-5660FC3CF2D5}">
      <dgm:prSet/>
      <dgm:spPr/>
      <dgm:t>
        <a:bodyPr/>
        <a:lstStyle/>
        <a:p>
          <a:endParaRPr lang="en-ZA"/>
        </a:p>
      </dgm:t>
    </dgm:pt>
    <dgm:pt modelId="{90F99A68-4118-4465-ACBF-2C907F6BB844}">
      <dgm:prSet phldrT="[Text]"/>
      <dgm:spPr/>
      <dgm:t>
        <a:bodyPr/>
        <a:lstStyle/>
        <a:p>
          <a:r>
            <a:rPr lang="en-ZA" dirty="0"/>
            <a:t>Disposal at landfill</a:t>
          </a:r>
        </a:p>
      </dgm:t>
    </dgm:pt>
    <dgm:pt modelId="{F4DEA36B-4666-4F66-A467-04C6CA1AD8D7}" type="parTrans" cxnId="{51417A39-36A2-4AA0-B7D1-0DBA1F87ADFE}">
      <dgm:prSet/>
      <dgm:spPr/>
      <dgm:t>
        <a:bodyPr/>
        <a:lstStyle/>
        <a:p>
          <a:endParaRPr lang="en-ZA"/>
        </a:p>
      </dgm:t>
    </dgm:pt>
    <dgm:pt modelId="{7EEE897D-7D8B-404D-80E2-6DB0A0B73AD4}" type="sibTrans" cxnId="{51417A39-36A2-4AA0-B7D1-0DBA1F87ADFE}">
      <dgm:prSet/>
      <dgm:spPr/>
      <dgm:t>
        <a:bodyPr/>
        <a:lstStyle/>
        <a:p>
          <a:endParaRPr lang="en-ZA"/>
        </a:p>
      </dgm:t>
    </dgm:pt>
    <dgm:pt modelId="{470844D3-6E58-476A-A021-88AD04699C34}" type="pres">
      <dgm:prSet presAssocID="{09F2C195-93EA-4529-B6D8-33AE387E985B}" presName="hierChild1" presStyleCnt="0">
        <dgm:presLayoutVars>
          <dgm:orgChart val="1"/>
          <dgm:chPref val="1"/>
          <dgm:dir/>
          <dgm:animOne val="branch"/>
          <dgm:animLvl val="lvl"/>
          <dgm:resizeHandles/>
        </dgm:presLayoutVars>
      </dgm:prSet>
      <dgm:spPr/>
    </dgm:pt>
    <dgm:pt modelId="{7E2CDDCD-17F9-454B-A189-53F4A7AFD96F}" type="pres">
      <dgm:prSet presAssocID="{02DE29B4-9755-4785-ABB7-EF666ADE04EB}" presName="hierRoot1" presStyleCnt="0">
        <dgm:presLayoutVars>
          <dgm:hierBranch val="init"/>
        </dgm:presLayoutVars>
      </dgm:prSet>
      <dgm:spPr/>
    </dgm:pt>
    <dgm:pt modelId="{1394746B-06EB-4E5E-81E0-90D84E36176F}" type="pres">
      <dgm:prSet presAssocID="{02DE29B4-9755-4785-ABB7-EF666ADE04EB}" presName="rootComposite1" presStyleCnt="0"/>
      <dgm:spPr/>
    </dgm:pt>
    <dgm:pt modelId="{6CB84470-97A5-4790-99BA-2DF245ACF964}" type="pres">
      <dgm:prSet presAssocID="{02DE29B4-9755-4785-ABB7-EF666ADE04EB}" presName="rootText1" presStyleLbl="node0" presStyleIdx="0" presStyleCnt="1">
        <dgm:presLayoutVars>
          <dgm:chPref val="3"/>
        </dgm:presLayoutVars>
      </dgm:prSet>
      <dgm:spPr/>
    </dgm:pt>
    <dgm:pt modelId="{B96E5138-4CD0-4767-8558-19C7529BAA39}" type="pres">
      <dgm:prSet presAssocID="{02DE29B4-9755-4785-ABB7-EF666ADE04EB}" presName="rootConnector1" presStyleLbl="node1" presStyleIdx="0" presStyleCnt="0"/>
      <dgm:spPr/>
    </dgm:pt>
    <dgm:pt modelId="{14890235-DA53-4C1C-B79E-6A80EC92EFD7}" type="pres">
      <dgm:prSet presAssocID="{02DE29B4-9755-4785-ABB7-EF666ADE04EB}" presName="hierChild2" presStyleCnt="0"/>
      <dgm:spPr/>
    </dgm:pt>
    <dgm:pt modelId="{E9511218-FF2A-4CE0-9C22-A9A757263CC0}" type="pres">
      <dgm:prSet presAssocID="{4710AC90-D6B2-48D5-8B40-6E16F1F3F3DB}" presName="Name37" presStyleLbl="parChTrans1D2" presStyleIdx="0" presStyleCnt="4"/>
      <dgm:spPr/>
    </dgm:pt>
    <dgm:pt modelId="{E79BDC1A-5698-494D-A922-27F7B74E43FA}" type="pres">
      <dgm:prSet presAssocID="{02FA88C8-3C49-49CB-8BC8-71977731C6BB}" presName="hierRoot2" presStyleCnt="0">
        <dgm:presLayoutVars>
          <dgm:hierBranch val="init"/>
        </dgm:presLayoutVars>
      </dgm:prSet>
      <dgm:spPr/>
    </dgm:pt>
    <dgm:pt modelId="{5E141AF8-948B-406B-BA6C-74C7DD7A1DC2}" type="pres">
      <dgm:prSet presAssocID="{02FA88C8-3C49-49CB-8BC8-71977731C6BB}" presName="rootComposite" presStyleCnt="0"/>
      <dgm:spPr/>
    </dgm:pt>
    <dgm:pt modelId="{05270BF1-BF32-41A8-B7AC-E1889C3ACCA3}" type="pres">
      <dgm:prSet presAssocID="{02FA88C8-3C49-49CB-8BC8-71977731C6BB}" presName="rootText" presStyleLbl="node2" presStyleIdx="0" presStyleCnt="4">
        <dgm:presLayoutVars>
          <dgm:chPref val="3"/>
        </dgm:presLayoutVars>
      </dgm:prSet>
      <dgm:spPr/>
    </dgm:pt>
    <dgm:pt modelId="{C9999648-7EF5-40C9-9D78-A386CDD7A606}" type="pres">
      <dgm:prSet presAssocID="{02FA88C8-3C49-49CB-8BC8-71977731C6BB}" presName="rootConnector" presStyleLbl="node2" presStyleIdx="0" presStyleCnt="4"/>
      <dgm:spPr/>
    </dgm:pt>
    <dgm:pt modelId="{6EBD143F-0721-444F-9F8E-6F79F249DF24}" type="pres">
      <dgm:prSet presAssocID="{02FA88C8-3C49-49CB-8BC8-71977731C6BB}" presName="hierChild4" presStyleCnt="0"/>
      <dgm:spPr/>
    </dgm:pt>
    <dgm:pt modelId="{90EBC7B0-90D5-4E7A-A035-31F1CCA7BA0A}" type="pres">
      <dgm:prSet presAssocID="{02FA88C8-3C49-49CB-8BC8-71977731C6BB}" presName="hierChild5" presStyleCnt="0"/>
      <dgm:spPr/>
    </dgm:pt>
    <dgm:pt modelId="{74ECA3CA-4295-4DE6-A6E3-9314B22E580D}" type="pres">
      <dgm:prSet presAssocID="{F0C83742-BEAE-4F92-8AB6-8B9188C80C06}" presName="Name37" presStyleLbl="parChTrans1D2" presStyleIdx="1" presStyleCnt="4"/>
      <dgm:spPr/>
    </dgm:pt>
    <dgm:pt modelId="{00AE49C2-5BA7-4298-8BBD-CA4CCD119BCA}" type="pres">
      <dgm:prSet presAssocID="{9B9D9117-AA7A-4570-A6C0-69A880C22EA9}" presName="hierRoot2" presStyleCnt="0">
        <dgm:presLayoutVars>
          <dgm:hierBranch val="init"/>
        </dgm:presLayoutVars>
      </dgm:prSet>
      <dgm:spPr/>
    </dgm:pt>
    <dgm:pt modelId="{0A852095-3BA0-439F-B923-09EBB4BA0346}" type="pres">
      <dgm:prSet presAssocID="{9B9D9117-AA7A-4570-A6C0-69A880C22EA9}" presName="rootComposite" presStyleCnt="0"/>
      <dgm:spPr/>
    </dgm:pt>
    <dgm:pt modelId="{B4781470-C9C3-4C5B-9076-6B9C6906BDD9}" type="pres">
      <dgm:prSet presAssocID="{9B9D9117-AA7A-4570-A6C0-69A880C22EA9}" presName="rootText" presStyleLbl="node2" presStyleIdx="1" presStyleCnt="4">
        <dgm:presLayoutVars>
          <dgm:chPref val="3"/>
        </dgm:presLayoutVars>
      </dgm:prSet>
      <dgm:spPr/>
    </dgm:pt>
    <dgm:pt modelId="{FF8EF7FB-4238-4F58-9F38-CFB9DEF13258}" type="pres">
      <dgm:prSet presAssocID="{9B9D9117-AA7A-4570-A6C0-69A880C22EA9}" presName="rootConnector" presStyleLbl="node2" presStyleIdx="1" presStyleCnt="4"/>
      <dgm:spPr/>
    </dgm:pt>
    <dgm:pt modelId="{7D3E5653-C862-40F6-8780-50BD722EC524}" type="pres">
      <dgm:prSet presAssocID="{9B9D9117-AA7A-4570-A6C0-69A880C22EA9}" presName="hierChild4" presStyleCnt="0"/>
      <dgm:spPr/>
    </dgm:pt>
    <dgm:pt modelId="{10023EA1-FFA7-404E-9302-305995AE5742}" type="pres">
      <dgm:prSet presAssocID="{9B9D9117-AA7A-4570-A6C0-69A880C22EA9}" presName="hierChild5" presStyleCnt="0"/>
      <dgm:spPr/>
    </dgm:pt>
    <dgm:pt modelId="{CD41A8FB-1BDC-4E6E-B556-1B1929CC286F}" type="pres">
      <dgm:prSet presAssocID="{D5826045-EF7E-4324-AA00-25A5AE87605F}" presName="Name37" presStyleLbl="parChTrans1D2" presStyleIdx="2" presStyleCnt="4"/>
      <dgm:spPr/>
    </dgm:pt>
    <dgm:pt modelId="{E30DA2EC-7B41-47D3-9B05-A740A7A91937}" type="pres">
      <dgm:prSet presAssocID="{2DE5D72A-9FD1-4634-BEF9-7A1BA82E88C7}" presName="hierRoot2" presStyleCnt="0">
        <dgm:presLayoutVars>
          <dgm:hierBranch val="init"/>
        </dgm:presLayoutVars>
      </dgm:prSet>
      <dgm:spPr/>
    </dgm:pt>
    <dgm:pt modelId="{8EFC09C9-C850-4358-85B4-258E41D99F72}" type="pres">
      <dgm:prSet presAssocID="{2DE5D72A-9FD1-4634-BEF9-7A1BA82E88C7}" presName="rootComposite" presStyleCnt="0"/>
      <dgm:spPr/>
    </dgm:pt>
    <dgm:pt modelId="{F0187641-9605-437A-9FE0-38BFD178313D}" type="pres">
      <dgm:prSet presAssocID="{2DE5D72A-9FD1-4634-BEF9-7A1BA82E88C7}" presName="rootText" presStyleLbl="node2" presStyleIdx="2" presStyleCnt="4">
        <dgm:presLayoutVars>
          <dgm:chPref val="3"/>
        </dgm:presLayoutVars>
      </dgm:prSet>
      <dgm:spPr/>
    </dgm:pt>
    <dgm:pt modelId="{DEBA527B-67C6-432E-8FEE-0AC2C5C41D85}" type="pres">
      <dgm:prSet presAssocID="{2DE5D72A-9FD1-4634-BEF9-7A1BA82E88C7}" presName="rootConnector" presStyleLbl="node2" presStyleIdx="2" presStyleCnt="4"/>
      <dgm:spPr/>
    </dgm:pt>
    <dgm:pt modelId="{930149FE-C130-41E1-8011-F60B0E211E42}" type="pres">
      <dgm:prSet presAssocID="{2DE5D72A-9FD1-4634-BEF9-7A1BA82E88C7}" presName="hierChild4" presStyleCnt="0"/>
      <dgm:spPr/>
    </dgm:pt>
    <dgm:pt modelId="{7E943641-5A35-4EBA-AF9B-ADA559741E7A}" type="pres">
      <dgm:prSet presAssocID="{2DE5D72A-9FD1-4634-BEF9-7A1BA82E88C7}" presName="hierChild5" presStyleCnt="0"/>
      <dgm:spPr/>
    </dgm:pt>
    <dgm:pt modelId="{AE83CE78-9211-45AC-96BE-65582FE7DC72}" type="pres">
      <dgm:prSet presAssocID="{F4DEA36B-4666-4F66-A467-04C6CA1AD8D7}" presName="Name37" presStyleLbl="parChTrans1D2" presStyleIdx="3" presStyleCnt="4"/>
      <dgm:spPr/>
    </dgm:pt>
    <dgm:pt modelId="{23A67365-ADC4-49A9-88E7-3AA3D9E7D23F}" type="pres">
      <dgm:prSet presAssocID="{90F99A68-4118-4465-ACBF-2C907F6BB844}" presName="hierRoot2" presStyleCnt="0">
        <dgm:presLayoutVars>
          <dgm:hierBranch val="init"/>
        </dgm:presLayoutVars>
      </dgm:prSet>
      <dgm:spPr/>
    </dgm:pt>
    <dgm:pt modelId="{1693D0F7-3624-4DD8-8990-CF4004719C12}" type="pres">
      <dgm:prSet presAssocID="{90F99A68-4118-4465-ACBF-2C907F6BB844}" presName="rootComposite" presStyleCnt="0"/>
      <dgm:spPr/>
    </dgm:pt>
    <dgm:pt modelId="{05E820C2-5B49-46CA-B90D-2C6DDB0483A7}" type="pres">
      <dgm:prSet presAssocID="{90F99A68-4118-4465-ACBF-2C907F6BB844}" presName="rootText" presStyleLbl="node2" presStyleIdx="3" presStyleCnt="4">
        <dgm:presLayoutVars>
          <dgm:chPref val="3"/>
        </dgm:presLayoutVars>
      </dgm:prSet>
      <dgm:spPr/>
    </dgm:pt>
    <dgm:pt modelId="{E8DA6E9C-E848-43BB-9D35-2DF4BEC23A1D}" type="pres">
      <dgm:prSet presAssocID="{90F99A68-4118-4465-ACBF-2C907F6BB844}" presName="rootConnector" presStyleLbl="node2" presStyleIdx="3" presStyleCnt="4"/>
      <dgm:spPr/>
    </dgm:pt>
    <dgm:pt modelId="{B458E517-CAAC-4828-8F93-560D80D06B34}" type="pres">
      <dgm:prSet presAssocID="{90F99A68-4118-4465-ACBF-2C907F6BB844}" presName="hierChild4" presStyleCnt="0"/>
      <dgm:spPr/>
    </dgm:pt>
    <dgm:pt modelId="{EB30D3BF-142F-4951-A98E-333B07C2B2C7}" type="pres">
      <dgm:prSet presAssocID="{90F99A68-4118-4465-ACBF-2C907F6BB844}" presName="hierChild5" presStyleCnt="0"/>
      <dgm:spPr/>
    </dgm:pt>
    <dgm:pt modelId="{DFACCF1A-E5D1-4D1D-AA45-356AE3F3C41E}" type="pres">
      <dgm:prSet presAssocID="{02DE29B4-9755-4785-ABB7-EF666ADE04EB}" presName="hierChild3" presStyleCnt="0"/>
      <dgm:spPr/>
    </dgm:pt>
  </dgm:ptLst>
  <dgm:cxnLst>
    <dgm:cxn modelId="{21C33E03-5389-4C6E-A3A3-84D8713B6C85}" type="presOf" srcId="{9B9D9117-AA7A-4570-A6C0-69A880C22EA9}" destId="{B4781470-C9C3-4C5B-9076-6B9C6906BDD9}" srcOrd="0" destOrd="0" presId="urn:microsoft.com/office/officeart/2005/8/layout/orgChart1"/>
    <dgm:cxn modelId="{84099D17-EB54-4FE0-A181-219A2847E262}" type="presOf" srcId="{4710AC90-D6B2-48D5-8B40-6E16F1F3F3DB}" destId="{E9511218-FF2A-4CE0-9C22-A9A757263CC0}" srcOrd="0" destOrd="0" presId="urn:microsoft.com/office/officeart/2005/8/layout/orgChart1"/>
    <dgm:cxn modelId="{51417A39-36A2-4AA0-B7D1-0DBA1F87ADFE}" srcId="{02DE29B4-9755-4785-ABB7-EF666ADE04EB}" destId="{90F99A68-4118-4465-ACBF-2C907F6BB844}" srcOrd="3" destOrd="0" parTransId="{F4DEA36B-4666-4F66-A467-04C6CA1AD8D7}" sibTransId="{7EEE897D-7D8B-404D-80E2-6DB0A0B73AD4}"/>
    <dgm:cxn modelId="{E98DA449-B1B5-4FFA-BCF2-B9E4F4A9C00C}" type="presOf" srcId="{02FA88C8-3C49-49CB-8BC8-71977731C6BB}" destId="{C9999648-7EF5-40C9-9D78-A386CDD7A606}" srcOrd="1" destOrd="0" presId="urn:microsoft.com/office/officeart/2005/8/layout/orgChart1"/>
    <dgm:cxn modelId="{C9541D6A-379A-45F8-B314-3B59BEB541C7}" type="presOf" srcId="{90F99A68-4118-4465-ACBF-2C907F6BB844}" destId="{05E820C2-5B49-46CA-B90D-2C6DDB0483A7}" srcOrd="0" destOrd="0" presId="urn:microsoft.com/office/officeart/2005/8/layout/orgChart1"/>
    <dgm:cxn modelId="{D18C5E6B-44B6-4D82-899A-39F12D08A5C3}" type="presOf" srcId="{2DE5D72A-9FD1-4634-BEF9-7A1BA82E88C7}" destId="{F0187641-9605-437A-9FE0-38BFD178313D}" srcOrd="0" destOrd="0" presId="urn:microsoft.com/office/officeart/2005/8/layout/orgChart1"/>
    <dgm:cxn modelId="{5EC0DF6E-B67F-431C-8994-30888549CA12}" type="presOf" srcId="{02DE29B4-9755-4785-ABB7-EF666ADE04EB}" destId="{6CB84470-97A5-4790-99BA-2DF245ACF964}" srcOrd="0" destOrd="0" presId="urn:microsoft.com/office/officeart/2005/8/layout/orgChart1"/>
    <dgm:cxn modelId="{F404824F-0320-4614-8513-C5985313BB48}" srcId="{02DE29B4-9755-4785-ABB7-EF666ADE04EB}" destId="{9B9D9117-AA7A-4570-A6C0-69A880C22EA9}" srcOrd="1" destOrd="0" parTransId="{F0C83742-BEAE-4F92-8AB6-8B9188C80C06}" sibTransId="{0A3CEDE6-182E-4FA8-A405-F7AC1518B086}"/>
    <dgm:cxn modelId="{E44F9D50-004B-4199-BBC5-54958C4321C6}" type="presOf" srcId="{02FA88C8-3C49-49CB-8BC8-71977731C6BB}" destId="{05270BF1-BF32-41A8-B7AC-E1889C3ACCA3}" srcOrd="0" destOrd="0" presId="urn:microsoft.com/office/officeart/2005/8/layout/orgChart1"/>
    <dgm:cxn modelId="{E332E873-0051-4C9F-930C-64C1B4481952}" type="presOf" srcId="{02DE29B4-9755-4785-ABB7-EF666ADE04EB}" destId="{B96E5138-4CD0-4767-8558-19C7529BAA39}" srcOrd="1" destOrd="0" presId="urn:microsoft.com/office/officeart/2005/8/layout/orgChart1"/>
    <dgm:cxn modelId="{55E07177-B02C-466B-8650-5D2EC028092A}" type="presOf" srcId="{09F2C195-93EA-4529-B6D8-33AE387E985B}" destId="{470844D3-6E58-476A-A021-88AD04699C34}" srcOrd="0" destOrd="0" presId="urn:microsoft.com/office/officeart/2005/8/layout/orgChart1"/>
    <dgm:cxn modelId="{87136B7E-8870-4C7E-9AD6-148A935D0103}" type="presOf" srcId="{D5826045-EF7E-4324-AA00-25A5AE87605F}" destId="{CD41A8FB-1BDC-4E6E-B556-1B1929CC286F}" srcOrd="0" destOrd="0" presId="urn:microsoft.com/office/officeart/2005/8/layout/orgChart1"/>
    <dgm:cxn modelId="{A48D08A4-B56B-43E0-B3B1-B018C5F160AE}" type="presOf" srcId="{F0C83742-BEAE-4F92-8AB6-8B9188C80C06}" destId="{74ECA3CA-4295-4DE6-A6E3-9314B22E580D}" srcOrd="0" destOrd="0" presId="urn:microsoft.com/office/officeart/2005/8/layout/orgChart1"/>
    <dgm:cxn modelId="{431678A9-3E28-4BBF-9CE2-5660FC3CF2D5}" srcId="{02DE29B4-9755-4785-ABB7-EF666ADE04EB}" destId="{2DE5D72A-9FD1-4634-BEF9-7A1BA82E88C7}" srcOrd="2" destOrd="0" parTransId="{D5826045-EF7E-4324-AA00-25A5AE87605F}" sibTransId="{A73EB6C1-29B0-45BD-ACDF-B422431A9932}"/>
    <dgm:cxn modelId="{1E293EB8-31D2-4C4D-837C-7E089DD08A65}" srcId="{09F2C195-93EA-4529-B6D8-33AE387E985B}" destId="{02DE29B4-9755-4785-ABB7-EF666ADE04EB}" srcOrd="0" destOrd="0" parTransId="{C1D936E8-9D2B-47D1-9993-D6236C34FA06}" sibTransId="{F606BF97-90E7-4516-8190-1413FD7CBDD8}"/>
    <dgm:cxn modelId="{6B3254C4-55B4-4B81-8B75-011352510513}" srcId="{02DE29B4-9755-4785-ABB7-EF666ADE04EB}" destId="{02FA88C8-3C49-49CB-8BC8-71977731C6BB}" srcOrd="0" destOrd="0" parTransId="{4710AC90-D6B2-48D5-8B40-6E16F1F3F3DB}" sibTransId="{5C7E719D-B784-431C-97F3-5F4F7B7C3938}"/>
    <dgm:cxn modelId="{970C3DD0-8BEA-4EC2-88B7-51A782A3E010}" type="presOf" srcId="{F4DEA36B-4666-4F66-A467-04C6CA1AD8D7}" destId="{AE83CE78-9211-45AC-96BE-65582FE7DC72}" srcOrd="0" destOrd="0" presId="urn:microsoft.com/office/officeart/2005/8/layout/orgChart1"/>
    <dgm:cxn modelId="{49D50BD3-3A4D-44DA-92B3-E91300B9C250}" type="presOf" srcId="{9B9D9117-AA7A-4570-A6C0-69A880C22EA9}" destId="{FF8EF7FB-4238-4F58-9F38-CFB9DEF13258}" srcOrd="1" destOrd="0" presId="urn:microsoft.com/office/officeart/2005/8/layout/orgChart1"/>
    <dgm:cxn modelId="{8A5DA9E6-77D5-43DB-AAAE-C3E85AB763A1}" type="presOf" srcId="{90F99A68-4118-4465-ACBF-2C907F6BB844}" destId="{E8DA6E9C-E848-43BB-9D35-2DF4BEC23A1D}" srcOrd="1" destOrd="0" presId="urn:microsoft.com/office/officeart/2005/8/layout/orgChart1"/>
    <dgm:cxn modelId="{C8B06FEC-7213-4D43-BE7A-515529D35481}" type="presOf" srcId="{2DE5D72A-9FD1-4634-BEF9-7A1BA82E88C7}" destId="{DEBA527B-67C6-432E-8FEE-0AC2C5C41D85}" srcOrd="1" destOrd="0" presId="urn:microsoft.com/office/officeart/2005/8/layout/orgChart1"/>
    <dgm:cxn modelId="{44024B96-A65F-42EC-8A3A-63C1F12C53E6}" type="presParOf" srcId="{470844D3-6E58-476A-A021-88AD04699C34}" destId="{7E2CDDCD-17F9-454B-A189-53F4A7AFD96F}" srcOrd="0" destOrd="0" presId="urn:microsoft.com/office/officeart/2005/8/layout/orgChart1"/>
    <dgm:cxn modelId="{A4A6B19C-F4A5-4AD6-9CAD-196620C5CB9E}" type="presParOf" srcId="{7E2CDDCD-17F9-454B-A189-53F4A7AFD96F}" destId="{1394746B-06EB-4E5E-81E0-90D84E36176F}" srcOrd="0" destOrd="0" presId="urn:microsoft.com/office/officeart/2005/8/layout/orgChart1"/>
    <dgm:cxn modelId="{3EE2FB3F-12DE-44AD-B50B-FCE7121C27EC}" type="presParOf" srcId="{1394746B-06EB-4E5E-81E0-90D84E36176F}" destId="{6CB84470-97A5-4790-99BA-2DF245ACF964}" srcOrd="0" destOrd="0" presId="urn:microsoft.com/office/officeart/2005/8/layout/orgChart1"/>
    <dgm:cxn modelId="{7CDFB4CE-4551-438B-ADDD-D361166C550F}" type="presParOf" srcId="{1394746B-06EB-4E5E-81E0-90D84E36176F}" destId="{B96E5138-4CD0-4767-8558-19C7529BAA39}" srcOrd="1" destOrd="0" presId="urn:microsoft.com/office/officeart/2005/8/layout/orgChart1"/>
    <dgm:cxn modelId="{E1DEAD26-B739-4120-8F0C-E383368CD3BA}" type="presParOf" srcId="{7E2CDDCD-17F9-454B-A189-53F4A7AFD96F}" destId="{14890235-DA53-4C1C-B79E-6A80EC92EFD7}" srcOrd="1" destOrd="0" presId="urn:microsoft.com/office/officeart/2005/8/layout/orgChart1"/>
    <dgm:cxn modelId="{B131D1A7-F7DC-4610-8963-4A5E5FE35D66}" type="presParOf" srcId="{14890235-DA53-4C1C-B79E-6A80EC92EFD7}" destId="{E9511218-FF2A-4CE0-9C22-A9A757263CC0}" srcOrd="0" destOrd="0" presId="urn:microsoft.com/office/officeart/2005/8/layout/orgChart1"/>
    <dgm:cxn modelId="{A6ED5A5E-7ED0-4E30-8B45-615286C0C051}" type="presParOf" srcId="{14890235-DA53-4C1C-B79E-6A80EC92EFD7}" destId="{E79BDC1A-5698-494D-A922-27F7B74E43FA}" srcOrd="1" destOrd="0" presId="urn:microsoft.com/office/officeart/2005/8/layout/orgChart1"/>
    <dgm:cxn modelId="{543BE358-C781-4E07-89EA-1EB41518A35C}" type="presParOf" srcId="{E79BDC1A-5698-494D-A922-27F7B74E43FA}" destId="{5E141AF8-948B-406B-BA6C-74C7DD7A1DC2}" srcOrd="0" destOrd="0" presId="urn:microsoft.com/office/officeart/2005/8/layout/orgChart1"/>
    <dgm:cxn modelId="{4B518CCE-6BB3-4B25-B687-0B0034B1E078}" type="presParOf" srcId="{5E141AF8-948B-406B-BA6C-74C7DD7A1DC2}" destId="{05270BF1-BF32-41A8-B7AC-E1889C3ACCA3}" srcOrd="0" destOrd="0" presId="urn:microsoft.com/office/officeart/2005/8/layout/orgChart1"/>
    <dgm:cxn modelId="{3203410D-5CE2-4B0E-8BF6-414A863BB955}" type="presParOf" srcId="{5E141AF8-948B-406B-BA6C-74C7DD7A1DC2}" destId="{C9999648-7EF5-40C9-9D78-A386CDD7A606}" srcOrd="1" destOrd="0" presId="urn:microsoft.com/office/officeart/2005/8/layout/orgChart1"/>
    <dgm:cxn modelId="{7E14AA21-9677-438E-B246-52064A5ABA1C}" type="presParOf" srcId="{E79BDC1A-5698-494D-A922-27F7B74E43FA}" destId="{6EBD143F-0721-444F-9F8E-6F79F249DF24}" srcOrd="1" destOrd="0" presId="urn:microsoft.com/office/officeart/2005/8/layout/orgChart1"/>
    <dgm:cxn modelId="{4EDB53B3-BC19-4E8D-B18E-BD5090167D90}" type="presParOf" srcId="{E79BDC1A-5698-494D-A922-27F7B74E43FA}" destId="{90EBC7B0-90D5-4E7A-A035-31F1CCA7BA0A}" srcOrd="2" destOrd="0" presId="urn:microsoft.com/office/officeart/2005/8/layout/orgChart1"/>
    <dgm:cxn modelId="{D1FE644B-6F23-497D-8125-8A77E7C1A4A8}" type="presParOf" srcId="{14890235-DA53-4C1C-B79E-6A80EC92EFD7}" destId="{74ECA3CA-4295-4DE6-A6E3-9314B22E580D}" srcOrd="2" destOrd="0" presId="urn:microsoft.com/office/officeart/2005/8/layout/orgChart1"/>
    <dgm:cxn modelId="{448D0EFD-1E8E-4665-AB7B-E7C9B276ABA0}" type="presParOf" srcId="{14890235-DA53-4C1C-B79E-6A80EC92EFD7}" destId="{00AE49C2-5BA7-4298-8BBD-CA4CCD119BCA}" srcOrd="3" destOrd="0" presId="urn:microsoft.com/office/officeart/2005/8/layout/orgChart1"/>
    <dgm:cxn modelId="{CE636A8A-4E90-409C-8BA9-0B474F6EED69}" type="presParOf" srcId="{00AE49C2-5BA7-4298-8BBD-CA4CCD119BCA}" destId="{0A852095-3BA0-439F-B923-09EBB4BA0346}" srcOrd="0" destOrd="0" presId="urn:microsoft.com/office/officeart/2005/8/layout/orgChart1"/>
    <dgm:cxn modelId="{497B338F-1A85-4C8C-8DFA-4208EE75E6E6}" type="presParOf" srcId="{0A852095-3BA0-439F-B923-09EBB4BA0346}" destId="{B4781470-C9C3-4C5B-9076-6B9C6906BDD9}" srcOrd="0" destOrd="0" presId="urn:microsoft.com/office/officeart/2005/8/layout/orgChart1"/>
    <dgm:cxn modelId="{1587BA0E-BFF0-4C20-83E3-0B9ADAC32C50}" type="presParOf" srcId="{0A852095-3BA0-439F-B923-09EBB4BA0346}" destId="{FF8EF7FB-4238-4F58-9F38-CFB9DEF13258}" srcOrd="1" destOrd="0" presId="urn:microsoft.com/office/officeart/2005/8/layout/orgChart1"/>
    <dgm:cxn modelId="{60A52F02-F3FC-486A-BE0D-FBC1D5B1D6DE}" type="presParOf" srcId="{00AE49C2-5BA7-4298-8BBD-CA4CCD119BCA}" destId="{7D3E5653-C862-40F6-8780-50BD722EC524}" srcOrd="1" destOrd="0" presId="urn:microsoft.com/office/officeart/2005/8/layout/orgChart1"/>
    <dgm:cxn modelId="{28B86E5A-8B5A-4465-8FD4-E261B4E85A4A}" type="presParOf" srcId="{00AE49C2-5BA7-4298-8BBD-CA4CCD119BCA}" destId="{10023EA1-FFA7-404E-9302-305995AE5742}" srcOrd="2" destOrd="0" presId="urn:microsoft.com/office/officeart/2005/8/layout/orgChart1"/>
    <dgm:cxn modelId="{38282089-58B0-45B0-8D9A-AFC382015746}" type="presParOf" srcId="{14890235-DA53-4C1C-B79E-6A80EC92EFD7}" destId="{CD41A8FB-1BDC-4E6E-B556-1B1929CC286F}" srcOrd="4" destOrd="0" presId="urn:microsoft.com/office/officeart/2005/8/layout/orgChart1"/>
    <dgm:cxn modelId="{C4DDFC3E-F898-4806-A7D2-B55D49BDC533}" type="presParOf" srcId="{14890235-DA53-4C1C-B79E-6A80EC92EFD7}" destId="{E30DA2EC-7B41-47D3-9B05-A740A7A91937}" srcOrd="5" destOrd="0" presId="urn:microsoft.com/office/officeart/2005/8/layout/orgChart1"/>
    <dgm:cxn modelId="{9AE5EBF3-68E0-4169-8724-787FBA9BFC49}" type="presParOf" srcId="{E30DA2EC-7B41-47D3-9B05-A740A7A91937}" destId="{8EFC09C9-C850-4358-85B4-258E41D99F72}" srcOrd="0" destOrd="0" presId="urn:microsoft.com/office/officeart/2005/8/layout/orgChart1"/>
    <dgm:cxn modelId="{70A0B972-21BB-4AFB-924F-28D8A0030236}" type="presParOf" srcId="{8EFC09C9-C850-4358-85B4-258E41D99F72}" destId="{F0187641-9605-437A-9FE0-38BFD178313D}" srcOrd="0" destOrd="0" presId="urn:microsoft.com/office/officeart/2005/8/layout/orgChart1"/>
    <dgm:cxn modelId="{7ACDA174-D729-4132-AC0A-B3DDE7AAB730}" type="presParOf" srcId="{8EFC09C9-C850-4358-85B4-258E41D99F72}" destId="{DEBA527B-67C6-432E-8FEE-0AC2C5C41D85}" srcOrd="1" destOrd="0" presId="urn:microsoft.com/office/officeart/2005/8/layout/orgChart1"/>
    <dgm:cxn modelId="{6753A56F-1996-443E-B8D2-6CEC2A6AFE6D}" type="presParOf" srcId="{E30DA2EC-7B41-47D3-9B05-A740A7A91937}" destId="{930149FE-C130-41E1-8011-F60B0E211E42}" srcOrd="1" destOrd="0" presId="urn:microsoft.com/office/officeart/2005/8/layout/orgChart1"/>
    <dgm:cxn modelId="{40B19169-36CA-4191-A730-71562036A529}" type="presParOf" srcId="{E30DA2EC-7B41-47D3-9B05-A740A7A91937}" destId="{7E943641-5A35-4EBA-AF9B-ADA559741E7A}" srcOrd="2" destOrd="0" presId="urn:microsoft.com/office/officeart/2005/8/layout/orgChart1"/>
    <dgm:cxn modelId="{F57BB333-6DC3-4042-B5D1-F5C3E4B92F1B}" type="presParOf" srcId="{14890235-DA53-4C1C-B79E-6A80EC92EFD7}" destId="{AE83CE78-9211-45AC-96BE-65582FE7DC72}" srcOrd="6" destOrd="0" presId="urn:microsoft.com/office/officeart/2005/8/layout/orgChart1"/>
    <dgm:cxn modelId="{771B6B76-C91D-4AE2-A472-5F6DE6AC2859}" type="presParOf" srcId="{14890235-DA53-4C1C-B79E-6A80EC92EFD7}" destId="{23A67365-ADC4-49A9-88E7-3AA3D9E7D23F}" srcOrd="7" destOrd="0" presId="urn:microsoft.com/office/officeart/2005/8/layout/orgChart1"/>
    <dgm:cxn modelId="{92F75C4A-686B-4215-9C51-037C424EA133}" type="presParOf" srcId="{23A67365-ADC4-49A9-88E7-3AA3D9E7D23F}" destId="{1693D0F7-3624-4DD8-8990-CF4004719C12}" srcOrd="0" destOrd="0" presId="urn:microsoft.com/office/officeart/2005/8/layout/orgChart1"/>
    <dgm:cxn modelId="{BA04E530-AF3E-4AF6-B447-827F9DCDE25F}" type="presParOf" srcId="{1693D0F7-3624-4DD8-8990-CF4004719C12}" destId="{05E820C2-5B49-46CA-B90D-2C6DDB0483A7}" srcOrd="0" destOrd="0" presId="urn:microsoft.com/office/officeart/2005/8/layout/orgChart1"/>
    <dgm:cxn modelId="{2E119E00-1417-4364-822D-18BCC75B06BF}" type="presParOf" srcId="{1693D0F7-3624-4DD8-8990-CF4004719C12}" destId="{E8DA6E9C-E848-43BB-9D35-2DF4BEC23A1D}" srcOrd="1" destOrd="0" presId="urn:microsoft.com/office/officeart/2005/8/layout/orgChart1"/>
    <dgm:cxn modelId="{3F3EA2C3-E656-4999-A142-B4DD1A2FDE36}" type="presParOf" srcId="{23A67365-ADC4-49A9-88E7-3AA3D9E7D23F}" destId="{B458E517-CAAC-4828-8F93-560D80D06B34}" srcOrd="1" destOrd="0" presId="urn:microsoft.com/office/officeart/2005/8/layout/orgChart1"/>
    <dgm:cxn modelId="{2C34D81D-221F-45B8-8998-EB6A37934A2F}" type="presParOf" srcId="{23A67365-ADC4-49A9-88E7-3AA3D9E7D23F}" destId="{EB30D3BF-142F-4951-A98E-333B07C2B2C7}" srcOrd="2" destOrd="0" presId="urn:microsoft.com/office/officeart/2005/8/layout/orgChart1"/>
    <dgm:cxn modelId="{483F4905-97B9-4CA4-8A76-1F75B4675361}" type="presParOf" srcId="{7E2CDDCD-17F9-454B-A189-53F4A7AFD96F}" destId="{DFACCF1A-E5D1-4D1D-AA45-356AE3F3C41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5D0CC-70D9-42C6-97E5-CB2A366DA993}">
      <dsp:nvSpPr>
        <dsp:cNvPr id="0" name=""/>
        <dsp:cNvSpPr/>
      </dsp:nvSpPr>
      <dsp:spPr>
        <a:xfrm>
          <a:off x="0" y="205696"/>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Poorly regulated water services sector</a:t>
          </a:r>
        </a:p>
      </dsp:txBody>
      <dsp:txXfrm>
        <a:off x="19392" y="225088"/>
        <a:ext cx="3999816" cy="358467"/>
      </dsp:txXfrm>
    </dsp:sp>
    <dsp:sp modelId="{C34B15B5-B122-42A2-97D5-03DCB1B1382B}">
      <dsp:nvSpPr>
        <dsp:cNvPr id="0" name=""/>
        <dsp:cNvSpPr/>
      </dsp:nvSpPr>
      <dsp:spPr>
        <a:xfrm>
          <a:off x="0" y="631747"/>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Lack of capacity for delivery</a:t>
          </a:r>
        </a:p>
      </dsp:txBody>
      <dsp:txXfrm>
        <a:off x="19392" y="651139"/>
        <a:ext cx="3999816" cy="358467"/>
      </dsp:txXfrm>
    </dsp:sp>
    <dsp:sp modelId="{4062DE0F-EB66-4EBD-8A8E-43E065863786}">
      <dsp:nvSpPr>
        <dsp:cNvPr id="0" name=""/>
        <dsp:cNvSpPr/>
      </dsp:nvSpPr>
      <dsp:spPr>
        <a:xfrm>
          <a:off x="0" y="1057799"/>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Poor focus on O&amp;M</a:t>
          </a:r>
        </a:p>
      </dsp:txBody>
      <dsp:txXfrm>
        <a:off x="19392" y="1077191"/>
        <a:ext cx="3999816" cy="358467"/>
      </dsp:txXfrm>
    </dsp:sp>
    <dsp:sp modelId="{C427F63F-45F4-4E29-941F-18C526CFCA23}">
      <dsp:nvSpPr>
        <dsp:cNvPr id="0" name=""/>
        <dsp:cNvSpPr/>
      </dsp:nvSpPr>
      <dsp:spPr>
        <a:xfrm>
          <a:off x="0" y="1483851"/>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Dwindling technical specialist core</a:t>
          </a:r>
        </a:p>
      </dsp:txBody>
      <dsp:txXfrm>
        <a:off x="19392" y="1503243"/>
        <a:ext cx="3999816" cy="358467"/>
      </dsp:txXfrm>
    </dsp:sp>
    <dsp:sp modelId="{85E82C56-EC0A-405C-BEBB-992FC23F9887}">
      <dsp:nvSpPr>
        <dsp:cNvPr id="0" name=""/>
        <dsp:cNvSpPr/>
      </dsp:nvSpPr>
      <dsp:spPr>
        <a:xfrm>
          <a:off x="0" y="1909902"/>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Limited resources continue to be inefficiently used</a:t>
          </a:r>
        </a:p>
      </dsp:txBody>
      <dsp:txXfrm>
        <a:off x="19392" y="1929294"/>
        <a:ext cx="3999816" cy="358467"/>
      </dsp:txXfrm>
    </dsp:sp>
    <dsp:sp modelId="{B0A44B5D-2F35-4656-AA48-96E8F3918C92}">
      <dsp:nvSpPr>
        <dsp:cNvPr id="0" name=""/>
        <dsp:cNvSpPr/>
      </dsp:nvSpPr>
      <dsp:spPr>
        <a:xfrm>
          <a:off x="0" y="2335954"/>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Pollution from industrial and mining use</a:t>
          </a:r>
        </a:p>
      </dsp:txBody>
      <dsp:txXfrm>
        <a:off x="19392" y="2355346"/>
        <a:ext cx="3999816" cy="358467"/>
      </dsp:txXfrm>
    </dsp:sp>
    <dsp:sp modelId="{7B0B27EB-EF3F-4234-B6EA-412C78B44C79}">
      <dsp:nvSpPr>
        <dsp:cNvPr id="0" name=""/>
        <dsp:cNvSpPr/>
      </dsp:nvSpPr>
      <dsp:spPr>
        <a:xfrm>
          <a:off x="0" y="2762005"/>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Complex waste streams and non –point sources of pollution (urban formal and informal areas)</a:t>
          </a:r>
        </a:p>
      </dsp:txBody>
      <dsp:txXfrm>
        <a:off x="19392" y="2781397"/>
        <a:ext cx="3999816" cy="358467"/>
      </dsp:txXfrm>
    </dsp:sp>
    <dsp:sp modelId="{7D61EF7F-B0C4-410F-BC39-B6E39FB1E5EC}">
      <dsp:nvSpPr>
        <dsp:cNvPr id="0" name=""/>
        <dsp:cNvSpPr/>
      </dsp:nvSpPr>
      <dsp:spPr>
        <a:xfrm>
          <a:off x="0" y="3188057"/>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Long term impacts of mining and industrial use</a:t>
          </a:r>
        </a:p>
      </dsp:txBody>
      <dsp:txXfrm>
        <a:off x="19392" y="3207449"/>
        <a:ext cx="3999816" cy="358467"/>
      </dsp:txXfrm>
    </dsp:sp>
    <dsp:sp modelId="{57E8F031-E0EF-4677-85A6-5142DF82E66C}">
      <dsp:nvSpPr>
        <dsp:cNvPr id="0" name=""/>
        <dsp:cNvSpPr/>
      </dsp:nvSpPr>
      <dsp:spPr>
        <a:xfrm>
          <a:off x="0" y="3614108"/>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Water quality and its impact (on vulnerable communities)</a:t>
          </a:r>
        </a:p>
      </dsp:txBody>
      <dsp:txXfrm>
        <a:off x="19392" y="3633500"/>
        <a:ext cx="3999816" cy="358467"/>
      </dsp:txXfrm>
    </dsp:sp>
    <dsp:sp modelId="{0A5D7A67-47D4-4B87-A19C-0274667E7DF5}">
      <dsp:nvSpPr>
        <dsp:cNvPr id="0" name=""/>
        <dsp:cNvSpPr/>
      </dsp:nvSpPr>
      <dsp:spPr>
        <a:xfrm>
          <a:off x="0" y="4040160"/>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Energy</a:t>
          </a:r>
        </a:p>
      </dsp:txBody>
      <dsp:txXfrm>
        <a:off x="19392" y="4059552"/>
        <a:ext cx="3999816" cy="358467"/>
      </dsp:txXfrm>
    </dsp:sp>
    <dsp:sp modelId="{7B28D28B-B652-4B85-83AD-EA11915DA13F}">
      <dsp:nvSpPr>
        <dsp:cNvPr id="0" name=""/>
        <dsp:cNvSpPr/>
      </dsp:nvSpPr>
      <dsp:spPr>
        <a:xfrm>
          <a:off x="0" y="4466212"/>
          <a:ext cx="4038600"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POOR PAYMENT</a:t>
          </a:r>
        </a:p>
      </dsp:txBody>
      <dsp:txXfrm>
        <a:off x="19392" y="4485604"/>
        <a:ext cx="3999816" cy="358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B8C68-0C5E-4556-AB58-73FF5DDBB643}">
      <dsp:nvSpPr>
        <dsp:cNvPr id="0" name=""/>
        <dsp:cNvSpPr/>
      </dsp:nvSpPr>
      <dsp:spPr>
        <a:xfrm>
          <a:off x="1208979" y="609303"/>
          <a:ext cx="4068565" cy="4068565"/>
        </a:xfrm>
        <a:prstGeom prst="blockArc">
          <a:avLst>
            <a:gd name="adj1" fmla="val 1080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A08954-24EA-4CA4-9666-504324788B41}">
      <dsp:nvSpPr>
        <dsp:cNvPr id="0" name=""/>
        <dsp:cNvSpPr/>
      </dsp:nvSpPr>
      <dsp:spPr>
        <a:xfrm>
          <a:off x="1208979" y="609303"/>
          <a:ext cx="4068565" cy="4068565"/>
        </a:xfrm>
        <a:prstGeom prst="blockArc">
          <a:avLst>
            <a:gd name="adj1" fmla="val 5400000"/>
            <a:gd name="adj2" fmla="val 108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F7A196-185E-426D-BC35-593734CE16F2}">
      <dsp:nvSpPr>
        <dsp:cNvPr id="0" name=""/>
        <dsp:cNvSpPr/>
      </dsp:nvSpPr>
      <dsp:spPr>
        <a:xfrm>
          <a:off x="1208979" y="609303"/>
          <a:ext cx="4068565" cy="4068565"/>
        </a:xfrm>
        <a:prstGeom prst="blockArc">
          <a:avLst>
            <a:gd name="adj1" fmla="val 0"/>
            <a:gd name="adj2" fmla="val 54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F9B04F-940A-41B8-9758-4853A8609395}">
      <dsp:nvSpPr>
        <dsp:cNvPr id="0" name=""/>
        <dsp:cNvSpPr/>
      </dsp:nvSpPr>
      <dsp:spPr>
        <a:xfrm>
          <a:off x="1208979" y="609303"/>
          <a:ext cx="4068565" cy="4068565"/>
        </a:xfrm>
        <a:prstGeom prst="blockArc">
          <a:avLst>
            <a:gd name="adj1" fmla="val 16200000"/>
            <a:gd name="adj2" fmla="val 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18544E-90C2-4BAD-92B7-B725CAF81432}">
      <dsp:nvSpPr>
        <dsp:cNvPr id="0" name=""/>
        <dsp:cNvSpPr/>
      </dsp:nvSpPr>
      <dsp:spPr>
        <a:xfrm>
          <a:off x="2307340" y="1707664"/>
          <a:ext cx="1871843" cy="187184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One water (rural and urban security)</a:t>
          </a:r>
          <a:endParaRPr lang="en-ZA" sz="2200" kern="1200" dirty="0"/>
        </a:p>
      </dsp:txBody>
      <dsp:txXfrm>
        <a:off x="2581465" y="1981789"/>
        <a:ext cx="1323593" cy="1323593"/>
      </dsp:txXfrm>
    </dsp:sp>
    <dsp:sp modelId="{14E2D664-53B4-4B03-8917-8D52DB1CB334}">
      <dsp:nvSpPr>
        <dsp:cNvPr id="0" name=""/>
        <dsp:cNvSpPr/>
      </dsp:nvSpPr>
      <dsp:spPr>
        <a:xfrm>
          <a:off x="2588117" y="1328"/>
          <a:ext cx="1310290" cy="13102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Water Sensitive  settlements</a:t>
          </a:r>
          <a:endParaRPr lang="en-ZA" sz="1400" b="1" kern="1200" dirty="0"/>
        </a:p>
      </dsp:txBody>
      <dsp:txXfrm>
        <a:off x="2780005" y="193216"/>
        <a:ext cx="926514" cy="926514"/>
      </dsp:txXfrm>
    </dsp:sp>
    <dsp:sp modelId="{5A0C34AF-FD61-4D1F-B8FB-ED4031E45EEB}">
      <dsp:nvSpPr>
        <dsp:cNvPr id="0" name=""/>
        <dsp:cNvSpPr/>
      </dsp:nvSpPr>
      <dsp:spPr>
        <a:xfrm>
          <a:off x="4575229" y="1988440"/>
          <a:ext cx="1310290" cy="1310290"/>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SANITI</a:t>
          </a:r>
          <a:endParaRPr lang="en-ZA" sz="1400" b="1" kern="1200" dirty="0"/>
        </a:p>
      </dsp:txBody>
      <dsp:txXfrm>
        <a:off x="4767117" y="2180328"/>
        <a:ext cx="926514" cy="926514"/>
      </dsp:txXfrm>
    </dsp:sp>
    <dsp:sp modelId="{DB02959E-2548-4709-9D7F-0699F15F3911}">
      <dsp:nvSpPr>
        <dsp:cNvPr id="0" name=""/>
        <dsp:cNvSpPr/>
      </dsp:nvSpPr>
      <dsp:spPr>
        <a:xfrm>
          <a:off x="2588117" y="3975552"/>
          <a:ext cx="1310290" cy="1310290"/>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Wastewater futures</a:t>
          </a:r>
          <a:endParaRPr lang="en-ZA" sz="1400" b="1" kern="1200" dirty="0"/>
        </a:p>
      </dsp:txBody>
      <dsp:txXfrm>
        <a:off x="2780005" y="4167440"/>
        <a:ext cx="926514" cy="926514"/>
      </dsp:txXfrm>
    </dsp:sp>
    <dsp:sp modelId="{5F70B099-8EEB-4AD7-92C4-19D2E32C4F5B}">
      <dsp:nvSpPr>
        <dsp:cNvPr id="0" name=""/>
        <dsp:cNvSpPr/>
      </dsp:nvSpPr>
      <dsp:spPr>
        <a:xfrm>
          <a:off x="601004" y="1988440"/>
          <a:ext cx="1310290" cy="131029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Water Quality Futures</a:t>
          </a:r>
          <a:endParaRPr lang="en-ZA" sz="1400" b="1" kern="1200" dirty="0"/>
        </a:p>
      </dsp:txBody>
      <dsp:txXfrm>
        <a:off x="792892" y="2180328"/>
        <a:ext cx="926514" cy="926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3CE78-9211-45AC-96BE-65582FE7DC72}">
      <dsp:nvSpPr>
        <dsp:cNvPr id="0" name=""/>
        <dsp:cNvSpPr/>
      </dsp:nvSpPr>
      <dsp:spPr>
        <a:xfrm>
          <a:off x="1985888" y="401747"/>
          <a:ext cx="1456362" cy="168504"/>
        </a:xfrm>
        <a:custGeom>
          <a:avLst/>
          <a:gdLst/>
          <a:ahLst/>
          <a:cxnLst/>
          <a:rect l="0" t="0" r="0" b="0"/>
          <a:pathLst>
            <a:path>
              <a:moveTo>
                <a:pt x="0" y="0"/>
              </a:moveTo>
              <a:lnTo>
                <a:pt x="0" y="84252"/>
              </a:lnTo>
              <a:lnTo>
                <a:pt x="1456362" y="84252"/>
              </a:lnTo>
              <a:lnTo>
                <a:pt x="1456362" y="16850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41A8FB-1BDC-4E6E-B556-1B1929CC286F}">
      <dsp:nvSpPr>
        <dsp:cNvPr id="0" name=""/>
        <dsp:cNvSpPr/>
      </dsp:nvSpPr>
      <dsp:spPr>
        <a:xfrm>
          <a:off x="1985888" y="401747"/>
          <a:ext cx="485454" cy="168504"/>
        </a:xfrm>
        <a:custGeom>
          <a:avLst/>
          <a:gdLst/>
          <a:ahLst/>
          <a:cxnLst/>
          <a:rect l="0" t="0" r="0" b="0"/>
          <a:pathLst>
            <a:path>
              <a:moveTo>
                <a:pt x="0" y="0"/>
              </a:moveTo>
              <a:lnTo>
                <a:pt x="0" y="84252"/>
              </a:lnTo>
              <a:lnTo>
                <a:pt x="485454" y="84252"/>
              </a:lnTo>
              <a:lnTo>
                <a:pt x="485454" y="16850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ECA3CA-4295-4DE6-A6E3-9314B22E580D}">
      <dsp:nvSpPr>
        <dsp:cNvPr id="0" name=""/>
        <dsp:cNvSpPr/>
      </dsp:nvSpPr>
      <dsp:spPr>
        <a:xfrm>
          <a:off x="1500434" y="401747"/>
          <a:ext cx="485454" cy="168504"/>
        </a:xfrm>
        <a:custGeom>
          <a:avLst/>
          <a:gdLst/>
          <a:ahLst/>
          <a:cxnLst/>
          <a:rect l="0" t="0" r="0" b="0"/>
          <a:pathLst>
            <a:path>
              <a:moveTo>
                <a:pt x="485454" y="0"/>
              </a:moveTo>
              <a:lnTo>
                <a:pt x="485454" y="84252"/>
              </a:lnTo>
              <a:lnTo>
                <a:pt x="0" y="84252"/>
              </a:lnTo>
              <a:lnTo>
                <a:pt x="0" y="16850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511218-FF2A-4CE0-9C22-A9A757263CC0}">
      <dsp:nvSpPr>
        <dsp:cNvPr id="0" name=""/>
        <dsp:cNvSpPr/>
      </dsp:nvSpPr>
      <dsp:spPr>
        <a:xfrm>
          <a:off x="529525" y="401747"/>
          <a:ext cx="1456362" cy="168504"/>
        </a:xfrm>
        <a:custGeom>
          <a:avLst/>
          <a:gdLst/>
          <a:ahLst/>
          <a:cxnLst/>
          <a:rect l="0" t="0" r="0" b="0"/>
          <a:pathLst>
            <a:path>
              <a:moveTo>
                <a:pt x="1456362" y="0"/>
              </a:moveTo>
              <a:lnTo>
                <a:pt x="1456362" y="84252"/>
              </a:lnTo>
              <a:lnTo>
                <a:pt x="0" y="84252"/>
              </a:lnTo>
              <a:lnTo>
                <a:pt x="0" y="16850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B84470-97A5-4790-99BA-2DF245ACF964}">
      <dsp:nvSpPr>
        <dsp:cNvPr id="0" name=""/>
        <dsp:cNvSpPr/>
      </dsp:nvSpPr>
      <dsp:spPr>
        <a:xfrm>
          <a:off x="1584686" y="545"/>
          <a:ext cx="802403" cy="4012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WTR</a:t>
          </a:r>
        </a:p>
      </dsp:txBody>
      <dsp:txXfrm>
        <a:off x="1584686" y="545"/>
        <a:ext cx="802403" cy="401201"/>
      </dsp:txXfrm>
    </dsp:sp>
    <dsp:sp modelId="{05270BF1-BF32-41A8-B7AC-E1889C3ACCA3}">
      <dsp:nvSpPr>
        <dsp:cNvPr id="0" name=""/>
        <dsp:cNvSpPr/>
      </dsp:nvSpPr>
      <dsp:spPr>
        <a:xfrm>
          <a:off x="128323" y="570252"/>
          <a:ext cx="802403" cy="4012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Stored onsite</a:t>
          </a:r>
        </a:p>
      </dsp:txBody>
      <dsp:txXfrm>
        <a:off x="128323" y="570252"/>
        <a:ext cx="802403" cy="401201"/>
      </dsp:txXfrm>
    </dsp:sp>
    <dsp:sp modelId="{B4781470-C9C3-4C5B-9076-6B9C6906BDD9}">
      <dsp:nvSpPr>
        <dsp:cNvPr id="0" name=""/>
        <dsp:cNvSpPr/>
      </dsp:nvSpPr>
      <dsp:spPr>
        <a:xfrm>
          <a:off x="1099232" y="570252"/>
          <a:ext cx="802403" cy="4012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Recovery of products</a:t>
          </a:r>
        </a:p>
      </dsp:txBody>
      <dsp:txXfrm>
        <a:off x="1099232" y="570252"/>
        <a:ext cx="802403" cy="401201"/>
      </dsp:txXfrm>
    </dsp:sp>
    <dsp:sp modelId="{F0187641-9605-437A-9FE0-38BFD178313D}">
      <dsp:nvSpPr>
        <dsp:cNvPr id="0" name=""/>
        <dsp:cNvSpPr/>
      </dsp:nvSpPr>
      <dsp:spPr>
        <a:xfrm>
          <a:off x="2070140" y="570252"/>
          <a:ext cx="802403" cy="4012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Beneficial uses</a:t>
          </a:r>
        </a:p>
      </dsp:txBody>
      <dsp:txXfrm>
        <a:off x="2070140" y="570252"/>
        <a:ext cx="802403" cy="401201"/>
      </dsp:txXfrm>
    </dsp:sp>
    <dsp:sp modelId="{05E820C2-5B49-46CA-B90D-2C6DDB0483A7}">
      <dsp:nvSpPr>
        <dsp:cNvPr id="0" name=""/>
        <dsp:cNvSpPr/>
      </dsp:nvSpPr>
      <dsp:spPr>
        <a:xfrm>
          <a:off x="3041049" y="570252"/>
          <a:ext cx="802403" cy="4012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ZA" sz="1300" kern="1200" dirty="0"/>
            <a:t>Disposal at landfill</a:t>
          </a:r>
        </a:p>
      </dsp:txBody>
      <dsp:txXfrm>
        <a:off x="3041049" y="570252"/>
        <a:ext cx="802403" cy="4012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1DCA7-353A-4A47-8426-E82C50EEFBEA}" type="datetimeFigureOut">
              <a:rPr lang="en-ZA" smtClean="0"/>
              <a:t>2024/09/09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D258D-807B-45E4-AEC4-A89BDCD2662E}" type="slidenum">
              <a:rPr lang="en-ZA" smtClean="0"/>
              <a:t>‹#›</a:t>
            </a:fld>
            <a:endParaRPr lang="en-ZA"/>
          </a:p>
        </p:txBody>
      </p:sp>
    </p:spTree>
    <p:extLst>
      <p:ext uri="{BB962C8B-B14F-4D97-AF65-F5344CB8AC3E}">
        <p14:creationId xmlns:p14="http://schemas.microsoft.com/office/powerpoint/2010/main" val="219052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81278C4-FFAA-423E-9730-0C47A6BE17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E3AA002-635F-42BF-A257-552D7BC2FE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ZA" altLang="en-US"/>
          </a:p>
        </p:txBody>
      </p:sp>
      <p:sp>
        <p:nvSpPr>
          <p:cNvPr id="24580" name="Slide Number Placeholder 3">
            <a:extLst>
              <a:ext uri="{FF2B5EF4-FFF2-40B4-BE49-F238E27FC236}">
                <a16:creationId xmlns:a16="http://schemas.microsoft.com/office/drawing/2014/main" id="{BBB2AC26-8664-41C3-8D34-541F4A71F2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BB6DA0-ABFD-4D5E-9F47-5E2F40940C4C}" type="slidenum">
              <a:rPr lang="en-ZA" altLang="en-US" smtClean="0"/>
              <a:pPr>
                <a:spcBef>
                  <a:spcPct val="0"/>
                </a:spcBef>
              </a:pPr>
              <a:t>15</a:t>
            </a:fld>
            <a:endParaRPr lang="en-Z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moving</a:t>
            </a:r>
            <a:r>
              <a:rPr lang="en-US" baseline="0" dirty="0"/>
              <a:t> to this optimum </a:t>
            </a:r>
            <a:r>
              <a:rPr lang="en-US" baseline="0" dirty="0" err="1"/>
              <a:t>centre</a:t>
            </a:r>
            <a:r>
              <a:rPr lang="en-US" baseline="0" dirty="0"/>
              <a:t> of a water sensitive settlement/city we will also need to through research and adaptation of current knowledge  prepare ourselves to deal with new water resources, the blue-green infrastructure and maximizing value of all resources by continuously adapting to change and building resilient institutions and communities in the process. This requires a trans-disciplinary approach. I am now going to share with you some example of research and research products that are aimed at filling these gaps. </a:t>
            </a:r>
            <a:endParaRPr lang="en-US" dirty="0"/>
          </a:p>
        </p:txBody>
      </p:sp>
      <p:sp>
        <p:nvSpPr>
          <p:cNvPr id="4" name="Slide Number Placeholder 3"/>
          <p:cNvSpPr>
            <a:spLocks noGrp="1"/>
          </p:cNvSpPr>
          <p:nvPr>
            <p:ph type="sldNum" sz="quarter" idx="10"/>
          </p:nvPr>
        </p:nvSpPr>
        <p:spPr/>
        <p:txBody>
          <a:bodyPr/>
          <a:lstStyle/>
          <a:p>
            <a:fld id="{22831564-E620-4C52-8795-2EA2F9438443}" type="slidenum">
              <a:rPr lang="en-US" smtClean="0"/>
              <a:t>16</a:t>
            </a:fld>
            <a:endParaRPr lang="en-US"/>
          </a:p>
        </p:txBody>
      </p:sp>
    </p:spTree>
    <p:extLst>
      <p:ext uri="{BB962C8B-B14F-4D97-AF65-F5344CB8AC3E}">
        <p14:creationId xmlns:p14="http://schemas.microsoft.com/office/powerpoint/2010/main" val="161143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3D9644EE-6F5C-8987-F0CC-59FFEC54AE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EF4738E2-3D0E-B198-D00F-9E6703411509}"/>
              </a:ext>
            </a:extLst>
          </p:cNvPr>
          <p:cNvSpPr>
            <a:spLocks noGrp="1" noChangeArrowheads="1"/>
          </p:cNvSpPr>
          <p:nvPr>
            <p:ph type="body" idx="1"/>
          </p:nvPr>
        </p:nvSpPr>
        <p:spPr bwMode="auto"/>
        <p:txBody>
          <a:bodyPr wrap="square" numCol="1" anchor="t" anchorCtr="0" compatLnSpc="1">
            <a:prstTxWarp prst="textNoShape">
              <a:avLst/>
            </a:prstTxWarp>
          </a:bodyPr>
          <a:lstStyle/>
          <a:p>
            <a:pPr marL="285750" indent="-285750">
              <a:buFont typeface="Arial" panose="020B0604020202020204" pitchFamily="34" charset="0"/>
              <a:buChar char="•"/>
              <a:defRPr/>
            </a:pPr>
            <a:r>
              <a:rPr lang="en-ZA" dirty="0">
                <a:solidFill>
                  <a:schemeClr val="accent1">
                    <a:lumMod val="50000"/>
                  </a:schemeClr>
                </a:solidFill>
                <a:ea typeface="Calibri" panose="020F0502020204030204" pitchFamily="34" charset="0"/>
              </a:rPr>
              <a:t>A number of challenges have been identified as contributors to the slow progress of water reuse implementation. Most of these challenges are not unique for water reuse, but are grand issues problems faced by the water and sanitation sector in SA. The current National Water and Sanitation Master Plan (NW&amp;SMP) is a summation of these challenges and a plan for fast tracking the implementation of priority actions, in order to address the current water crisis, as well as future water challenges that may impact sustainable development in the country (DWS, 2018).  Implementation of a water supply mix, with water reuse as one of the options is one of the priorities.</a:t>
            </a:r>
          </a:p>
          <a:p>
            <a:pPr>
              <a:buFont typeface="Arial" panose="020B0604020202020204" pitchFamily="34" charset="0"/>
              <a:buNone/>
              <a:defRPr/>
            </a:pP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dirty="0"/>
              <a:t>The indirect re-use of water at present is estimated to already account for about 14% of all available water. Water is re-used indirectly on a large scale in in-land areas, such as in Gauteng in the Vaal and Crocodile-West catchments, as the return flows from the wastewater plants forms part of a down-stream raw water abstraction from the same river. </a:t>
            </a:r>
            <a:endParaRPr lang="en-ZA"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defRPr/>
            </a:pPr>
            <a:endParaRPr lang="en-ZA"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defRPr/>
            </a:pPr>
            <a:r>
              <a:rPr lang="en-ZA" dirty="0">
                <a:latin typeface="Arial" panose="020B0604020202020204" pitchFamily="34" charset="0"/>
                <a:ea typeface="Calibri" panose="020F0502020204030204" pitchFamily="34" charset="0"/>
              </a:rPr>
              <a:t>By 2040, South Africa is planning to increase the dependency on water reuse from 14 to 18% (i.e. the NW&amp;SMP)</a:t>
            </a:r>
          </a:p>
          <a:p>
            <a:pPr algn="just">
              <a:lnSpc>
                <a:spcPct val="120000"/>
              </a:lnSpc>
              <a:spcAft>
                <a:spcPts val="800"/>
              </a:spcAft>
              <a:defRPr/>
            </a:pPr>
            <a:r>
              <a:rPr lang="en-ZA" sz="800" dirty="0">
                <a:latin typeface="Arial" panose="020B0604020202020204" pitchFamily="34" charset="0"/>
                <a:ea typeface="Calibri" panose="020F0502020204030204" pitchFamily="34" charset="0"/>
              </a:rPr>
              <a:t> </a:t>
            </a:r>
          </a:p>
          <a:p>
            <a:pPr eaLnBrk="1" hangingPunct="1">
              <a:spcBef>
                <a:spcPct val="0"/>
              </a:spcBef>
              <a:defRPr/>
            </a:pPr>
            <a:endParaRPr lang="en-ZA" altLang="en-US" dirty="0"/>
          </a:p>
        </p:txBody>
      </p:sp>
      <p:sp>
        <p:nvSpPr>
          <p:cNvPr id="6148" name="Slide Number Placeholder 3">
            <a:extLst>
              <a:ext uri="{FF2B5EF4-FFF2-40B4-BE49-F238E27FC236}">
                <a16:creationId xmlns:a16="http://schemas.microsoft.com/office/drawing/2014/main" id="{B92ABFB0-E3BC-A3BA-23C7-DC1E8D8A47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24ABA2-8674-481B-9D90-BDDDCB5CC0B1}" type="slidenum">
              <a:rPr lang="en-ZA" altLang="en-US" smtClean="0">
                <a:cs typeface="Arial" panose="020B0604020202020204" pitchFamily="34" charset="0"/>
              </a:rPr>
              <a:pPr/>
              <a:t>18</a:t>
            </a:fld>
            <a:endParaRPr lang="en-ZA" altLang="en-US">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2F0A229-F9C9-F2F5-F7E0-1E4D4432F8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F4B0F8F1-C355-6634-3FAF-4514AC598F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a:p>
        </p:txBody>
      </p:sp>
      <p:sp>
        <p:nvSpPr>
          <p:cNvPr id="10244" name="Slide Number Placeholder 3">
            <a:extLst>
              <a:ext uri="{FF2B5EF4-FFF2-40B4-BE49-F238E27FC236}">
                <a16:creationId xmlns:a16="http://schemas.microsoft.com/office/drawing/2014/main" id="{277AE796-4FCB-574C-E7D2-6FAA43EF8F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D9B74FD-04F2-4549-B556-21ED992E7EEB}" type="slidenum">
              <a:rPr lang="en-ZA" altLang="en-US" smtClean="0">
                <a:cs typeface="Arial" panose="020B0604020202020204" pitchFamily="34" charset="0"/>
              </a:rPr>
              <a:pPr/>
              <a:t>19</a:t>
            </a:fld>
            <a:endParaRPr lang="en-ZA" altLang="en-US">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917C071-4424-4364-AF6C-2C6E1D8597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8D829D6-AADB-4D19-BEFC-F2A0ACD08E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n-ZA" altLang="en-US"/>
              <a:t>Waste Heat Recovery (WHR) requires heat integration and analyses of processes and their relationships. This is known but not always practiced. Larger industries due to resources and magnitude of scale and benefits currently practice WHR. </a:t>
            </a:r>
            <a:r>
              <a:rPr lang="en-US" altLang="en-US"/>
              <a:t>The study recognized the need to identify industries requiring only low grade heat (the potential may be found in the emerging biotechnology sector). It also recognized the need to provide information and guidance on the location of such activities in appropriate industrial environments, where sufficient amounts of low- to medium grade waste heat are freely available. </a:t>
            </a:r>
            <a:endParaRPr lang="en-ZA" altLang="en-US"/>
          </a:p>
          <a:p>
            <a:pPr algn="just"/>
            <a:endParaRPr lang="en-US" altLang="en-US"/>
          </a:p>
        </p:txBody>
      </p:sp>
      <p:sp>
        <p:nvSpPr>
          <p:cNvPr id="4" name="Slide Number Placeholder 3">
            <a:extLst>
              <a:ext uri="{FF2B5EF4-FFF2-40B4-BE49-F238E27FC236}">
                <a16:creationId xmlns:a16="http://schemas.microsoft.com/office/drawing/2014/main" id="{7BDA6FD7-97D6-4CE7-853C-07EA73551C14}"/>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0C481B-2B52-4049-A47C-B13839913930}" type="slidenum">
              <a:rPr lang="en-ZA" altLang="en-US">
                <a:latin typeface="Calibri" panose="020F0502020204030204" pitchFamily="34" charset="0"/>
              </a:rPr>
              <a:pPr eaLnBrk="1" hangingPunct="1"/>
              <a:t>21</a:t>
            </a:fld>
            <a:endParaRPr lang="en-ZA" altLang="en-US">
              <a:latin typeface="Calibri" panose="020F0502020204030204" pitchFamily="34" charset="0"/>
            </a:endParaRPr>
          </a:p>
        </p:txBody>
      </p:sp>
    </p:spTree>
    <p:extLst>
      <p:ext uri="{BB962C8B-B14F-4D97-AF65-F5344CB8AC3E}">
        <p14:creationId xmlns:p14="http://schemas.microsoft.com/office/powerpoint/2010/main" val="4158381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Biogas is produced when sludge decomposes in the absence of oxygen = Anaerobic Digestion. </a:t>
            </a:r>
          </a:p>
          <a:p>
            <a:pPr marL="171450" indent="-171450">
              <a:buFont typeface="Arial" panose="020B0604020202020204" pitchFamily="34" charset="0"/>
              <a:buChar char="•"/>
            </a:pPr>
            <a:r>
              <a:rPr lang="en-US" dirty="0"/>
              <a:t>South Africa was one of the first countries in the world to </a:t>
            </a:r>
            <a:r>
              <a:rPr lang="en-US" dirty="0" err="1"/>
              <a:t>utilise</a:t>
            </a:r>
            <a:r>
              <a:rPr lang="en-US" dirty="0"/>
              <a:t> anaerobic digesters as part of sludge management at WWTW. </a:t>
            </a:r>
          </a:p>
          <a:p>
            <a:pPr marL="171450" indent="-171450">
              <a:buFont typeface="Arial" panose="020B0604020202020204" pitchFamily="34" charset="0"/>
              <a:buChar char="•"/>
            </a:pPr>
            <a:r>
              <a:rPr lang="en-US" dirty="0"/>
              <a:t>Digesters at WWTW were, however, not built to capture and use the biogas produced, but rather to assist in sludge management. </a:t>
            </a:r>
          </a:p>
          <a:p>
            <a:pPr marL="171450" indent="-171450">
              <a:buFont typeface="Arial" panose="020B0604020202020204" pitchFamily="34" charset="0"/>
              <a:buChar char="•"/>
            </a:pPr>
            <a:r>
              <a:rPr lang="en-US" dirty="0"/>
              <a:t>In most cases, digesters can actually be refurbished to allow for biogas collection.</a:t>
            </a:r>
            <a:endParaRPr lang="en-ZA" dirty="0"/>
          </a:p>
        </p:txBody>
      </p:sp>
      <p:sp>
        <p:nvSpPr>
          <p:cNvPr id="4" name="Slide Number Placeholder 3"/>
          <p:cNvSpPr>
            <a:spLocks noGrp="1"/>
          </p:cNvSpPr>
          <p:nvPr>
            <p:ph type="sldNum" sz="quarter" idx="10"/>
          </p:nvPr>
        </p:nvSpPr>
        <p:spPr/>
        <p:txBody>
          <a:bodyPr/>
          <a:lstStyle/>
          <a:p>
            <a:fld id="{76DD3206-7F1F-4078-9C13-B1186AAE7BAC}" type="slidenum">
              <a:rPr lang="en-ZA" smtClean="0"/>
              <a:pPr/>
              <a:t>24</a:t>
            </a:fld>
            <a:endParaRPr lang="en-ZA"/>
          </a:p>
        </p:txBody>
      </p:sp>
    </p:spTree>
    <p:extLst>
      <p:ext uri="{BB962C8B-B14F-4D97-AF65-F5344CB8AC3E}">
        <p14:creationId xmlns:p14="http://schemas.microsoft.com/office/powerpoint/2010/main" val="78134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Biogas is produced when sludge decomposes in the absence of oxygen = Anaerobic Digestion. </a:t>
            </a:r>
          </a:p>
          <a:p>
            <a:pPr marL="171450" indent="-171450">
              <a:buFont typeface="Arial" panose="020B0604020202020204" pitchFamily="34" charset="0"/>
              <a:buChar char="•"/>
            </a:pPr>
            <a:r>
              <a:rPr lang="en-US" dirty="0"/>
              <a:t>South Africa was one of the first countries in the world to </a:t>
            </a:r>
            <a:r>
              <a:rPr lang="en-US" dirty="0" err="1"/>
              <a:t>utilise</a:t>
            </a:r>
            <a:r>
              <a:rPr lang="en-US" dirty="0"/>
              <a:t> anaerobic digesters as part of sludge management at WWTW. </a:t>
            </a:r>
          </a:p>
          <a:p>
            <a:pPr marL="171450" indent="-171450">
              <a:buFont typeface="Arial" panose="020B0604020202020204" pitchFamily="34" charset="0"/>
              <a:buChar char="•"/>
            </a:pPr>
            <a:r>
              <a:rPr lang="en-US" dirty="0"/>
              <a:t>Digesters at WWTW were, however, not built to capture and use the biogas produced, but rather to assist in sludge management. </a:t>
            </a:r>
          </a:p>
          <a:p>
            <a:pPr marL="171450" indent="-171450">
              <a:buFont typeface="Arial" panose="020B0604020202020204" pitchFamily="34" charset="0"/>
              <a:buChar char="•"/>
            </a:pPr>
            <a:r>
              <a:rPr lang="en-US" dirty="0"/>
              <a:t>In most cases, digesters can actually be refurbished to allow for biogas collection.</a:t>
            </a:r>
            <a:endParaRPr lang="en-ZA" dirty="0"/>
          </a:p>
        </p:txBody>
      </p:sp>
      <p:sp>
        <p:nvSpPr>
          <p:cNvPr id="4" name="Slide Number Placeholder 3"/>
          <p:cNvSpPr>
            <a:spLocks noGrp="1"/>
          </p:cNvSpPr>
          <p:nvPr>
            <p:ph type="sldNum" sz="quarter" idx="10"/>
          </p:nvPr>
        </p:nvSpPr>
        <p:spPr/>
        <p:txBody>
          <a:bodyPr/>
          <a:lstStyle/>
          <a:p>
            <a:fld id="{76DD3206-7F1F-4078-9C13-B1186AAE7BAC}" type="slidenum">
              <a:rPr lang="en-ZA" smtClean="0"/>
              <a:pPr/>
              <a:t>26</a:t>
            </a:fld>
            <a:endParaRPr lang="en-ZA"/>
          </a:p>
        </p:txBody>
      </p:sp>
    </p:spTree>
    <p:extLst>
      <p:ext uri="{BB962C8B-B14F-4D97-AF65-F5344CB8AC3E}">
        <p14:creationId xmlns:p14="http://schemas.microsoft.com/office/powerpoint/2010/main" val="781349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6FFD-6D96-4301-AC93-53C1E76EB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93D38D6-7C86-424E-B388-D0549C4C53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53A47A3-9978-48BE-8F55-3B9B671CE16D}"/>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5" name="Footer Placeholder 4">
            <a:extLst>
              <a:ext uri="{FF2B5EF4-FFF2-40B4-BE49-F238E27FC236}">
                <a16:creationId xmlns:a16="http://schemas.microsoft.com/office/drawing/2014/main" id="{619B4DBD-7616-49DA-9FD0-F41A92CD636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639D39-AD90-41F2-AEB0-B4B8E1DBFB19}"/>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323714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EAD0-8322-438F-AF3E-6FC6A0D596A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5B7AB36-C9F9-4301-BBFB-E68026633D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ECAAC5-AFE2-46E9-A4A4-F0EE11B82C72}"/>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5" name="Footer Placeholder 4">
            <a:extLst>
              <a:ext uri="{FF2B5EF4-FFF2-40B4-BE49-F238E27FC236}">
                <a16:creationId xmlns:a16="http://schemas.microsoft.com/office/drawing/2014/main" id="{7257BB8A-9495-46C2-A187-B0DD4F79C8F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E8D3E04-6BBB-436C-824C-76A475A801A5}"/>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315858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2AA964-AA0A-42A7-BB1C-1594D3817E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0092621-F842-4EFC-9D8D-97463459CA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73308BC-7757-4E17-915F-260E9802A3C4}"/>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5" name="Footer Placeholder 4">
            <a:extLst>
              <a:ext uri="{FF2B5EF4-FFF2-40B4-BE49-F238E27FC236}">
                <a16:creationId xmlns:a16="http://schemas.microsoft.com/office/drawing/2014/main" id="{C79A554F-CB03-47FB-8101-E789928350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A2A9DB4-B433-40C8-80FD-697423E543E3}"/>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2273344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388670"/>
            <a:ext cx="8534401" cy="794816"/>
          </a:xfrm>
        </p:spPr>
        <p:txBody>
          <a:bodyPr>
            <a:noAutofit/>
          </a:bodyPr>
          <a:lstStyle>
            <a:lvl1pPr algn="l">
              <a:defRPr sz="3857" b="1">
                <a:latin typeface="Calibri" panose="020F0502020204030204" pitchFamily="34" charset="0"/>
              </a:defRPr>
            </a:lvl1pPr>
          </a:lstStyle>
          <a:p>
            <a:r>
              <a:rPr lang="en-US" dirty="0"/>
              <a:t>Click To Edit Master Title Style</a:t>
            </a:r>
          </a:p>
        </p:txBody>
      </p:sp>
      <p:sp>
        <p:nvSpPr>
          <p:cNvPr id="7" name="Text Placeholder 6"/>
          <p:cNvSpPr>
            <a:spLocks noGrp="1"/>
          </p:cNvSpPr>
          <p:nvPr>
            <p:ph type="body" sz="quarter" idx="10"/>
          </p:nvPr>
        </p:nvSpPr>
        <p:spPr>
          <a:xfrm>
            <a:off x="609604" y="1752602"/>
            <a:ext cx="10071672" cy="4364639"/>
          </a:xfrm>
        </p:spPr>
        <p:txBody>
          <a:bodyPr>
            <a:normAutofit/>
          </a:bodyPr>
          <a:lstStyle>
            <a:lvl1pPr>
              <a:defRPr sz="3000">
                <a:solidFill>
                  <a:schemeClr val="accent6"/>
                </a:solidFill>
                <a:latin typeface="Calibri" panose="020F0502020204030204" pitchFamily="34" charset="0"/>
              </a:defRPr>
            </a:lvl1pPr>
            <a:lvl2pPr>
              <a:defRPr sz="3000">
                <a:solidFill>
                  <a:schemeClr val="accent6"/>
                </a:solidFill>
                <a:latin typeface="Calibri" panose="020F0502020204030204" pitchFamily="34" charset="0"/>
              </a:defRPr>
            </a:lvl2pPr>
            <a:lvl3pPr>
              <a:defRPr sz="3000">
                <a:solidFill>
                  <a:schemeClr val="accent6"/>
                </a:solidFill>
                <a:latin typeface="Calibri" panose="020F0502020204030204" pitchFamily="34" charset="0"/>
              </a:defRPr>
            </a:lvl3pPr>
            <a:lvl4pPr>
              <a:defRPr sz="3000">
                <a:solidFill>
                  <a:schemeClr val="accent6"/>
                </a:solidFill>
                <a:latin typeface="Calibri" panose="020F0502020204030204" pitchFamily="34" charset="0"/>
              </a:defRPr>
            </a:lvl4pPr>
            <a:lvl5pPr>
              <a:defRPr sz="3000">
                <a:solidFill>
                  <a:schemeClr val="accent6"/>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3432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p:spTree>
      <p:nvGrpSpPr>
        <p:cNvPr id="1" name=""/>
        <p:cNvGrpSpPr/>
        <p:nvPr/>
      </p:nvGrpSpPr>
      <p:grpSpPr>
        <a:xfrm>
          <a:off x="0" y="0"/>
          <a:ext cx="0" cy="0"/>
          <a:chOff x="0" y="0"/>
          <a:chExt cx="0" cy="0"/>
        </a:xfrm>
      </p:grpSpPr>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Picture Placeholder 2"/>
          <p:cNvSpPr>
            <a:spLocks noGrp="1"/>
          </p:cNvSpPr>
          <p:nvPr>
            <p:ph type="pic" sz="quarter" idx="10"/>
          </p:nvPr>
        </p:nvSpPr>
        <p:spPr>
          <a:xfrm>
            <a:off x="2327564" y="1459707"/>
            <a:ext cx="1620837" cy="1620838"/>
          </a:xfr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4305300" y="1459707"/>
            <a:ext cx="1620837" cy="1620838"/>
          </a:xfr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6283036" y="1459707"/>
            <a:ext cx="1620837" cy="1620838"/>
          </a:xfr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8260772" y="1459707"/>
            <a:ext cx="1620837" cy="1620838"/>
          </a:xfr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2327564" y="3395880"/>
            <a:ext cx="1620837" cy="1620838"/>
          </a:xfr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4305300" y="3395880"/>
            <a:ext cx="1620837" cy="1620838"/>
          </a:xfr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6283036" y="3395880"/>
            <a:ext cx="1620837" cy="1620838"/>
          </a:xfr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8260772" y="3395880"/>
            <a:ext cx="1620837" cy="1620838"/>
          </a:xfrm>
          <a:solidFill>
            <a:schemeClr val="tx1">
              <a:lumMod val="60000"/>
              <a:lumOff val="40000"/>
            </a:schemeClr>
          </a:solidFill>
        </p:spPr>
        <p:txBody>
          <a:bodyPr/>
          <a:lstStyle/>
          <a:p>
            <a:endParaRPr lang="en-US"/>
          </a:p>
        </p:txBody>
      </p:sp>
    </p:spTree>
    <p:extLst>
      <p:ext uri="{BB962C8B-B14F-4D97-AF65-F5344CB8AC3E}">
        <p14:creationId xmlns:p14="http://schemas.microsoft.com/office/powerpoint/2010/main" val="385941248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0C9F-6420-4ABA-A107-5106B9EB222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0BB406C-9E3D-499A-926D-0A678328A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F42C3BA-F8E2-4505-B640-9879AC5159D4}"/>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5" name="Footer Placeholder 4">
            <a:extLst>
              <a:ext uri="{FF2B5EF4-FFF2-40B4-BE49-F238E27FC236}">
                <a16:creationId xmlns:a16="http://schemas.microsoft.com/office/drawing/2014/main" id="{8ABA8832-7D08-463F-8F9D-EB290CDD96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2727062-BEE9-4B76-9582-7EF8C0F55C45}"/>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4134390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BAC2-2CB8-49BC-801C-0398BF2F1B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68B5C092-7809-4830-9304-AFD8C236B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FDFE33-CA24-477B-B705-E36290BD02EF}"/>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5" name="Footer Placeholder 4">
            <a:extLst>
              <a:ext uri="{FF2B5EF4-FFF2-40B4-BE49-F238E27FC236}">
                <a16:creationId xmlns:a16="http://schemas.microsoft.com/office/drawing/2014/main" id="{41BC5D6F-113C-41E3-84A8-AFB473B2AAB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AFEE6A9-7544-43A6-8EC7-4C9C83C57D19}"/>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126751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D137-0F4F-4B9E-9609-3EE7F46A870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E3D7F93-F23F-4F0B-B174-6FD42FD15F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5751D6C-43C1-431D-9010-3CA816541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E977325D-FD74-434D-9D54-361CA6AB6C92}"/>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6" name="Footer Placeholder 5">
            <a:extLst>
              <a:ext uri="{FF2B5EF4-FFF2-40B4-BE49-F238E27FC236}">
                <a16:creationId xmlns:a16="http://schemas.microsoft.com/office/drawing/2014/main" id="{C5362F9F-4F51-4A55-BBC2-4DB74656FDA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10C1624-21B0-4BF2-B0CC-B9D4860E7257}"/>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114677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38CD-AEDE-4B20-8087-01518242DE7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AAD1EEE-C0CC-4990-9871-33FD3CB49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B7C786-7A27-4D9A-9714-2B483A9F4B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CF3D34E-2933-4689-816E-2B416F46CB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CF291-DF79-4AE4-A70D-30D02AB1DB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160CEBF-B48B-4396-B2F7-9FB248759A4C}"/>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8" name="Footer Placeholder 7">
            <a:extLst>
              <a:ext uri="{FF2B5EF4-FFF2-40B4-BE49-F238E27FC236}">
                <a16:creationId xmlns:a16="http://schemas.microsoft.com/office/drawing/2014/main" id="{9D212993-E0A1-4B26-8C6E-135B20F42DFC}"/>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7F8AA30-DD74-48CC-B929-AEC61A38735C}"/>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389433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B861-CC85-4533-8AC9-A3A5DB8EAA4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397CA9E-A480-4435-AE2D-685BB3CB40A8}"/>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4" name="Footer Placeholder 3">
            <a:extLst>
              <a:ext uri="{FF2B5EF4-FFF2-40B4-BE49-F238E27FC236}">
                <a16:creationId xmlns:a16="http://schemas.microsoft.com/office/drawing/2014/main" id="{BA209AFE-150E-4748-B375-6ABE9329AC5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68CC726-6B90-4D95-931A-7A2C57798A56}"/>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1782959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8BE44-9ECF-4F21-9D80-19A21B2DD6EF}"/>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3" name="Footer Placeholder 2">
            <a:extLst>
              <a:ext uri="{FF2B5EF4-FFF2-40B4-BE49-F238E27FC236}">
                <a16:creationId xmlns:a16="http://schemas.microsoft.com/office/drawing/2014/main" id="{9E00529E-B994-4079-946C-B2AD79E82A5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36E2534A-B510-43A6-8D45-A7EDC7C93956}"/>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162494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9F91-22AA-4D9F-949E-BBEF03529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D60ADFC-CEA0-4051-8A35-3543D3F76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B4DB0EC1-FADF-406B-A3D6-9F3E68908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BD12B-AE3F-40A3-AA57-1B5DF9001AC6}"/>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6" name="Footer Placeholder 5">
            <a:extLst>
              <a:ext uri="{FF2B5EF4-FFF2-40B4-BE49-F238E27FC236}">
                <a16:creationId xmlns:a16="http://schemas.microsoft.com/office/drawing/2014/main" id="{698534D0-7FA5-4285-B45D-7E50C4BD38F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1AC98E5-11D0-48B8-A15B-97EFEBC65FDE}"/>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205924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B4BD-21A7-4FA9-958C-24589FBDE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4D8CED4-B186-4EDA-BD68-FB021FBA1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4AE4DB68-0D6F-42A7-B43A-71A7E98FF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CD4197-21A7-4D08-90EE-B84BCA8D75AE}"/>
              </a:ext>
            </a:extLst>
          </p:cNvPr>
          <p:cNvSpPr>
            <a:spLocks noGrp="1"/>
          </p:cNvSpPr>
          <p:nvPr>
            <p:ph type="dt" sz="half" idx="10"/>
          </p:nvPr>
        </p:nvSpPr>
        <p:spPr/>
        <p:txBody>
          <a:bodyPr/>
          <a:lstStyle/>
          <a:p>
            <a:fld id="{0A1B7594-2168-4153-B3E7-CB0CF7A1A497}" type="datetimeFigureOut">
              <a:rPr lang="en-ZA" smtClean="0"/>
              <a:t>2024/09/09</a:t>
            </a:fld>
            <a:endParaRPr lang="en-ZA"/>
          </a:p>
        </p:txBody>
      </p:sp>
      <p:sp>
        <p:nvSpPr>
          <p:cNvPr id="6" name="Footer Placeholder 5">
            <a:extLst>
              <a:ext uri="{FF2B5EF4-FFF2-40B4-BE49-F238E27FC236}">
                <a16:creationId xmlns:a16="http://schemas.microsoft.com/office/drawing/2014/main" id="{A1E6EC82-82AD-411E-AE8C-8426E7FF88D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0C48C0B-9B99-4F92-8A1C-95047CB71B1D}"/>
              </a:ext>
            </a:extLst>
          </p:cNvPr>
          <p:cNvSpPr>
            <a:spLocks noGrp="1"/>
          </p:cNvSpPr>
          <p:nvPr>
            <p:ph type="sldNum" sz="quarter" idx="12"/>
          </p:nvPr>
        </p:nvSpPr>
        <p:spPr/>
        <p:txBody>
          <a:bodyPr/>
          <a:lstStyle/>
          <a:p>
            <a:fld id="{317A85DA-2C0B-438E-933D-DDA0CC53E7D5}" type="slidenum">
              <a:rPr lang="en-ZA" smtClean="0"/>
              <a:t>‹#›</a:t>
            </a:fld>
            <a:endParaRPr lang="en-ZA"/>
          </a:p>
        </p:txBody>
      </p:sp>
    </p:spTree>
    <p:extLst>
      <p:ext uri="{BB962C8B-B14F-4D97-AF65-F5344CB8AC3E}">
        <p14:creationId xmlns:p14="http://schemas.microsoft.com/office/powerpoint/2010/main" val="3221562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89158-2951-4F9A-95BA-BCF374F0F7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E8FE4E9-80BF-4E00-AD53-4E6D7322DA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3A5D1BA-DCB5-43C7-BD9A-95783A289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B7594-2168-4153-B3E7-CB0CF7A1A497}" type="datetimeFigureOut">
              <a:rPr lang="en-ZA" smtClean="0"/>
              <a:t>2024/09/09</a:t>
            </a:fld>
            <a:endParaRPr lang="en-ZA"/>
          </a:p>
        </p:txBody>
      </p:sp>
      <p:sp>
        <p:nvSpPr>
          <p:cNvPr id="5" name="Footer Placeholder 4">
            <a:extLst>
              <a:ext uri="{FF2B5EF4-FFF2-40B4-BE49-F238E27FC236}">
                <a16:creationId xmlns:a16="http://schemas.microsoft.com/office/drawing/2014/main" id="{E3F89722-B816-4EA0-9C64-2324FACC1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32DA87B-DC79-4B9F-883B-11D43C92E7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A85DA-2C0B-438E-933D-DDA0CC53E7D5}" type="slidenum">
              <a:rPr lang="en-ZA" smtClean="0"/>
              <a:t>‹#›</a:t>
            </a:fld>
            <a:endParaRPr lang="en-ZA"/>
          </a:p>
        </p:txBody>
      </p:sp>
    </p:spTree>
    <p:extLst>
      <p:ext uri="{BB962C8B-B14F-4D97-AF65-F5344CB8AC3E}">
        <p14:creationId xmlns:p14="http://schemas.microsoft.com/office/powerpoint/2010/main" val="688160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hyperlink" Target="https://www.gov.za/sites/default/files/gcis_document/201911/national-water-and-sanitation-master-plandf.pdf" TargetMode="External"/><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png"/><Relationship Id="rId21" Type="http://schemas.openxmlformats.org/officeDocument/2006/relationships/image" Target="../media/image60.png"/><Relationship Id="rId34" Type="http://schemas.openxmlformats.org/officeDocument/2006/relationships/image" Target="../media/image73.png"/><Relationship Id="rId7" Type="http://schemas.openxmlformats.org/officeDocument/2006/relationships/image" Target="../media/image46.png"/><Relationship Id="rId2" Type="http://schemas.openxmlformats.org/officeDocument/2006/relationships/image" Target="../media/image41.jp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41"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png"/><Relationship Id="rId40" Type="http://schemas.openxmlformats.org/officeDocument/2006/relationships/image" Target="../media/image79.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4.png"/><Relationship Id="rId8" Type="http://schemas.openxmlformats.org/officeDocument/2006/relationships/image" Target="../media/image47.png"/><Relationship Id="rId3" Type="http://schemas.openxmlformats.org/officeDocument/2006/relationships/image" Target="../media/image42.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33" Type="http://schemas.openxmlformats.org/officeDocument/2006/relationships/image" Target="../media/image72.png"/><Relationship Id="rId38"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linkedin.com/signup/cold-join?session_redirect=https%3A%2F%2Fwww.linkedin.com%2Ffeed%2Fhashtag%2Fafricagrowth&amp;trk=public_post-text" TargetMode="External"/><Relationship Id="rId3" Type="http://schemas.openxmlformats.org/officeDocument/2006/relationships/diagramLayout" Target="../diagrams/layout1.xml"/><Relationship Id="rId7" Type="http://schemas.openxmlformats.org/officeDocument/2006/relationships/image" Target="../media/image8.jpeg"/><Relationship Id="rId12" Type="http://schemas.openxmlformats.org/officeDocument/2006/relationships/hyperlink" Target="https://www.linkedin.com/signup/cold-join?session_redirect=https%3A%2F%2Fwww.linkedin.com%2Ffeed%2Fhashtag%2Furbanisation&amp;trk=public_post-text"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hyperlink" Target="https://www.linkedin.com/signup/cold-join?session_redirect=https%3A%2F%2Fwww.linkedin.com%2Ffeed%2Fhashtag%2Fafrica&amp;trk=public_post-text" TargetMode="External"/><Relationship Id="rId5" Type="http://schemas.openxmlformats.org/officeDocument/2006/relationships/diagramColors" Target="../diagrams/colors1.xml"/><Relationship Id="rId10" Type="http://schemas.openxmlformats.org/officeDocument/2006/relationships/hyperlink" Target="https://www.linkedin.com/signup/cold-join?session_redirect=https%3A%2F%2Fwww.linkedin.com%2Ffeed%2Fhashtag%2Ffuturecities&amp;trk=public_post-text" TargetMode="External"/><Relationship Id="rId4" Type="http://schemas.openxmlformats.org/officeDocument/2006/relationships/diagramQuickStyle" Target="../diagrams/quickStyle1.xml"/><Relationship Id="rId9" Type="http://schemas.openxmlformats.org/officeDocument/2006/relationships/hyperlink" Target="https://www.linkedin.com/signup/cold-join?session_redirect=https%3A%2F%2Fwww.linkedin.com%2Ffeed%2Fhashtag%2Furbandevelopment&amp;trk=public_post-tex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1DF91F20-B96F-4F77-AC3E-2CDD3BAA1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8111296"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58281" y="-401562"/>
            <a:ext cx="6858004" cy="7661129"/>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1"/>
            <a:ext cx="8118331" cy="6858000"/>
          </a:xfrm>
          <a:prstGeom prst="rect">
            <a:avLst/>
          </a:prstGeom>
          <a:gradFill>
            <a:gsLst>
              <a:gs pos="14000">
                <a:schemeClr val="accent1">
                  <a:alpha val="0"/>
                </a:schemeClr>
              </a:gs>
              <a:gs pos="100000">
                <a:srgbClr val="000000">
                  <a:alpha val="8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87B6A113-58CD-406C-BCE4-6E1F1F2B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49520">
            <a:off x="2569700" y="983306"/>
            <a:ext cx="5005754" cy="5005754"/>
          </a:xfrm>
          <a:prstGeom prst="ellipse">
            <a:avLst/>
          </a:prstGeom>
          <a:gradFill>
            <a:gsLst>
              <a:gs pos="17000">
                <a:schemeClr val="accent1">
                  <a:lumMod val="75000"/>
                  <a:alpha val="0"/>
                </a:schemeClr>
              </a:gs>
              <a:gs pos="82000">
                <a:srgbClr val="000000">
                  <a:alpha val="24000"/>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3A494A-E694-40B3-9089-9D8D6DAD5DED}"/>
              </a:ext>
            </a:extLst>
          </p:cNvPr>
          <p:cNvSpPr>
            <a:spLocks noGrp="1"/>
          </p:cNvSpPr>
          <p:nvPr>
            <p:ph type="ctrTitle"/>
          </p:nvPr>
        </p:nvSpPr>
        <p:spPr>
          <a:xfrm>
            <a:off x="1011948" y="857251"/>
            <a:ext cx="6219582" cy="3160113"/>
          </a:xfrm>
        </p:spPr>
        <p:txBody>
          <a:bodyPr anchor="b">
            <a:normAutofit/>
          </a:bodyPr>
          <a:lstStyle/>
          <a:p>
            <a:pPr algn="l"/>
            <a:r>
              <a:rPr lang="en-US" sz="4400" b="1">
                <a:solidFill>
                  <a:srgbClr val="FFFFFF"/>
                </a:solidFill>
              </a:rPr>
              <a:t>TACTICS AND APPROACHES TO TURN THE TIDE OF WATER SERVICES PROBEMS AND CHALLENGES </a:t>
            </a:r>
            <a:endParaRPr lang="en-ZA" sz="4400" b="1">
              <a:solidFill>
                <a:srgbClr val="FFFFFF"/>
              </a:solidFill>
            </a:endParaRPr>
          </a:p>
        </p:txBody>
      </p:sp>
      <p:sp>
        <p:nvSpPr>
          <p:cNvPr id="63" name="Rectangle 62">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4354178"/>
            <a:ext cx="8118330" cy="2503817"/>
          </a:xfrm>
          <a:prstGeom prst="rect">
            <a:avLst/>
          </a:prstGeom>
          <a:gradFill>
            <a:gsLst>
              <a:gs pos="0">
                <a:schemeClr val="accent1">
                  <a:lumMod val="75000"/>
                  <a:alpha val="33000"/>
                </a:schemeClr>
              </a:gs>
              <a:gs pos="83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4868358C-4AB6-4884-9AEB-EBE790852E8F}"/>
              </a:ext>
            </a:extLst>
          </p:cNvPr>
          <p:cNvSpPr>
            <a:spLocks noGrp="1"/>
          </p:cNvSpPr>
          <p:nvPr>
            <p:ph type="subTitle" idx="1"/>
          </p:nvPr>
        </p:nvSpPr>
        <p:spPr>
          <a:xfrm>
            <a:off x="1105661" y="4800600"/>
            <a:ext cx="5179879" cy="1200149"/>
          </a:xfrm>
        </p:spPr>
        <p:txBody>
          <a:bodyPr anchor="t">
            <a:normAutofit/>
          </a:bodyPr>
          <a:lstStyle/>
          <a:p>
            <a:pPr algn="l"/>
            <a:endParaRPr lang="en-US" b="1" dirty="0">
              <a:solidFill>
                <a:srgbClr val="FFFFFF"/>
              </a:solidFill>
            </a:endParaRPr>
          </a:p>
          <a:p>
            <a:pPr algn="l"/>
            <a:r>
              <a:rPr lang="en-US" b="1" dirty="0">
                <a:solidFill>
                  <a:srgbClr val="FFFFFF"/>
                </a:solidFill>
              </a:rPr>
              <a:t>2024</a:t>
            </a:r>
            <a:endParaRPr lang="en-ZA" b="1" dirty="0">
              <a:solidFill>
                <a:srgbClr val="FFFFFF"/>
              </a:solidFill>
            </a:endParaRPr>
          </a:p>
        </p:txBody>
      </p:sp>
      <p:pic>
        <p:nvPicPr>
          <p:cNvPr id="4" name="Picture 3">
            <a:extLst>
              <a:ext uri="{FF2B5EF4-FFF2-40B4-BE49-F238E27FC236}">
                <a16:creationId xmlns:a16="http://schemas.microsoft.com/office/drawing/2014/main" id="{4E1C83F6-53EB-B0DB-7732-3911B352E55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62930" y="457200"/>
            <a:ext cx="3169920" cy="5943600"/>
          </a:xfrm>
          <a:prstGeom prst="rect">
            <a:avLst/>
          </a:prstGeom>
        </p:spPr>
      </p:pic>
    </p:spTree>
    <p:extLst>
      <p:ext uri="{BB962C8B-B14F-4D97-AF65-F5344CB8AC3E}">
        <p14:creationId xmlns:p14="http://schemas.microsoft.com/office/powerpoint/2010/main" val="304385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B54C-F3F1-F239-97C8-CF953510B42F}"/>
              </a:ext>
            </a:extLst>
          </p:cNvPr>
          <p:cNvSpPr>
            <a:spLocks noGrp="1"/>
          </p:cNvSpPr>
          <p:nvPr>
            <p:ph type="title"/>
          </p:nvPr>
        </p:nvSpPr>
        <p:spPr>
          <a:xfrm>
            <a:off x="838200" y="0"/>
            <a:ext cx="10515600" cy="924339"/>
          </a:xfrm>
        </p:spPr>
        <p:txBody>
          <a:bodyPr/>
          <a:lstStyle/>
          <a:p>
            <a:pPr algn="ctr"/>
            <a:r>
              <a:rPr lang="en-US" b="1" dirty="0"/>
              <a:t>Opportunity to do thinks differently</a:t>
            </a:r>
            <a:endParaRPr lang="en-ZA" b="1" dirty="0"/>
          </a:p>
        </p:txBody>
      </p:sp>
      <p:pic>
        <p:nvPicPr>
          <p:cNvPr id="5" name="Content Placeholder 4">
            <a:extLst>
              <a:ext uri="{FF2B5EF4-FFF2-40B4-BE49-F238E27FC236}">
                <a16:creationId xmlns:a16="http://schemas.microsoft.com/office/drawing/2014/main" id="{C18B9FC4-81B3-9647-1074-8FA4AB99E6EB}"/>
              </a:ext>
            </a:extLst>
          </p:cNvPr>
          <p:cNvPicPr>
            <a:picLocks noGrp="1" noChangeAspect="1"/>
          </p:cNvPicPr>
          <p:nvPr>
            <p:ph sz="half" idx="1"/>
          </p:nvPr>
        </p:nvPicPr>
        <p:blipFill>
          <a:blip r:embed="rId2"/>
          <a:stretch>
            <a:fillRect/>
          </a:stretch>
        </p:blipFill>
        <p:spPr>
          <a:xfrm>
            <a:off x="2221395" y="786502"/>
            <a:ext cx="8264387" cy="6006410"/>
          </a:xfrm>
          <a:prstGeom prst="rect">
            <a:avLst/>
          </a:prstGeom>
        </p:spPr>
      </p:pic>
    </p:spTree>
    <p:extLst>
      <p:ext uri="{BB962C8B-B14F-4D97-AF65-F5344CB8AC3E}">
        <p14:creationId xmlns:p14="http://schemas.microsoft.com/office/powerpoint/2010/main" val="5848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Rectangle"/>
          <p:cNvSpPr/>
          <p:nvPr/>
        </p:nvSpPr>
        <p:spPr>
          <a:xfrm>
            <a:off x="835294" y="1520025"/>
            <a:ext cx="3449230" cy="4032448"/>
          </a:xfrm>
          <a:prstGeom prst="rect">
            <a:avLst/>
          </a:prstGeom>
          <a:ln w="88900">
            <a:solidFill>
              <a:srgbClr val="CBAD69"/>
            </a:solidFill>
            <a:miter lim="400000"/>
          </a:ln>
        </p:spPr>
        <p:txBody>
          <a:bodyPr lIns="14288" tIns="14288" rIns="14288" bIns="14288" anchor="ctr"/>
          <a:lstStyle/>
          <a:p>
            <a:pPr algn="ctr">
              <a:lnSpc>
                <a:spcPct val="100000"/>
              </a:lnSpc>
              <a:defRPr sz="3000">
                <a:solidFill>
                  <a:srgbClr val="000000"/>
                </a:solidFill>
                <a:latin typeface="Helvetica Light"/>
                <a:ea typeface="Helvetica Light"/>
                <a:cs typeface="Helvetica Light"/>
                <a:sym typeface="Helvetica Light"/>
              </a:defRPr>
            </a:pPr>
            <a:endParaRPr sz="1125"/>
          </a:p>
        </p:txBody>
      </p:sp>
      <p:pic>
        <p:nvPicPr>
          <p:cNvPr id="4" name="Picture Placeholder 3">
            <a:extLst>
              <a:ext uri="{FF2B5EF4-FFF2-40B4-BE49-F238E27FC236}">
                <a16:creationId xmlns:a16="http://schemas.microsoft.com/office/drawing/2014/main" id="{29197897-8E6E-4E59-9864-6444F362742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517" r="22517"/>
          <a:stretch>
            <a:fillRect/>
          </a:stretch>
        </p:blipFill>
        <p:spPr>
          <a:xfrm>
            <a:off x="733970" y="1686494"/>
            <a:ext cx="3397340" cy="3974754"/>
          </a:xfrm>
        </p:spPr>
      </p:pic>
      <p:sp>
        <p:nvSpPr>
          <p:cNvPr id="313" name="Lorem Ipsum is simply dummy text of the printing and typesetting industry. Lorem Ipsum has been the industry's unknown printer took a galley of type and scrambled it to make a type specimen book. It has survived not only five centuries, but also the leap into electronic typesetting, remaining essentially unchanged. It was popularised in the Lorem has survived not only five centuries, but also the leap into electronic typesetting. Lorem Ipsum is simply dummy text of the printing and typesetting industry. Lorem Ipsum"/>
          <p:cNvSpPr txBox="1"/>
          <p:nvPr/>
        </p:nvSpPr>
        <p:spPr>
          <a:xfrm>
            <a:off x="5231904" y="868258"/>
            <a:ext cx="4824536" cy="5472608"/>
          </a:xfrm>
          <a:prstGeom prst="rect">
            <a:avLst/>
          </a:prstGeom>
          <a:ln w="3175">
            <a:miter lim="400000"/>
          </a:ln>
          <a:extLst>
            <a:ext uri="{C572A759-6A51-4108-AA02-DFA0A04FC94B}">
              <ma14:wrappingTextBoxFlag xmlns="" xmlns:ma14="http://schemas.microsoft.com/office/mac/drawingml/2011/main" val="1"/>
            </a:ext>
          </a:extLst>
        </p:spPr>
        <p:txBody>
          <a:bodyPr lIns="14288" tIns="14288" rIns="14288" bIns="14288">
            <a:noAutofit/>
          </a:bodyPr>
          <a:lstStyle/>
          <a:p>
            <a:pPr marL="128588" indent="-128588">
              <a:buFont typeface="Arial" panose="020B0604020202020204" pitchFamily="34" charset="0"/>
              <a:buChar char="•"/>
            </a:pPr>
            <a:r>
              <a:rPr lang="en-US" sz="2800" dirty="0">
                <a:solidFill>
                  <a:schemeClr val="tx2">
                    <a:lumMod val="10000"/>
                  </a:schemeClr>
                </a:solidFill>
              </a:rPr>
              <a:t>Urgent need of innovative solutions for tackling water and climate change-related challenges; </a:t>
            </a:r>
          </a:p>
          <a:p>
            <a:pPr marL="128588" indent="-128588">
              <a:buFont typeface="Arial" panose="020B0604020202020204" pitchFamily="34" charset="0"/>
              <a:buChar char="•"/>
            </a:pPr>
            <a:r>
              <a:rPr lang="en-US" sz="2800" dirty="0">
                <a:solidFill>
                  <a:schemeClr val="tx2">
                    <a:lumMod val="10000"/>
                  </a:schemeClr>
                </a:solidFill>
              </a:rPr>
              <a:t>These will lead to Economic Development and Job Creation</a:t>
            </a:r>
          </a:p>
          <a:p>
            <a:pPr marL="128588" indent="-128588">
              <a:buFont typeface="Arial" panose="020B0604020202020204" pitchFamily="34" charset="0"/>
              <a:buChar char="•"/>
            </a:pPr>
            <a:r>
              <a:rPr lang="en-US" sz="2800" dirty="0">
                <a:solidFill>
                  <a:schemeClr val="tx2">
                    <a:lumMod val="10000"/>
                  </a:schemeClr>
                </a:solidFill>
              </a:rPr>
              <a:t>Challenge: lack of water-related skills and capacity as well as wide-spread institutional fragmentation. </a:t>
            </a:r>
          </a:p>
          <a:p>
            <a:pPr marL="128588" indent="-128588">
              <a:buFont typeface="Arial" panose="020B0604020202020204" pitchFamily="34" charset="0"/>
              <a:buChar char="•"/>
            </a:pPr>
            <a:r>
              <a:rPr lang="en-US" sz="2800" dirty="0">
                <a:solidFill>
                  <a:schemeClr val="tx2">
                    <a:lumMod val="10000"/>
                  </a:schemeClr>
                </a:solidFill>
              </a:rPr>
              <a:t>Additionally – we need a new set of skills to do different things or to do the same things differently</a:t>
            </a:r>
          </a:p>
        </p:txBody>
      </p:sp>
      <p:sp>
        <p:nvSpPr>
          <p:cNvPr id="314" name="HELEN…"/>
          <p:cNvSpPr txBox="1"/>
          <p:nvPr/>
        </p:nvSpPr>
        <p:spPr>
          <a:xfrm>
            <a:off x="2432640" y="413869"/>
            <a:ext cx="7623800" cy="500137"/>
          </a:xfrm>
          <a:prstGeom prst="rect">
            <a:avLst/>
          </a:prstGeom>
          <a:ln w="3175">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gn="ctr">
              <a:lnSpc>
                <a:spcPct val="100000"/>
              </a:lnSpc>
              <a:defRPr sz="9600" cap="all" baseline="12500">
                <a:solidFill>
                  <a:srgbClr val="17222C"/>
                </a:solidFill>
                <a:latin typeface="+mn-lt"/>
                <a:ea typeface="+mn-ea"/>
                <a:cs typeface="+mn-cs"/>
                <a:sym typeface="Montserrat-Bold"/>
              </a:defRPr>
            </a:pPr>
            <a:r>
              <a:rPr lang="en-US" sz="4500" b="1" dirty="0" err="1"/>
              <a:t>Organising</a:t>
            </a:r>
            <a:r>
              <a:rPr lang="en-US" sz="4500" b="1" dirty="0"/>
              <a:t> for a Different Future</a:t>
            </a:r>
          </a:p>
        </p:txBody>
      </p:sp>
      <p:pic>
        <p:nvPicPr>
          <p:cNvPr id="6" name="Picture 5">
            <a:extLst>
              <a:ext uri="{FF2B5EF4-FFF2-40B4-BE49-F238E27FC236}">
                <a16:creationId xmlns:a16="http://schemas.microsoft.com/office/drawing/2014/main" id="{65C6E081-51AE-4704-9B9E-DB276D5DC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5602" y="5854492"/>
            <a:ext cx="475606" cy="1003508"/>
          </a:xfrm>
          <a:prstGeom prst="rect">
            <a:avLst/>
          </a:prstGeom>
        </p:spPr>
      </p:pic>
    </p:spTree>
    <p:extLst>
      <p:ext uri="{BB962C8B-B14F-4D97-AF65-F5344CB8AC3E}">
        <p14:creationId xmlns:p14="http://schemas.microsoft.com/office/powerpoint/2010/main" val="260023979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5930-2CD2-409C-B63D-148844F87B4E}"/>
              </a:ext>
            </a:extLst>
          </p:cNvPr>
          <p:cNvSpPr>
            <a:spLocks noGrp="1"/>
          </p:cNvSpPr>
          <p:nvPr>
            <p:ph type="title"/>
          </p:nvPr>
        </p:nvSpPr>
        <p:spPr>
          <a:xfrm>
            <a:off x="838200" y="-19049"/>
            <a:ext cx="10515600" cy="1020760"/>
          </a:xfrm>
          <a:ln>
            <a:solidFill>
              <a:schemeClr val="accent1"/>
            </a:solidFill>
          </a:ln>
        </p:spPr>
        <p:txBody>
          <a:bodyPr>
            <a:normAutofit fontScale="90000"/>
          </a:bodyPr>
          <a:lstStyle/>
          <a:p>
            <a:pPr algn="ctr"/>
            <a:r>
              <a:rPr lang="en-US" b="1" dirty="0">
                <a:solidFill>
                  <a:schemeClr val="tx2">
                    <a:lumMod val="50000"/>
                  </a:schemeClr>
                </a:solidFill>
              </a:rPr>
              <a:t>embracing a one water concept</a:t>
            </a:r>
            <a:br>
              <a:rPr lang="en-US" b="1" dirty="0">
                <a:solidFill>
                  <a:schemeClr val="tx2">
                    <a:lumMod val="50000"/>
                  </a:schemeClr>
                </a:solidFill>
              </a:rPr>
            </a:br>
            <a:r>
              <a:rPr lang="en-US" b="1" dirty="0">
                <a:solidFill>
                  <a:schemeClr val="tx2">
                    <a:lumMod val="50000"/>
                  </a:schemeClr>
                </a:solidFill>
              </a:rPr>
              <a:t>(NDP and Water Master Plan)</a:t>
            </a:r>
            <a:endParaRPr lang="en-ZA" b="1" dirty="0">
              <a:solidFill>
                <a:schemeClr val="tx2">
                  <a:lumMod val="50000"/>
                </a:schemeClr>
              </a:solidFill>
            </a:endParaRPr>
          </a:p>
        </p:txBody>
      </p:sp>
      <p:graphicFrame>
        <p:nvGraphicFramePr>
          <p:cNvPr id="5" name="Diagram 4">
            <a:extLst>
              <a:ext uri="{FF2B5EF4-FFF2-40B4-BE49-F238E27FC236}">
                <a16:creationId xmlns:a16="http://schemas.microsoft.com/office/drawing/2014/main" id="{6B6ED705-CA7D-4ACE-A457-7AF1A6D20031}"/>
              </a:ext>
            </a:extLst>
          </p:cNvPr>
          <p:cNvGraphicFramePr/>
          <p:nvPr/>
        </p:nvGraphicFramePr>
        <p:xfrm>
          <a:off x="0" y="1246978"/>
          <a:ext cx="6486525" cy="5287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A45A7752-59C8-43C0-0A64-C7FFABB31455}"/>
              </a:ext>
            </a:extLst>
          </p:cNvPr>
          <p:cNvPicPr>
            <a:picLocks noChangeAspect="1"/>
          </p:cNvPicPr>
          <p:nvPr/>
        </p:nvPicPr>
        <p:blipFill>
          <a:blip r:embed="rId7"/>
          <a:stretch>
            <a:fillRect/>
          </a:stretch>
        </p:blipFill>
        <p:spPr>
          <a:xfrm>
            <a:off x="6232338" y="1213250"/>
            <a:ext cx="4972810" cy="3610048"/>
          </a:xfrm>
          <a:prstGeom prst="rect">
            <a:avLst/>
          </a:prstGeom>
        </p:spPr>
      </p:pic>
      <p:pic>
        <p:nvPicPr>
          <p:cNvPr id="8" name="Content Placeholder 7">
            <a:extLst>
              <a:ext uri="{FF2B5EF4-FFF2-40B4-BE49-F238E27FC236}">
                <a16:creationId xmlns:a16="http://schemas.microsoft.com/office/drawing/2014/main" id="{07A7189A-7201-65EB-9AB9-481676C18CD8}"/>
              </a:ext>
            </a:extLst>
          </p:cNvPr>
          <p:cNvPicPr>
            <a:picLocks noGrp="1" noChangeAspect="1"/>
          </p:cNvPicPr>
          <p:nvPr>
            <p:ph sz="half" idx="2"/>
          </p:nvPr>
        </p:nvPicPr>
        <p:blipFill>
          <a:blip r:embed="rId8"/>
          <a:stretch>
            <a:fillRect/>
          </a:stretch>
        </p:blipFill>
        <p:spPr>
          <a:xfrm>
            <a:off x="7353690" y="4657725"/>
            <a:ext cx="2428875" cy="1876425"/>
          </a:xfrm>
          <a:prstGeom prst="rect">
            <a:avLst/>
          </a:prstGeom>
        </p:spPr>
      </p:pic>
    </p:spTree>
    <p:extLst>
      <p:ext uri="{BB962C8B-B14F-4D97-AF65-F5344CB8AC3E}">
        <p14:creationId xmlns:p14="http://schemas.microsoft.com/office/powerpoint/2010/main" val="3530391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F7C41A8D-8A7A-389E-4AF9-AD82E7906D4E}"/>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961" r="750" b="-1"/>
          <a:stretch/>
        </p:blipFill>
        <p:spPr bwMode="auto">
          <a:xfrm>
            <a:off x="1347788" y="1844675"/>
            <a:ext cx="4246563" cy="4449763"/>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xtLst>
            <a:ext uri="{53640926-AAD7-44D8-BBD7-CCE9431645EC}">
              <a14:shadowObscured xmlns:a14="http://schemas.microsoft.com/office/drawing/2010/main"/>
            </a:ext>
          </a:extLst>
        </p:spPr>
      </p:pic>
      <p:pic>
        <p:nvPicPr>
          <p:cNvPr id="2050" name="Picture 2" descr="Related image">
            <a:extLst>
              <a:ext uri="{FF2B5EF4-FFF2-40B4-BE49-F238E27FC236}">
                <a16:creationId xmlns:a16="http://schemas.microsoft.com/office/drawing/2014/main" id="{A47AACD5-C515-4307-8516-5B5258EC7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438" y="1844675"/>
            <a:ext cx="5183188" cy="4449763"/>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3759775-0EDF-45BB-9137-F3CAE1C344A0}"/>
              </a:ext>
            </a:extLst>
          </p:cNvPr>
          <p:cNvSpPr>
            <a:spLocks noGrp="1"/>
          </p:cNvSpPr>
          <p:nvPr>
            <p:ph type="title"/>
          </p:nvPr>
        </p:nvSpPr>
        <p:spPr>
          <a:xfrm>
            <a:off x="838200" y="184805"/>
            <a:ext cx="10515600" cy="1505883"/>
          </a:xfrm>
        </p:spPr>
        <p:style>
          <a:lnRef idx="1">
            <a:schemeClr val="accent1"/>
          </a:lnRef>
          <a:fillRef idx="2">
            <a:schemeClr val="accent1"/>
          </a:fillRef>
          <a:effectRef idx="1">
            <a:schemeClr val="accent1"/>
          </a:effectRef>
          <a:fontRef idx="minor">
            <a:schemeClr val="dk1"/>
          </a:fontRef>
        </p:style>
        <p:txBody>
          <a:bodyPr anchor="ctr">
            <a:normAutofit/>
          </a:bodyPr>
          <a:lstStyle/>
          <a:p>
            <a:r>
              <a:rPr lang="en-ZA" sz="5200" dirty="0"/>
              <a:t>All water is a resource</a:t>
            </a:r>
          </a:p>
        </p:txBody>
      </p:sp>
    </p:spTree>
    <p:extLst>
      <p:ext uri="{BB962C8B-B14F-4D97-AF65-F5344CB8AC3E}">
        <p14:creationId xmlns:p14="http://schemas.microsoft.com/office/powerpoint/2010/main" val="1318172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64350"/>
            <a:chOff x="0" y="0"/>
            <a:chExt cx="5760" cy="4324"/>
          </a:xfrm>
        </p:grpSpPr>
        <p:pic>
          <p:nvPicPr>
            <p:cNvPr id="10244" name="Picture 3" descr="FC074b"/>
            <p:cNvPicPr>
              <a:picLocks noChangeAspect="1" noChangeArrowheads="1"/>
            </p:cNvPicPr>
            <p:nvPr/>
          </p:nvPicPr>
          <p:blipFill>
            <a:blip r:embed="rId2" cstate="print"/>
            <a:srcRect r="-49" b="-70"/>
            <a:stretch>
              <a:fillRect/>
            </a:stretch>
          </p:blipFill>
          <p:spPr bwMode="auto">
            <a:xfrm>
              <a:off x="3601" y="1536"/>
              <a:ext cx="2159" cy="1649"/>
            </a:xfrm>
            <a:prstGeom prst="rect">
              <a:avLst/>
            </a:prstGeom>
            <a:noFill/>
            <a:ln w="9525">
              <a:noFill/>
              <a:miter lim="800000"/>
              <a:headEnd/>
              <a:tailEnd/>
            </a:ln>
          </p:spPr>
        </p:pic>
        <p:pic>
          <p:nvPicPr>
            <p:cNvPr id="10245" name="Picture 4" descr="FC075b"/>
            <p:cNvPicPr>
              <a:picLocks noChangeAspect="1" noChangeArrowheads="1"/>
            </p:cNvPicPr>
            <p:nvPr/>
          </p:nvPicPr>
          <p:blipFill>
            <a:blip r:embed="rId3" cstate="print"/>
            <a:srcRect/>
            <a:stretch>
              <a:fillRect/>
            </a:stretch>
          </p:blipFill>
          <p:spPr bwMode="auto">
            <a:xfrm>
              <a:off x="1983" y="0"/>
              <a:ext cx="2159" cy="1636"/>
            </a:xfrm>
            <a:prstGeom prst="rect">
              <a:avLst/>
            </a:prstGeom>
            <a:noFill/>
            <a:ln w="9525">
              <a:noFill/>
              <a:miter lim="800000"/>
              <a:headEnd/>
              <a:tailEnd/>
            </a:ln>
          </p:spPr>
        </p:pic>
        <p:pic>
          <p:nvPicPr>
            <p:cNvPr id="10246" name="Picture 5" descr="FC013c"/>
            <p:cNvPicPr>
              <a:picLocks noChangeAspect="1" noChangeArrowheads="1"/>
            </p:cNvPicPr>
            <p:nvPr/>
          </p:nvPicPr>
          <p:blipFill>
            <a:blip r:embed="rId4" cstate="print"/>
            <a:srcRect r="5" b="-27"/>
            <a:stretch>
              <a:fillRect/>
            </a:stretch>
          </p:blipFill>
          <p:spPr bwMode="auto">
            <a:xfrm>
              <a:off x="0" y="1536"/>
              <a:ext cx="2159" cy="1565"/>
            </a:xfrm>
            <a:prstGeom prst="rect">
              <a:avLst/>
            </a:prstGeom>
            <a:noFill/>
            <a:ln w="9525">
              <a:noFill/>
              <a:miter lim="800000"/>
              <a:headEnd/>
              <a:tailEnd/>
            </a:ln>
          </p:spPr>
        </p:pic>
        <p:pic>
          <p:nvPicPr>
            <p:cNvPr id="10247" name="Picture 6" descr="FC073b"/>
            <p:cNvPicPr>
              <a:picLocks noChangeAspect="1" noChangeArrowheads="1"/>
            </p:cNvPicPr>
            <p:nvPr/>
          </p:nvPicPr>
          <p:blipFill>
            <a:blip r:embed="rId5" cstate="print"/>
            <a:srcRect r="49" b="66"/>
            <a:stretch>
              <a:fillRect/>
            </a:stretch>
          </p:blipFill>
          <p:spPr bwMode="auto">
            <a:xfrm>
              <a:off x="1968" y="2777"/>
              <a:ext cx="2159" cy="1547"/>
            </a:xfrm>
            <a:prstGeom prst="rect">
              <a:avLst/>
            </a:prstGeom>
            <a:noFill/>
            <a:ln w="9525">
              <a:noFill/>
              <a:miter lim="800000"/>
              <a:headEnd/>
              <a:tailEnd/>
            </a:ln>
          </p:spPr>
        </p:pic>
      </p:grpSp>
      <p:sp>
        <p:nvSpPr>
          <p:cNvPr id="10243" name="Text Box 7"/>
          <p:cNvSpPr txBox="1">
            <a:spLocks noChangeArrowheads="1"/>
          </p:cNvSpPr>
          <p:nvPr/>
        </p:nvSpPr>
        <p:spPr bwMode="auto">
          <a:xfrm>
            <a:off x="4886326" y="2925764"/>
            <a:ext cx="2354263" cy="1311275"/>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a:r>
              <a:rPr lang="en-ZA" sz="4000" dirty="0">
                <a:solidFill>
                  <a:srgbClr val="FFCC00"/>
                </a:solidFill>
                <a:latin typeface="Comic Sans MS" pitchFamily="66" charset="0"/>
              </a:rPr>
              <a:t>4 WRC</a:t>
            </a:r>
          </a:p>
          <a:p>
            <a:pPr algn="ctr"/>
            <a:r>
              <a:rPr lang="en-ZA" sz="4000" dirty="0">
                <a:solidFill>
                  <a:srgbClr val="FFCC00"/>
                </a:solidFill>
                <a:latin typeface="Comic Sans MS" pitchFamily="66" charset="0"/>
              </a:rPr>
              <a:t>MODELS</a:t>
            </a:r>
            <a:endParaRPr lang="en-US" sz="4000" dirty="0">
              <a:solidFill>
                <a:srgbClr val="FFCC00"/>
              </a:solidFill>
              <a:latin typeface="Comic Sans MS" pitchFamily="66" charset="0"/>
            </a:endParaRPr>
          </a:p>
        </p:txBody>
      </p:sp>
      <p:sp>
        <p:nvSpPr>
          <p:cNvPr id="3" name="TextBox 2">
            <a:extLst>
              <a:ext uri="{FF2B5EF4-FFF2-40B4-BE49-F238E27FC236}">
                <a16:creationId xmlns:a16="http://schemas.microsoft.com/office/drawing/2014/main" id="{36088F06-74CE-4307-89C4-1C3EFA9C3AFE}"/>
              </a:ext>
            </a:extLst>
          </p:cNvPr>
          <p:cNvSpPr txBox="1"/>
          <p:nvPr/>
        </p:nvSpPr>
        <p:spPr>
          <a:xfrm>
            <a:off x="854014" y="379562"/>
            <a:ext cx="3269411" cy="707886"/>
          </a:xfrm>
          <a:prstGeom prst="rect">
            <a:avLst/>
          </a:prstGeom>
          <a:noFill/>
        </p:spPr>
        <p:txBody>
          <a:bodyPr wrap="square" rtlCol="0">
            <a:spAutoFit/>
          </a:bodyPr>
          <a:lstStyle/>
          <a:p>
            <a:r>
              <a:rPr lang="en-ZA" sz="4000" b="1" dirty="0"/>
              <a:t>FIX THE LEAKS</a:t>
            </a:r>
          </a:p>
        </p:txBody>
      </p:sp>
    </p:spTree>
    <p:extLst>
      <p:ext uri="{BB962C8B-B14F-4D97-AF65-F5344CB8AC3E}">
        <p14:creationId xmlns:p14="http://schemas.microsoft.com/office/powerpoint/2010/main" val="96752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E5817F1A-329B-469E-A497-5849FD39EF9D}"/>
              </a:ext>
            </a:extLst>
          </p:cNvPr>
          <p:cNvSpPr>
            <a:spLocks noGrp="1"/>
          </p:cNvSpPr>
          <p:nvPr>
            <p:ph type="title"/>
          </p:nvPr>
        </p:nvSpPr>
        <p:spPr>
          <a:xfrm>
            <a:off x="1937149" y="303603"/>
            <a:ext cx="8179842" cy="803678"/>
          </a:xfrm>
        </p:spPr>
        <p:txBody>
          <a:bodyPr/>
          <a:lstStyle/>
          <a:p>
            <a:pPr algn="ctr"/>
            <a:r>
              <a:rPr lang="en-ZA" altLang="en-US" b="1" dirty="0">
                <a:solidFill>
                  <a:srgbClr val="376092"/>
                </a:solidFill>
              </a:rPr>
              <a:t>WATER RECOVERY AND REUSE</a:t>
            </a:r>
            <a:endParaRPr lang="en-ZA" altLang="en-US" b="1" dirty="0"/>
          </a:p>
        </p:txBody>
      </p:sp>
      <p:sp>
        <p:nvSpPr>
          <p:cNvPr id="3" name="Content Placeholder 2">
            <a:extLst>
              <a:ext uri="{FF2B5EF4-FFF2-40B4-BE49-F238E27FC236}">
                <a16:creationId xmlns:a16="http://schemas.microsoft.com/office/drawing/2014/main" id="{5C9D35B3-82FA-4C52-8BBA-C26723025A04}"/>
              </a:ext>
            </a:extLst>
          </p:cNvPr>
          <p:cNvSpPr>
            <a:spLocks noGrp="1"/>
          </p:cNvSpPr>
          <p:nvPr>
            <p:ph idx="1"/>
          </p:nvPr>
        </p:nvSpPr>
        <p:spPr>
          <a:xfrm>
            <a:off x="121025" y="1277471"/>
            <a:ext cx="6279776" cy="5276926"/>
          </a:xfrm>
        </p:spPr>
        <p:txBody>
          <a:bodyPr>
            <a:normAutofit/>
          </a:bodyPr>
          <a:lstStyle/>
          <a:p>
            <a:pPr marL="271463" lvl="1" indent="-271463">
              <a:spcBef>
                <a:spcPts val="0"/>
              </a:spcBef>
              <a:spcAft>
                <a:spcPts val="450"/>
              </a:spcAft>
              <a:defRPr/>
            </a:pPr>
            <a:r>
              <a:rPr lang="en-ZA" altLang="en-US" sz="1800" dirty="0">
                <a:solidFill>
                  <a:schemeClr val="tx2"/>
                </a:solidFill>
                <a:latin typeface="Arial" panose="020B0604020202020204" pitchFamily="34" charset="0"/>
                <a:cs typeface="Arial" panose="020B0604020202020204" pitchFamily="34" charset="0"/>
              </a:rPr>
              <a:t>Formal usage of reclaimed water includes:</a:t>
            </a:r>
          </a:p>
          <a:p>
            <a:pPr marL="0" lvl="1" indent="0">
              <a:spcBef>
                <a:spcPts val="0"/>
              </a:spcBef>
              <a:spcAft>
                <a:spcPts val="450"/>
              </a:spcAft>
              <a:buNone/>
              <a:defRPr/>
            </a:pPr>
            <a:endParaRPr lang="en-US" altLang="en-US" sz="750" dirty="0">
              <a:solidFill>
                <a:schemeClr val="tx2"/>
              </a:solidFill>
              <a:latin typeface="Arial" panose="020B0604020202020204" pitchFamily="34" charset="0"/>
              <a:cs typeface="Arial" panose="020B0604020202020204" pitchFamily="34" charset="0"/>
            </a:endParaRPr>
          </a:p>
          <a:p>
            <a:pPr marL="571500" lvl="2" indent="-271463">
              <a:spcBef>
                <a:spcPts val="0"/>
              </a:spcBef>
              <a:spcAft>
                <a:spcPts val="450"/>
              </a:spcAft>
              <a:defRPr/>
            </a:pPr>
            <a:r>
              <a:rPr lang="en-ZA" altLang="en-US" dirty="0">
                <a:solidFill>
                  <a:schemeClr val="tx2"/>
                </a:solidFill>
                <a:latin typeface="Arial" panose="020B0604020202020204" pitchFamily="34" charset="0"/>
                <a:cs typeface="Arial" panose="020B0604020202020204" pitchFamily="34" charset="0"/>
              </a:rPr>
              <a:t>Potable (drinking water, either supplied directly or blended with raw water)</a:t>
            </a:r>
          </a:p>
          <a:p>
            <a:pPr marL="571500" lvl="2" indent="-271463">
              <a:spcBef>
                <a:spcPts val="0"/>
              </a:spcBef>
              <a:spcAft>
                <a:spcPts val="450"/>
              </a:spcAft>
              <a:defRPr/>
            </a:pPr>
            <a:r>
              <a:rPr lang="en-ZA" altLang="en-US" dirty="0">
                <a:solidFill>
                  <a:schemeClr val="tx2"/>
                </a:solidFill>
                <a:latin typeface="Arial" panose="020B0604020202020204" pitchFamily="34" charset="0"/>
                <a:cs typeface="Arial" panose="020B0604020202020204" pitchFamily="34" charset="0"/>
              </a:rPr>
              <a:t>Agricultural</a:t>
            </a:r>
          </a:p>
          <a:p>
            <a:pPr marL="571500" lvl="2" indent="-271463">
              <a:spcBef>
                <a:spcPts val="0"/>
              </a:spcBef>
              <a:spcAft>
                <a:spcPts val="450"/>
              </a:spcAft>
              <a:defRPr/>
            </a:pPr>
            <a:r>
              <a:rPr lang="en-ZA" altLang="en-US" dirty="0">
                <a:solidFill>
                  <a:schemeClr val="tx2"/>
                </a:solidFill>
                <a:latin typeface="Arial" panose="020B0604020202020204" pitchFamily="34" charset="0"/>
                <a:cs typeface="Arial" panose="020B0604020202020204" pitchFamily="34" charset="0"/>
              </a:rPr>
              <a:t>Industrial non-potable (reuse of treated wastewater or reuse of wastewater onsite)</a:t>
            </a:r>
          </a:p>
          <a:p>
            <a:pPr marL="571500" lvl="2" indent="-271463">
              <a:spcBef>
                <a:spcPts val="0"/>
              </a:spcBef>
              <a:spcAft>
                <a:spcPts val="450"/>
              </a:spcAft>
              <a:defRPr/>
            </a:pPr>
            <a:r>
              <a:rPr lang="en-ZA" altLang="en-US" dirty="0">
                <a:solidFill>
                  <a:schemeClr val="tx2"/>
                </a:solidFill>
                <a:latin typeface="Arial" panose="020B0604020202020204" pitchFamily="34" charset="0"/>
                <a:cs typeface="Arial" panose="020B0604020202020204" pitchFamily="34" charset="0"/>
              </a:rPr>
              <a:t>Domestic non-potable (fill swimming pools, toilet flushing, garden watering, car washing)</a:t>
            </a:r>
          </a:p>
          <a:p>
            <a:pPr marL="571500" lvl="2" indent="-271463">
              <a:spcBef>
                <a:spcPts val="0"/>
              </a:spcBef>
              <a:spcAft>
                <a:spcPts val="450"/>
              </a:spcAft>
              <a:defRPr/>
            </a:pPr>
            <a:r>
              <a:rPr lang="en-ZA" altLang="en-US" dirty="0">
                <a:solidFill>
                  <a:schemeClr val="tx2"/>
                </a:solidFill>
                <a:latin typeface="Arial" panose="020B0604020202020204" pitchFamily="34" charset="0"/>
                <a:cs typeface="Arial" panose="020B0604020202020204" pitchFamily="34" charset="0"/>
              </a:rPr>
              <a:t>Groundwater recharge (recharge of aquifers) e.g. Atlantis Managed Aquifer Recharge Scheme</a:t>
            </a:r>
          </a:p>
          <a:p>
            <a:pPr marL="571500" lvl="2" indent="-271463">
              <a:spcBef>
                <a:spcPts val="0"/>
              </a:spcBef>
              <a:spcAft>
                <a:spcPts val="450"/>
              </a:spcAft>
              <a:defRPr/>
            </a:pPr>
            <a:r>
              <a:rPr lang="en-ZA" altLang="en-US" dirty="0">
                <a:solidFill>
                  <a:srgbClr val="00B050"/>
                </a:solidFill>
                <a:latin typeface="Arial" panose="020B0604020202020204" pitchFamily="34" charset="0"/>
                <a:cs typeface="Arial" panose="020B0604020202020204" pitchFamily="34" charset="0"/>
              </a:rPr>
              <a:t>Return to rivers – indirect reuse</a:t>
            </a:r>
          </a:p>
        </p:txBody>
      </p:sp>
      <p:sp>
        <p:nvSpPr>
          <p:cNvPr id="23556" name="Slide Number Placeholder 5">
            <a:extLst>
              <a:ext uri="{FF2B5EF4-FFF2-40B4-BE49-F238E27FC236}">
                <a16:creationId xmlns:a16="http://schemas.microsoft.com/office/drawing/2014/main" id="{71CFDE90-2C44-4116-9333-8C84CE42E85C}"/>
              </a:ext>
            </a:extLst>
          </p:cNvPr>
          <p:cNvSpPr txBox="1">
            <a:spLocks/>
          </p:cNvSpPr>
          <p:nvPr/>
        </p:nvSpPr>
        <p:spPr bwMode="auto">
          <a:xfrm>
            <a:off x="8958262" y="5732860"/>
            <a:ext cx="367904"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0000"/>
              <a:defRPr sz="3200">
                <a:solidFill>
                  <a:schemeClr val="tx1"/>
                </a:solidFill>
                <a:latin typeface="Calibri" panose="020F0502020204030204" pitchFamily="34" charset="0"/>
              </a:defRPr>
            </a:lvl1pPr>
            <a:lvl2pPr marL="742950" indent="-285750">
              <a:spcBef>
                <a:spcPct val="20000"/>
              </a:spcBef>
              <a:buSzPct val="80000"/>
              <a:buBlip>
                <a:blip r:embed="rId3"/>
              </a:buBlip>
              <a:defRPr sz="2800">
                <a:solidFill>
                  <a:schemeClr val="tx1"/>
                </a:solidFill>
                <a:latin typeface="Calibri" panose="020F0502020204030204" pitchFamily="34" charset="0"/>
              </a:defRPr>
            </a:lvl2pPr>
            <a:lvl3pPr marL="1143000" indent="-228600">
              <a:spcBef>
                <a:spcPct val="20000"/>
              </a:spcBef>
              <a:buSzPct val="80000"/>
              <a:buBlip>
                <a:blip r:embed="rId3"/>
              </a:buBlip>
              <a:defRPr sz="2400">
                <a:solidFill>
                  <a:srgbClr val="558ED5"/>
                </a:solidFill>
                <a:latin typeface="Calibri" panose="020F0502020204030204" pitchFamily="34" charset="0"/>
              </a:defRPr>
            </a:lvl3pPr>
            <a:lvl4pPr marL="1600200" indent="-228600">
              <a:spcBef>
                <a:spcPct val="20000"/>
              </a:spcBef>
              <a:buSzPct val="80000"/>
              <a:buBlip>
                <a:blip r:embed="rId3"/>
              </a:buBlip>
              <a:defRPr sz="2000">
                <a:solidFill>
                  <a:srgbClr val="7F7F7F"/>
                </a:solidFill>
                <a:latin typeface="Calibri" panose="020F0502020204030204" pitchFamily="34" charset="0"/>
              </a:defRPr>
            </a:lvl4pPr>
            <a:lvl5pPr marL="2057400" indent="-228600">
              <a:spcBef>
                <a:spcPct val="20000"/>
              </a:spcBef>
              <a:buSzPct val="80000"/>
              <a:buBlip>
                <a:blip r:embed="rId3"/>
              </a:buBlip>
              <a:defRPr>
                <a:solidFill>
                  <a:schemeClr val="tx1"/>
                </a:solidFill>
                <a:latin typeface="Calibri" panose="020F0502020204030204" pitchFamily="34" charset="0"/>
              </a:defRPr>
            </a:lvl5pPr>
            <a:lvl6pPr marL="2514600" indent="-228600" eaLnBrk="0" fontAlgn="base" hangingPunct="0">
              <a:spcBef>
                <a:spcPct val="20000"/>
              </a:spcBef>
              <a:spcAft>
                <a:spcPct val="0"/>
              </a:spcAft>
              <a:buSzPct val="80000"/>
              <a:buBlip>
                <a:blip r:embed="rId3"/>
              </a:buBlip>
              <a:defRPr>
                <a:solidFill>
                  <a:schemeClr val="tx1"/>
                </a:solidFill>
                <a:latin typeface="Calibri" panose="020F0502020204030204" pitchFamily="34" charset="0"/>
              </a:defRPr>
            </a:lvl6pPr>
            <a:lvl7pPr marL="2971800" indent="-228600" eaLnBrk="0" fontAlgn="base" hangingPunct="0">
              <a:spcBef>
                <a:spcPct val="20000"/>
              </a:spcBef>
              <a:spcAft>
                <a:spcPct val="0"/>
              </a:spcAft>
              <a:buSzPct val="80000"/>
              <a:buBlip>
                <a:blip r:embed="rId3"/>
              </a:buBlip>
              <a:defRPr>
                <a:solidFill>
                  <a:schemeClr val="tx1"/>
                </a:solidFill>
                <a:latin typeface="Calibri" panose="020F0502020204030204" pitchFamily="34" charset="0"/>
              </a:defRPr>
            </a:lvl7pPr>
            <a:lvl8pPr marL="3429000" indent="-228600" eaLnBrk="0" fontAlgn="base" hangingPunct="0">
              <a:spcBef>
                <a:spcPct val="20000"/>
              </a:spcBef>
              <a:spcAft>
                <a:spcPct val="0"/>
              </a:spcAft>
              <a:buSzPct val="80000"/>
              <a:buBlip>
                <a:blip r:embed="rId3"/>
              </a:buBlip>
              <a:defRPr>
                <a:solidFill>
                  <a:schemeClr val="tx1"/>
                </a:solidFill>
                <a:latin typeface="Calibri" panose="020F0502020204030204" pitchFamily="34" charset="0"/>
              </a:defRPr>
            </a:lvl8pPr>
            <a:lvl9pPr marL="3886200" indent="-228600" eaLnBrk="0" fontAlgn="base" hangingPunct="0">
              <a:spcBef>
                <a:spcPct val="20000"/>
              </a:spcBef>
              <a:spcAft>
                <a:spcPct val="0"/>
              </a:spcAft>
              <a:buSzPct val="80000"/>
              <a:buBlip>
                <a:blip r:embed="rId3"/>
              </a:buBlip>
              <a:defRPr>
                <a:solidFill>
                  <a:schemeClr val="tx1"/>
                </a:solidFill>
                <a:latin typeface="Calibri" panose="020F0502020204030204" pitchFamily="34" charset="0"/>
              </a:defRPr>
            </a:lvl9pPr>
          </a:lstStyle>
          <a:p>
            <a:pPr algn="r" eaLnBrk="1" hangingPunct="1">
              <a:spcBef>
                <a:spcPct val="0"/>
              </a:spcBef>
              <a:buSzTx/>
            </a:pPr>
            <a:fld id="{D52EC3C8-4169-4FD0-8087-22FE8AB1B01C}" type="slidenum">
              <a:rPr lang="en-ZA" altLang="en-US" sz="900">
                <a:solidFill>
                  <a:srgbClr val="7F7F7F"/>
                </a:solidFill>
              </a:rPr>
              <a:pPr algn="r" eaLnBrk="1" hangingPunct="1">
                <a:spcBef>
                  <a:spcPct val="0"/>
                </a:spcBef>
                <a:buSzTx/>
              </a:pPr>
              <a:t>15</a:t>
            </a:fld>
            <a:endParaRPr lang="en-ZA" altLang="en-US" sz="900">
              <a:solidFill>
                <a:srgbClr val="7F7F7F"/>
              </a:solidFill>
            </a:endParaRPr>
          </a:p>
        </p:txBody>
      </p:sp>
      <p:pic>
        <p:nvPicPr>
          <p:cNvPr id="2" name="Picture 7">
            <a:extLst>
              <a:ext uri="{FF2B5EF4-FFF2-40B4-BE49-F238E27FC236}">
                <a16:creationId xmlns:a16="http://schemas.microsoft.com/office/drawing/2014/main" id="{2D860D12-F0E1-90C2-B14C-02D5A3331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3890" y="1125669"/>
            <a:ext cx="3967085" cy="558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7FEE5B-B41C-4BDE-913E-D54A7D28D9BF}"/>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pPr algn="ctr"/>
            <a:r>
              <a:rPr lang="en-ZA" dirty="0"/>
              <a:t>Water Sensitive Settlements</a:t>
            </a:r>
          </a:p>
        </p:txBody>
      </p:sp>
      <p:sp>
        <p:nvSpPr>
          <p:cNvPr id="3" name="Date Placeholder 2"/>
          <p:cNvSpPr>
            <a:spLocks noGrp="1"/>
          </p:cNvSpPr>
          <p:nvPr>
            <p:ph type="dt" sz="half" idx="10"/>
          </p:nvPr>
        </p:nvSpPr>
        <p:spPr/>
        <p:txBody>
          <a:bodyPr/>
          <a:lstStyle/>
          <a:p>
            <a:pPr>
              <a:defRPr/>
            </a:pPr>
            <a:fld id="{65108CA9-FC55-4060-BE0C-2FB5EEA813B6}" type="datetime5">
              <a:rPr lang="en-US" smtClean="0"/>
              <a:pPr>
                <a:defRPr/>
              </a:pPr>
              <a:t>9-Sep-24</a:t>
            </a:fld>
            <a:endParaRPr lang="en-ZA" dirty="0"/>
          </a:p>
        </p:txBody>
      </p:sp>
      <p:sp>
        <p:nvSpPr>
          <p:cNvPr id="4" name="Footer Placeholder 3"/>
          <p:cNvSpPr>
            <a:spLocks noGrp="1"/>
          </p:cNvSpPr>
          <p:nvPr>
            <p:ph type="ftr" sz="quarter" idx="11"/>
          </p:nvPr>
        </p:nvSpPr>
        <p:spPr/>
        <p:txBody>
          <a:bodyPr/>
          <a:lstStyle/>
          <a:p>
            <a:pPr>
              <a:defRPr/>
            </a:pPr>
            <a:r>
              <a:rPr lang="en-ZA"/>
              <a:t>File name</a:t>
            </a:r>
          </a:p>
        </p:txBody>
      </p:sp>
      <p:sp>
        <p:nvSpPr>
          <p:cNvPr id="5" name="Slide Number Placeholder 4"/>
          <p:cNvSpPr>
            <a:spLocks noGrp="1"/>
          </p:cNvSpPr>
          <p:nvPr>
            <p:ph type="sldNum" sz="quarter" idx="12"/>
          </p:nvPr>
        </p:nvSpPr>
        <p:spPr/>
        <p:txBody>
          <a:bodyPr/>
          <a:lstStyle/>
          <a:p>
            <a:pPr>
              <a:defRPr/>
            </a:pPr>
            <a:fld id="{271FC6EB-6B2D-4932-B99F-F4EAE2868FDC}" type="slidenum">
              <a:rPr lang="en-ZA" smtClean="0"/>
              <a:pPr>
                <a:defRPr/>
              </a:pPr>
              <a:t>16</a:t>
            </a:fld>
            <a:endParaRPr lang="en-ZA"/>
          </a:p>
        </p:txBody>
      </p:sp>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03" y="1635398"/>
            <a:ext cx="10732958" cy="508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WR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7826" y="926359"/>
            <a:ext cx="347366" cy="71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49078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914C13-4AD7-49B8-8619-1B6D067D4B3B}"/>
              </a:ext>
            </a:extLst>
          </p:cNvPr>
          <p:cNvPicPr>
            <a:picLocks noChangeAspect="1"/>
          </p:cNvPicPr>
          <p:nvPr/>
        </p:nvPicPr>
        <p:blipFill>
          <a:blip r:embed="rId2"/>
          <a:stretch>
            <a:fillRect/>
          </a:stretch>
        </p:blipFill>
        <p:spPr>
          <a:xfrm>
            <a:off x="6256859" y="428272"/>
            <a:ext cx="2648371" cy="3756554"/>
          </a:xfrm>
          <a:prstGeom prst="rect">
            <a:avLst/>
          </a:prstGeom>
        </p:spPr>
      </p:pic>
      <p:sp>
        <p:nvSpPr>
          <p:cNvPr id="2" name="Title 1">
            <a:extLst>
              <a:ext uri="{FF2B5EF4-FFF2-40B4-BE49-F238E27FC236}">
                <a16:creationId xmlns:a16="http://schemas.microsoft.com/office/drawing/2014/main" id="{65842643-BF2E-4681-9171-C78A919B985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Thank You</a:t>
            </a:r>
          </a:p>
        </p:txBody>
      </p:sp>
      <p:sp>
        <p:nvSpPr>
          <p:cNvPr id="3" name="Content Placeholder 2">
            <a:extLst>
              <a:ext uri="{FF2B5EF4-FFF2-40B4-BE49-F238E27FC236}">
                <a16:creationId xmlns:a16="http://schemas.microsoft.com/office/drawing/2014/main" id="{8BE438EC-C5EB-4BFE-BA6D-FDED56125D91}"/>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en-US" sz="2000">
                <a:solidFill>
                  <a:srgbClr val="E7E6E6"/>
                </a:solidFill>
              </a:rPr>
              <a:t>Acknowledgments to Dr HildeGard Rohr and Werner Fourie from I@consulting</a:t>
            </a:r>
          </a:p>
        </p:txBody>
      </p:sp>
      <p:pic>
        <p:nvPicPr>
          <p:cNvPr id="4" name="Picture 3">
            <a:extLst>
              <a:ext uri="{FF2B5EF4-FFF2-40B4-BE49-F238E27FC236}">
                <a16:creationId xmlns:a16="http://schemas.microsoft.com/office/drawing/2014/main" id="{914ECF93-D2E8-4759-875A-6FEF91869B78}"/>
              </a:ext>
            </a:extLst>
          </p:cNvPr>
          <p:cNvPicPr>
            <a:picLocks noChangeAspect="1"/>
          </p:cNvPicPr>
          <p:nvPr/>
        </p:nvPicPr>
        <p:blipFill>
          <a:blip r:embed="rId3"/>
          <a:stretch>
            <a:fillRect/>
          </a:stretch>
        </p:blipFill>
        <p:spPr>
          <a:xfrm>
            <a:off x="320041" y="431119"/>
            <a:ext cx="2659472" cy="3750860"/>
          </a:xfrm>
          <a:prstGeom prst="rect">
            <a:avLst/>
          </a:prstGeom>
        </p:spPr>
      </p:pic>
      <p:pic>
        <p:nvPicPr>
          <p:cNvPr id="6" name="Picture 5">
            <a:extLst>
              <a:ext uri="{FF2B5EF4-FFF2-40B4-BE49-F238E27FC236}">
                <a16:creationId xmlns:a16="http://schemas.microsoft.com/office/drawing/2014/main" id="{815A0B83-F045-4E1E-8365-FAD6922F65BF}"/>
              </a:ext>
            </a:extLst>
          </p:cNvPr>
          <p:cNvPicPr>
            <a:picLocks noChangeAspect="1"/>
          </p:cNvPicPr>
          <p:nvPr/>
        </p:nvPicPr>
        <p:blipFill>
          <a:blip r:embed="rId4"/>
          <a:stretch>
            <a:fillRect/>
          </a:stretch>
        </p:blipFill>
        <p:spPr>
          <a:xfrm>
            <a:off x="3290143" y="425859"/>
            <a:ext cx="2646677" cy="3761380"/>
          </a:xfrm>
          <a:prstGeom prst="rect">
            <a:avLst/>
          </a:prstGeom>
        </p:spPr>
      </p:pic>
      <p:pic>
        <p:nvPicPr>
          <p:cNvPr id="5" name="Picture 4">
            <a:extLst>
              <a:ext uri="{FF2B5EF4-FFF2-40B4-BE49-F238E27FC236}">
                <a16:creationId xmlns:a16="http://schemas.microsoft.com/office/drawing/2014/main" id="{A480F835-A379-40CD-BDA2-2DA7F8DDA3FF}"/>
              </a:ext>
            </a:extLst>
          </p:cNvPr>
          <p:cNvPicPr>
            <a:picLocks noChangeAspect="1"/>
          </p:cNvPicPr>
          <p:nvPr/>
        </p:nvPicPr>
        <p:blipFill>
          <a:blip r:embed="rId5"/>
          <a:stretch>
            <a:fillRect/>
          </a:stretch>
        </p:blipFill>
        <p:spPr>
          <a:xfrm>
            <a:off x="9225269" y="452933"/>
            <a:ext cx="2648372" cy="3751860"/>
          </a:xfrm>
          <a:prstGeom prst="rect">
            <a:avLst/>
          </a:prstGeom>
        </p:spPr>
      </p:pic>
    </p:spTree>
    <p:extLst>
      <p:ext uri="{BB962C8B-B14F-4D97-AF65-F5344CB8AC3E}">
        <p14:creationId xmlns:p14="http://schemas.microsoft.com/office/powerpoint/2010/main" val="3384188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946816DF-A8CE-3725-0D5A-9BEA96D1B0D1}"/>
              </a:ext>
            </a:extLst>
          </p:cNvPr>
          <p:cNvSpPr>
            <a:spLocks noGrp="1"/>
          </p:cNvSpPr>
          <p:nvPr>
            <p:ph type="title"/>
          </p:nvPr>
        </p:nvSpPr>
        <p:spPr>
          <a:xfrm>
            <a:off x="0" y="169863"/>
            <a:ext cx="12192000" cy="1200150"/>
          </a:xfrm>
        </p:spPr>
        <p:txBody>
          <a:bodyPr>
            <a:normAutofit fontScale="90000"/>
          </a:bodyPr>
          <a:lstStyle/>
          <a:p>
            <a:pPr algn="ctr">
              <a:defRPr/>
            </a:pPr>
            <a:r>
              <a:rPr lang="en-US" altLang="en-US" b="1" dirty="0">
                <a:solidFill>
                  <a:schemeClr val="accent1">
                    <a:lumMod val="50000"/>
                  </a:schemeClr>
                </a:solidFill>
              </a:rPr>
              <a:t>Water treatment  and quality- improving supply, cost and reliability </a:t>
            </a:r>
            <a:endParaRPr lang="en-ZA" altLang="en-US" b="1" dirty="0">
              <a:solidFill>
                <a:schemeClr val="accent1">
                  <a:lumMod val="50000"/>
                </a:schemeClr>
              </a:solidFill>
            </a:endParaRPr>
          </a:p>
        </p:txBody>
      </p:sp>
      <p:sp>
        <p:nvSpPr>
          <p:cNvPr id="5124" name="TextBox 7">
            <a:extLst>
              <a:ext uri="{FF2B5EF4-FFF2-40B4-BE49-F238E27FC236}">
                <a16:creationId xmlns:a16="http://schemas.microsoft.com/office/drawing/2014/main" id="{7B34AE21-EB01-6669-AA0D-8210C0B3F873}"/>
              </a:ext>
            </a:extLst>
          </p:cNvPr>
          <p:cNvSpPr txBox="1">
            <a:spLocks noChangeArrowheads="1"/>
          </p:cNvSpPr>
          <p:nvPr/>
        </p:nvSpPr>
        <p:spPr bwMode="auto">
          <a:xfrm>
            <a:off x="104775" y="647065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ZA" altLang="en-US" sz="1000">
                <a:hlinkClick r:id="rId3"/>
              </a:rPr>
              <a:t>Source: https://www.gov.za/sites/default/files/gcis_document/201911/national-water-and-sanitation-master-plandf.pdf</a:t>
            </a:r>
            <a:endParaRPr lang="en-ZA" altLang="en-US" sz="1000"/>
          </a:p>
          <a:p>
            <a:pPr>
              <a:lnSpc>
                <a:spcPct val="100000"/>
              </a:lnSpc>
              <a:spcBef>
                <a:spcPct val="0"/>
              </a:spcBef>
              <a:buFontTx/>
              <a:buNone/>
            </a:pPr>
            <a:endParaRPr lang="en-ZA" altLang="en-US" sz="1000"/>
          </a:p>
        </p:txBody>
      </p:sp>
      <p:sp>
        <p:nvSpPr>
          <p:cNvPr id="11270" name="TextBox 11">
            <a:extLst>
              <a:ext uri="{FF2B5EF4-FFF2-40B4-BE49-F238E27FC236}">
                <a16:creationId xmlns:a16="http://schemas.microsoft.com/office/drawing/2014/main" id="{EAB93FD9-C2F5-8507-8F62-33B21E4E6EF5}"/>
              </a:ext>
            </a:extLst>
          </p:cNvPr>
          <p:cNvSpPr txBox="1">
            <a:spLocks noChangeArrowheads="1"/>
          </p:cNvSpPr>
          <p:nvPr/>
        </p:nvSpPr>
        <p:spPr bwMode="auto">
          <a:xfrm>
            <a:off x="5650302" y="1865313"/>
            <a:ext cx="6024173" cy="4616648"/>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defRPr/>
            </a:pPr>
            <a:r>
              <a:rPr lang="en-ZA" altLang="en-US" sz="2400" dirty="0">
                <a:solidFill>
                  <a:schemeClr val="accent1">
                    <a:lumMod val="50000"/>
                  </a:schemeClr>
                </a:solidFill>
              </a:rPr>
              <a:t>Re-prioritising the use of alternative sources in municipalities</a:t>
            </a:r>
            <a:endParaRPr lang="en-US" altLang="en-US" sz="2400" dirty="0">
              <a:solidFill>
                <a:schemeClr val="accent1">
                  <a:lumMod val="50000"/>
                </a:schemeClr>
              </a:solidFill>
            </a:endParaRPr>
          </a:p>
          <a:p>
            <a:pPr marL="342900" indent="-342900">
              <a:lnSpc>
                <a:spcPct val="100000"/>
              </a:lnSpc>
              <a:spcBef>
                <a:spcPct val="0"/>
              </a:spcBef>
              <a:defRPr/>
            </a:pPr>
            <a:endParaRPr lang="en-US" altLang="en-US" sz="1000" dirty="0">
              <a:solidFill>
                <a:schemeClr val="accent1">
                  <a:lumMod val="50000"/>
                </a:schemeClr>
              </a:solidFill>
            </a:endParaRPr>
          </a:p>
          <a:p>
            <a:pPr marL="342900" indent="-342900">
              <a:lnSpc>
                <a:spcPct val="100000"/>
              </a:lnSpc>
              <a:spcBef>
                <a:spcPct val="0"/>
              </a:spcBef>
              <a:defRPr/>
            </a:pPr>
            <a:r>
              <a:rPr lang="en-US" altLang="en-US" sz="2400" dirty="0">
                <a:solidFill>
                  <a:schemeClr val="accent1">
                    <a:lumMod val="50000"/>
                  </a:schemeClr>
                </a:solidFill>
              </a:rPr>
              <a:t>Demonstrating the implementation of </a:t>
            </a:r>
            <a:r>
              <a:rPr lang="en-US" altLang="en-US" sz="2400" b="1" dirty="0">
                <a:solidFill>
                  <a:schemeClr val="accent1">
                    <a:lumMod val="50000"/>
                  </a:schemeClr>
                </a:solidFill>
              </a:rPr>
              <a:t>innovative water treatment technologies</a:t>
            </a:r>
            <a:r>
              <a:rPr lang="en-US" altLang="en-US" sz="2400" dirty="0">
                <a:solidFill>
                  <a:schemeClr val="accent1">
                    <a:lumMod val="50000"/>
                  </a:schemeClr>
                </a:solidFill>
              </a:rPr>
              <a:t> for water production</a:t>
            </a:r>
          </a:p>
          <a:p>
            <a:pPr marL="342900" indent="-342900">
              <a:lnSpc>
                <a:spcPct val="100000"/>
              </a:lnSpc>
              <a:spcBef>
                <a:spcPct val="0"/>
              </a:spcBef>
              <a:defRPr/>
            </a:pPr>
            <a:endParaRPr lang="en-US" altLang="en-US" sz="1000" dirty="0">
              <a:solidFill>
                <a:schemeClr val="accent1">
                  <a:lumMod val="50000"/>
                </a:schemeClr>
              </a:solidFill>
            </a:endParaRPr>
          </a:p>
          <a:p>
            <a:pPr marL="342900" indent="-342900">
              <a:lnSpc>
                <a:spcPct val="100000"/>
              </a:lnSpc>
              <a:spcBef>
                <a:spcPct val="0"/>
              </a:spcBef>
              <a:defRPr/>
            </a:pPr>
            <a:r>
              <a:rPr lang="en-US" altLang="en-US" sz="2400" dirty="0">
                <a:solidFill>
                  <a:schemeClr val="accent1">
                    <a:lumMod val="50000"/>
                  </a:schemeClr>
                </a:solidFill>
              </a:rPr>
              <a:t>Water-energy nexus planning to achieve technology </a:t>
            </a:r>
            <a:r>
              <a:rPr lang="en-US" altLang="en-US" sz="2400" b="1" dirty="0">
                <a:solidFill>
                  <a:schemeClr val="accent1">
                    <a:lumMod val="50000"/>
                  </a:schemeClr>
                </a:solidFill>
              </a:rPr>
              <a:t>efficiencies</a:t>
            </a:r>
            <a:r>
              <a:rPr lang="en-US" altLang="en-US" sz="2400" dirty="0">
                <a:solidFill>
                  <a:schemeClr val="accent1">
                    <a:lumMod val="50000"/>
                  </a:schemeClr>
                </a:solidFill>
              </a:rPr>
              <a:t> = low cost of water production</a:t>
            </a:r>
          </a:p>
          <a:p>
            <a:pPr marL="342900" indent="-342900">
              <a:lnSpc>
                <a:spcPct val="100000"/>
              </a:lnSpc>
              <a:spcBef>
                <a:spcPct val="0"/>
              </a:spcBef>
              <a:defRPr/>
            </a:pPr>
            <a:endParaRPr lang="en-US" altLang="en-US" sz="1000" dirty="0">
              <a:solidFill>
                <a:schemeClr val="accent1">
                  <a:lumMod val="50000"/>
                </a:schemeClr>
              </a:solidFill>
            </a:endParaRPr>
          </a:p>
          <a:p>
            <a:pPr marL="342900" indent="-342900">
              <a:lnSpc>
                <a:spcPct val="100000"/>
              </a:lnSpc>
              <a:spcBef>
                <a:spcPct val="0"/>
              </a:spcBef>
              <a:defRPr/>
            </a:pPr>
            <a:r>
              <a:rPr lang="en-ZA" altLang="en-US" sz="2400" dirty="0">
                <a:solidFill>
                  <a:schemeClr val="accent1">
                    <a:lumMod val="50000"/>
                  </a:schemeClr>
                </a:solidFill>
              </a:rPr>
              <a:t>Exploring </a:t>
            </a:r>
            <a:r>
              <a:rPr lang="en-ZA" altLang="en-US" sz="2400" b="1" dirty="0">
                <a:solidFill>
                  <a:schemeClr val="accent1">
                    <a:lumMod val="50000"/>
                  </a:schemeClr>
                </a:solidFill>
              </a:rPr>
              <a:t>smart</a:t>
            </a:r>
            <a:r>
              <a:rPr lang="en-ZA" altLang="en-US" sz="2400" dirty="0">
                <a:solidFill>
                  <a:schemeClr val="accent1">
                    <a:lumMod val="50000"/>
                  </a:schemeClr>
                </a:solidFill>
              </a:rPr>
              <a:t> water treatment plant operations in  rural settings – supporting the DWS rural water supply strategy</a:t>
            </a:r>
          </a:p>
        </p:txBody>
      </p:sp>
      <p:pic>
        <p:nvPicPr>
          <p:cNvPr id="9" name="Picture 8">
            <a:extLst>
              <a:ext uri="{FF2B5EF4-FFF2-40B4-BE49-F238E27FC236}">
                <a16:creationId xmlns:a16="http://schemas.microsoft.com/office/drawing/2014/main" id="{9292902B-76F5-47DD-155C-4DC427B385EA}"/>
              </a:ext>
            </a:extLst>
          </p:cNvPr>
          <p:cNvPicPr>
            <a:picLocks noChangeAspect="1"/>
          </p:cNvPicPr>
          <p:nvPr/>
        </p:nvPicPr>
        <p:blipFill>
          <a:blip r:embed="rId4"/>
          <a:stretch>
            <a:fillRect/>
          </a:stretch>
        </p:blipFill>
        <p:spPr>
          <a:xfrm>
            <a:off x="57509" y="745811"/>
            <a:ext cx="2138539" cy="2992472"/>
          </a:xfrm>
          <a:prstGeom prst="rect">
            <a:avLst/>
          </a:prstGeom>
        </p:spPr>
      </p:pic>
      <p:pic>
        <p:nvPicPr>
          <p:cNvPr id="11" name="Picture 10">
            <a:extLst>
              <a:ext uri="{FF2B5EF4-FFF2-40B4-BE49-F238E27FC236}">
                <a16:creationId xmlns:a16="http://schemas.microsoft.com/office/drawing/2014/main" id="{1B4C21D1-3E8E-6FC3-5C27-5BC540EF47FA}"/>
              </a:ext>
            </a:extLst>
          </p:cNvPr>
          <p:cNvPicPr>
            <a:picLocks noChangeAspect="1"/>
          </p:cNvPicPr>
          <p:nvPr/>
        </p:nvPicPr>
        <p:blipFill>
          <a:blip r:embed="rId5"/>
          <a:stretch>
            <a:fillRect/>
          </a:stretch>
        </p:blipFill>
        <p:spPr>
          <a:xfrm>
            <a:off x="2518080" y="754208"/>
            <a:ext cx="2106271" cy="2984075"/>
          </a:xfrm>
          <a:prstGeom prst="rect">
            <a:avLst/>
          </a:prstGeom>
        </p:spPr>
      </p:pic>
      <p:pic>
        <p:nvPicPr>
          <p:cNvPr id="13" name="Picture 12">
            <a:extLst>
              <a:ext uri="{FF2B5EF4-FFF2-40B4-BE49-F238E27FC236}">
                <a16:creationId xmlns:a16="http://schemas.microsoft.com/office/drawing/2014/main" id="{A0CEEB3F-9DA6-CD24-532D-3DDBC01220A3}"/>
              </a:ext>
            </a:extLst>
          </p:cNvPr>
          <p:cNvPicPr>
            <a:picLocks noChangeAspect="1"/>
          </p:cNvPicPr>
          <p:nvPr/>
        </p:nvPicPr>
        <p:blipFill>
          <a:blip r:embed="rId6"/>
          <a:stretch>
            <a:fillRect/>
          </a:stretch>
        </p:blipFill>
        <p:spPr>
          <a:xfrm>
            <a:off x="57509" y="3738283"/>
            <a:ext cx="2106271" cy="2948922"/>
          </a:xfrm>
          <a:prstGeom prst="rect">
            <a:avLst/>
          </a:prstGeom>
        </p:spPr>
      </p:pic>
      <p:pic>
        <p:nvPicPr>
          <p:cNvPr id="15" name="Picture 14">
            <a:extLst>
              <a:ext uri="{FF2B5EF4-FFF2-40B4-BE49-F238E27FC236}">
                <a16:creationId xmlns:a16="http://schemas.microsoft.com/office/drawing/2014/main" id="{B1F4FD9C-3A94-1ADF-78F2-444D59F117FB}"/>
              </a:ext>
            </a:extLst>
          </p:cNvPr>
          <p:cNvPicPr>
            <a:picLocks noChangeAspect="1"/>
          </p:cNvPicPr>
          <p:nvPr/>
        </p:nvPicPr>
        <p:blipFill>
          <a:blip r:embed="rId7"/>
          <a:stretch>
            <a:fillRect/>
          </a:stretch>
        </p:blipFill>
        <p:spPr>
          <a:xfrm>
            <a:off x="2518080" y="3746654"/>
            <a:ext cx="2106271" cy="2940551"/>
          </a:xfrm>
          <a:prstGeom prst="rect">
            <a:avLst/>
          </a:prstGeom>
        </p:spPr>
      </p:pic>
    </p:spTree>
  </p:cSld>
  <p:clrMapOvr>
    <a:masterClrMapping/>
  </p:clrMapOvr>
  <p:transition spd="slow" advTm="50097"/>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29D54B6F-D1EA-69C3-BEB4-DDC2DB3DF30B}"/>
              </a:ext>
            </a:extLst>
          </p:cNvPr>
          <p:cNvSpPr>
            <a:spLocks noGrp="1"/>
          </p:cNvSpPr>
          <p:nvPr>
            <p:ph type="title"/>
          </p:nvPr>
        </p:nvSpPr>
        <p:spPr>
          <a:xfrm>
            <a:off x="0" y="0"/>
            <a:ext cx="12192000" cy="941388"/>
          </a:xfrm>
        </p:spPr>
        <p:txBody>
          <a:bodyPr/>
          <a:lstStyle/>
          <a:p>
            <a:pPr algn="ctr">
              <a:defRPr/>
            </a:pPr>
            <a:r>
              <a:rPr lang="en-ZA" altLang="en-US" b="1" dirty="0">
                <a:solidFill>
                  <a:schemeClr val="accent1">
                    <a:lumMod val="50000"/>
                  </a:schemeClr>
                </a:solidFill>
              </a:rPr>
              <a:t>Water quality and public health</a:t>
            </a:r>
          </a:p>
        </p:txBody>
      </p:sp>
      <p:sp>
        <p:nvSpPr>
          <p:cNvPr id="2" name="TextBox 1">
            <a:extLst>
              <a:ext uri="{FF2B5EF4-FFF2-40B4-BE49-F238E27FC236}">
                <a16:creationId xmlns:a16="http://schemas.microsoft.com/office/drawing/2014/main" id="{B9A74DEF-8441-18E8-E29C-C657952E7E83}"/>
              </a:ext>
            </a:extLst>
          </p:cNvPr>
          <p:cNvSpPr txBox="1">
            <a:spLocks noChangeArrowheads="1"/>
          </p:cNvSpPr>
          <p:nvPr/>
        </p:nvSpPr>
        <p:spPr bwMode="auto">
          <a:xfrm>
            <a:off x="4992688" y="1144588"/>
            <a:ext cx="6464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endParaRPr lang="en-ZA" altLang="en-US" sz="2400">
              <a:latin typeface="Arial" panose="020B0604020202020204" pitchFamily="34" charset="0"/>
            </a:endParaRPr>
          </a:p>
          <a:p>
            <a:pPr>
              <a:lnSpc>
                <a:spcPct val="100000"/>
              </a:lnSpc>
              <a:spcBef>
                <a:spcPct val="0"/>
              </a:spcBef>
            </a:pPr>
            <a:endParaRPr lang="en-ZA" altLang="en-US" sz="2400">
              <a:latin typeface="Arial" panose="020B0604020202020204" pitchFamily="34" charset="0"/>
            </a:endParaRPr>
          </a:p>
          <a:p>
            <a:pPr>
              <a:lnSpc>
                <a:spcPct val="100000"/>
              </a:lnSpc>
              <a:spcBef>
                <a:spcPct val="0"/>
              </a:spcBef>
            </a:pPr>
            <a:endParaRPr lang="en-ZA" altLang="en-US" sz="2400"/>
          </a:p>
        </p:txBody>
      </p:sp>
      <p:sp>
        <p:nvSpPr>
          <p:cNvPr id="6" name="Content Placeholder 2">
            <a:extLst>
              <a:ext uri="{FF2B5EF4-FFF2-40B4-BE49-F238E27FC236}">
                <a16:creationId xmlns:a16="http://schemas.microsoft.com/office/drawing/2014/main" id="{221B77C3-BF22-EE2A-6032-E959EBDF7EAC}"/>
              </a:ext>
            </a:extLst>
          </p:cNvPr>
          <p:cNvSpPr>
            <a:spLocks noGrp="1"/>
          </p:cNvSpPr>
          <p:nvPr>
            <p:ph idx="1"/>
          </p:nvPr>
        </p:nvSpPr>
        <p:spPr>
          <a:xfrm>
            <a:off x="433389" y="974725"/>
            <a:ext cx="4770435" cy="5883275"/>
          </a:xfrm>
        </p:spPr>
        <p:txBody>
          <a:bodyPr/>
          <a:lstStyle/>
          <a:p>
            <a:pPr>
              <a:buFont typeface="Wingdings" panose="05000000000000000000" pitchFamily="2" charset="2"/>
              <a:buChar char="§"/>
              <a:defRPr/>
            </a:pPr>
            <a:r>
              <a:rPr lang="en-US" sz="2400" dirty="0">
                <a:solidFill>
                  <a:srgbClr val="002060"/>
                </a:solidFill>
              </a:rPr>
              <a:t>Tracking emergence of CECs – early warning to municipalities/educating consumers</a:t>
            </a:r>
          </a:p>
          <a:p>
            <a:pPr>
              <a:buFont typeface="Wingdings" panose="05000000000000000000" pitchFamily="2" charset="2"/>
              <a:buChar char="§"/>
              <a:defRPr/>
            </a:pPr>
            <a:r>
              <a:rPr lang="en-US" sz="2400" dirty="0">
                <a:solidFill>
                  <a:srgbClr val="002060"/>
                </a:solidFill>
              </a:rPr>
              <a:t>Managing risks associated with emerging substances of concern in water</a:t>
            </a:r>
          </a:p>
          <a:p>
            <a:pPr>
              <a:buFont typeface="Wingdings" panose="05000000000000000000" pitchFamily="2" charset="2"/>
              <a:buChar char="§"/>
              <a:defRPr/>
            </a:pPr>
            <a:r>
              <a:rPr lang="en-US" sz="2400" dirty="0">
                <a:solidFill>
                  <a:srgbClr val="002060"/>
                </a:solidFill>
              </a:rPr>
              <a:t>Understanding technological performance capabilities for removing prioritized contaminants of concern  </a:t>
            </a:r>
          </a:p>
          <a:p>
            <a:pPr>
              <a:buFont typeface="Wingdings" panose="05000000000000000000" pitchFamily="2" charset="2"/>
              <a:buChar char="§"/>
              <a:defRPr/>
            </a:pPr>
            <a:r>
              <a:rPr lang="en-US" sz="2400" dirty="0">
                <a:solidFill>
                  <a:srgbClr val="002060"/>
                </a:solidFill>
              </a:rPr>
              <a:t>Supporting municipalities to comply to water quality regulations</a:t>
            </a:r>
          </a:p>
          <a:p>
            <a:pPr marL="0" indent="0">
              <a:buNone/>
              <a:defRPr/>
            </a:pPr>
            <a:endParaRPr lang="en-US" sz="2400" dirty="0">
              <a:solidFill>
                <a:srgbClr val="002060"/>
              </a:solidFill>
            </a:endParaRPr>
          </a:p>
        </p:txBody>
      </p:sp>
      <p:pic>
        <p:nvPicPr>
          <p:cNvPr id="9221" name="Picture 4">
            <a:extLst>
              <a:ext uri="{FF2B5EF4-FFF2-40B4-BE49-F238E27FC236}">
                <a16:creationId xmlns:a16="http://schemas.microsoft.com/office/drawing/2014/main" id="{A5232F69-6E46-1CD6-C1DA-E03915953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364" y="919884"/>
            <a:ext cx="4468812"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7058"/>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AE2B3-175F-5C41-96BF-FFD326F6027A}"/>
              </a:ext>
            </a:extLst>
          </p:cNvPr>
          <p:cNvSpPr>
            <a:spLocks noGrp="1"/>
          </p:cNvSpPr>
          <p:nvPr>
            <p:ph type="title"/>
          </p:nvPr>
        </p:nvSpPr>
        <p:spPr>
          <a:xfrm>
            <a:off x="5297762" y="329184"/>
            <a:ext cx="6251110" cy="1783080"/>
          </a:xfrm>
        </p:spPr>
        <p:txBody>
          <a:bodyPr anchor="b">
            <a:normAutofit/>
          </a:bodyPr>
          <a:lstStyle/>
          <a:p>
            <a:r>
              <a:rPr lang="en-US" sz="5400" b="1"/>
              <a:t>Twin challenges</a:t>
            </a:r>
          </a:p>
        </p:txBody>
      </p:sp>
      <p:pic>
        <p:nvPicPr>
          <p:cNvPr id="7" name="Picture 6" descr="World of Capetowns.jpg">
            <a:extLst>
              <a:ext uri="{FF2B5EF4-FFF2-40B4-BE49-F238E27FC236}">
                <a16:creationId xmlns:a16="http://schemas.microsoft.com/office/drawing/2014/main" id="{D22F8A7F-217C-4C15-819A-3A22244BFC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17" r="268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5C5550-6456-434A-A894-121D29E254AD}"/>
              </a:ext>
            </a:extLst>
          </p:cNvPr>
          <p:cNvSpPr>
            <a:spLocks noGrp="1"/>
          </p:cNvSpPr>
          <p:nvPr>
            <p:ph idx="1"/>
          </p:nvPr>
        </p:nvSpPr>
        <p:spPr>
          <a:xfrm>
            <a:off x="5297762" y="2706624"/>
            <a:ext cx="6251110" cy="3483864"/>
          </a:xfrm>
        </p:spPr>
        <p:txBody>
          <a:bodyPr>
            <a:normAutofit/>
          </a:bodyPr>
          <a:lstStyle/>
          <a:p>
            <a:r>
              <a:rPr lang="en-US" sz="2200" b="1"/>
              <a:t>Rapid urbanization </a:t>
            </a:r>
            <a:r>
              <a:rPr lang="en-US" sz="2200"/>
              <a:t>– massive growth in cities in the global South; means more water for their needs and more waste</a:t>
            </a:r>
          </a:p>
          <a:p>
            <a:r>
              <a:rPr lang="en-US" sz="2200" b="1"/>
              <a:t>Climate change </a:t>
            </a:r>
            <a:r>
              <a:rPr lang="en-US" sz="2200"/>
              <a:t>– increased weather variability</a:t>
            </a:r>
          </a:p>
          <a:p>
            <a:r>
              <a:rPr lang="en-US" sz="2200" b="1"/>
              <a:t>Problem</a:t>
            </a:r>
            <a:r>
              <a:rPr lang="en-US" sz="2200"/>
              <a:t> is that our pattern of urbanization and with it pattern of water-waste management is </a:t>
            </a:r>
            <a:r>
              <a:rPr lang="en-US" sz="2200" b="1"/>
              <a:t>highly resource intensive; capital intensive</a:t>
            </a:r>
          </a:p>
          <a:p>
            <a:r>
              <a:rPr lang="en-US" sz="2200"/>
              <a:t>Leading to inequity; unsustainability</a:t>
            </a:r>
          </a:p>
        </p:txBody>
      </p:sp>
    </p:spTree>
    <p:extLst>
      <p:ext uri="{BB962C8B-B14F-4D97-AF65-F5344CB8AC3E}">
        <p14:creationId xmlns:p14="http://schemas.microsoft.com/office/powerpoint/2010/main" val="15077608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93FF1-2C90-4AF7-8DEB-8F0D0A7169FA}"/>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ZA" dirty="0"/>
              <a:t>Reliable services – CHANGING USER PERCEPTIONS</a:t>
            </a:r>
          </a:p>
        </p:txBody>
      </p:sp>
      <p:sp>
        <p:nvSpPr>
          <p:cNvPr id="5" name="Text Box 12">
            <a:extLst>
              <a:ext uri="{FF2B5EF4-FFF2-40B4-BE49-F238E27FC236}">
                <a16:creationId xmlns:a16="http://schemas.microsoft.com/office/drawing/2014/main" id="{43F196BF-54B0-484C-AF63-B70A8F0A196F}"/>
              </a:ext>
            </a:extLst>
          </p:cNvPr>
          <p:cNvSpPr txBox="1">
            <a:spLocks noChangeArrowheads="1"/>
          </p:cNvSpPr>
          <p:nvPr/>
        </p:nvSpPr>
        <p:spPr bwMode="auto">
          <a:xfrm>
            <a:off x="4871864" y="1597766"/>
            <a:ext cx="6426504" cy="642938"/>
          </a:xfrm>
          <a:prstGeom prst="rect">
            <a:avLst/>
          </a:prstGeom>
          <a:noFill/>
          <a:ln>
            <a:noFill/>
          </a:ln>
        </p:spPr>
        <p:txBody>
          <a:bodyPr anchor="ctr" anchorCtr="1"/>
          <a:lstStyle>
            <a:defPPr>
              <a:defRPr lang="en-US"/>
            </a:defPPr>
            <a:lvl1pPr algn="ctr" fontAlgn="base">
              <a:spcBef>
                <a:spcPct val="0"/>
              </a:spcBef>
              <a:spcAft>
                <a:spcPct val="0"/>
              </a:spcAft>
              <a:defRPr sz="3400" b="1">
                <a:solidFill>
                  <a:srgbClr val="FFFFFF"/>
                </a:solidFill>
                <a:latin typeface="Verdana" charset="0"/>
                <a:ea typeface="SimSun" charset="0"/>
                <a:cs typeface="SimSun" charset="0"/>
              </a:defRPr>
            </a:lvl1pPr>
          </a:lstStyle>
          <a:p>
            <a:r>
              <a:rPr lang="en-AU" sz="1913" dirty="0">
                <a:solidFill>
                  <a:schemeClr val="tx1"/>
                </a:solidFill>
                <a:latin typeface="+mj-lt"/>
              </a:rPr>
              <a:t>PARADIGM SHIFTS</a:t>
            </a:r>
            <a:endParaRPr lang="en-GB" sz="1913" dirty="0">
              <a:solidFill>
                <a:schemeClr val="tx1"/>
              </a:solidFill>
              <a:latin typeface="+mj-lt"/>
            </a:endParaRPr>
          </a:p>
        </p:txBody>
      </p:sp>
      <p:grpSp>
        <p:nvGrpSpPr>
          <p:cNvPr id="6" name="Group 127">
            <a:extLst>
              <a:ext uri="{FF2B5EF4-FFF2-40B4-BE49-F238E27FC236}">
                <a16:creationId xmlns:a16="http://schemas.microsoft.com/office/drawing/2014/main" id="{31C38092-D55C-48FF-8BB8-3B9F3D409991}"/>
              </a:ext>
            </a:extLst>
          </p:cNvPr>
          <p:cNvGrpSpPr>
            <a:grpSpLocks/>
          </p:cNvGrpSpPr>
          <p:nvPr/>
        </p:nvGrpSpPr>
        <p:grpSpPr bwMode="auto">
          <a:xfrm>
            <a:off x="5733379" y="2725062"/>
            <a:ext cx="4697148" cy="1200150"/>
            <a:chOff x="304800" y="1295400"/>
            <a:chExt cx="8382564" cy="2133600"/>
          </a:xfrm>
        </p:grpSpPr>
        <p:sp>
          <p:nvSpPr>
            <p:cNvPr id="7" name="TextBox 94">
              <a:extLst>
                <a:ext uri="{FF2B5EF4-FFF2-40B4-BE49-F238E27FC236}">
                  <a16:creationId xmlns:a16="http://schemas.microsoft.com/office/drawing/2014/main" id="{BA880397-9337-4681-87FE-F517EE43300A}"/>
                </a:ext>
              </a:extLst>
            </p:cNvPr>
            <p:cNvSpPr txBox="1">
              <a:spLocks noChangeArrowheads="1"/>
            </p:cNvSpPr>
            <p:nvPr/>
          </p:nvSpPr>
          <p:spPr bwMode="auto">
            <a:xfrm>
              <a:off x="6248400" y="1524001"/>
              <a:ext cx="2438964" cy="108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125" dirty="0">
                  <a:solidFill>
                    <a:srgbClr val="17375E"/>
                  </a:solidFill>
                </a:rPr>
                <a:t>Formalised water/waste system</a:t>
              </a:r>
            </a:p>
          </p:txBody>
        </p:sp>
        <p:sp>
          <p:nvSpPr>
            <p:cNvPr id="8" name="Freeform 3">
              <a:extLst>
                <a:ext uri="{FF2B5EF4-FFF2-40B4-BE49-F238E27FC236}">
                  <a16:creationId xmlns:a16="http://schemas.microsoft.com/office/drawing/2014/main" id="{FC71FFE2-C56E-448D-B990-AB24C8CFC374}"/>
                </a:ext>
              </a:extLst>
            </p:cNvPr>
            <p:cNvSpPr>
              <a:spLocks/>
            </p:cNvSpPr>
            <p:nvPr/>
          </p:nvSpPr>
          <p:spPr bwMode="auto">
            <a:xfrm>
              <a:off x="3187700" y="1295400"/>
              <a:ext cx="2679700" cy="2133600"/>
            </a:xfrm>
            <a:custGeom>
              <a:avLst/>
              <a:gdLst>
                <a:gd name="T0" fmla="*/ 2147483647 w 4127"/>
                <a:gd name="T1" fmla="*/ 2147483647 h 2655"/>
                <a:gd name="T2" fmla="*/ 2147483647 w 4127"/>
                <a:gd name="T3" fmla="*/ 2147483647 h 2655"/>
                <a:gd name="T4" fmla="*/ 2147483647 w 4127"/>
                <a:gd name="T5" fmla="*/ 2147483647 h 2655"/>
                <a:gd name="T6" fmla="*/ 2147483647 w 4127"/>
                <a:gd name="T7" fmla="*/ 2147483647 h 2655"/>
                <a:gd name="T8" fmla="*/ 2147483647 w 4127"/>
                <a:gd name="T9" fmla="*/ 2147483647 h 2655"/>
                <a:gd name="T10" fmla="*/ 2147483647 w 4127"/>
                <a:gd name="T11" fmla="*/ 2147483647 h 2655"/>
                <a:gd name="T12" fmla="*/ 2147483647 w 4127"/>
                <a:gd name="T13" fmla="*/ 2147483647 h 2655"/>
                <a:gd name="T14" fmla="*/ 2147483647 w 4127"/>
                <a:gd name="T15" fmla="*/ 2147483647 h 2655"/>
                <a:gd name="T16" fmla="*/ 2147483647 w 4127"/>
                <a:gd name="T17" fmla="*/ 2147483647 h 2655"/>
                <a:gd name="T18" fmla="*/ 2147483647 w 4127"/>
                <a:gd name="T19" fmla="*/ 2147483647 h 2655"/>
                <a:gd name="T20" fmla="*/ 2147483647 w 4127"/>
                <a:gd name="T21" fmla="*/ 2147483647 h 2655"/>
                <a:gd name="T22" fmla="*/ 2147483647 w 4127"/>
                <a:gd name="T23" fmla="*/ 2147483647 h 2655"/>
                <a:gd name="T24" fmla="*/ 2147483647 w 4127"/>
                <a:gd name="T25" fmla="*/ 2147483647 h 2655"/>
                <a:gd name="T26" fmla="*/ 2147483647 w 4127"/>
                <a:gd name="T27" fmla="*/ 2147483647 h 2655"/>
                <a:gd name="T28" fmla="*/ 2147483647 w 4127"/>
                <a:gd name="T29" fmla="*/ 2147483647 h 2655"/>
                <a:gd name="T30" fmla="*/ 2147483647 w 4127"/>
                <a:gd name="T31" fmla="*/ 2147483647 h 2655"/>
                <a:gd name="T32" fmla="*/ 2147483647 w 4127"/>
                <a:gd name="T33" fmla="*/ 2147483647 h 2655"/>
                <a:gd name="T34" fmla="*/ 2147483647 w 4127"/>
                <a:gd name="T35" fmla="*/ 2147483647 h 2655"/>
                <a:gd name="T36" fmla="*/ 2147483647 w 4127"/>
                <a:gd name="T37" fmla="*/ 2147483647 h 2655"/>
                <a:gd name="T38" fmla="*/ 2147483647 w 4127"/>
                <a:gd name="T39" fmla="*/ 2147483647 h 2655"/>
                <a:gd name="T40" fmla="*/ 2147483647 w 4127"/>
                <a:gd name="T41" fmla="*/ 2147483647 h 2655"/>
                <a:gd name="T42" fmla="*/ 2147483647 w 4127"/>
                <a:gd name="T43" fmla="*/ 2147483647 h 2655"/>
                <a:gd name="T44" fmla="*/ 2147483647 w 4127"/>
                <a:gd name="T45" fmla="*/ 2147483647 h 2655"/>
                <a:gd name="T46" fmla="*/ 2147483647 w 4127"/>
                <a:gd name="T47" fmla="*/ 2147483647 h 2655"/>
                <a:gd name="T48" fmla="*/ 2147483647 w 4127"/>
                <a:gd name="T49" fmla="*/ 2147483647 h 2655"/>
                <a:gd name="T50" fmla="*/ 2147483647 w 4127"/>
                <a:gd name="T51" fmla="*/ 2147483647 h 2655"/>
                <a:gd name="T52" fmla="*/ 2147483647 w 4127"/>
                <a:gd name="T53" fmla="*/ 2147483647 h 2655"/>
                <a:gd name="T54" fmla="*/ 2147483647 w 4127"/>
                <a:gd name="T55" fmla="*/ 2147483647 h 2655"/>
                <a:gd name="T56" fmla="*/ 2147483647 w 4127"/>
                <a:gd name="T57" fmla="*/ 2147483647 h 2655"/>
                <a:gd name="T58" fmla="*/ 2147483647 w 4127"/>
                <a:gd name="T59" fmla="*/ 2147483647 h 2655"/>
                <a:gd name="T60" fmla="*/ 2147483647 w 4127"/>
                <a:gd name="T61" fmla="*/ 2147483647 h 2655"/>
                <a:gd name="T62" fmla="*/ 2147483647 w 4127"/>
                <a:gd name="T63" fmla="*/ 2147483647 h 2655"/>
                <a:gd name="T64" fmla="*/ 2147483647 w 4127"/>
                <a:gd name="T65" fmla="*/ 2147483647 h 2655"/>
                <a:gd name="T66" fmla="*/ 2147483647 w 4127"/>
                <a:gd name="T67" fmla="*/ 2147483647 h 2655"/>
                <a:gd name="T68" fmla="*/ 2147483647 w 4127"/>
                <a:gd name="T69" fmla="*/ 2147483647 h 2655"/>
                <a:gd name="T70" fmla="*/ 2147483647 w 4127"/>
                <a:gd name="T71" fmla="*/ 2147483647 h 2655"/>
                <a:gd name="T72" fmla="*/ 2147483647 w 4127"/>
                <a:gd name="T73" fmla="*/ 2147483647 h 2655"/>
                <a:gd name="T74" fmla="*/ 2147483647 w 4127"/>
                <a:gd name="T75" fmla="*/ 2147483647 h 2655"/>
                <a:gd name="T76" fmla="*/ 2147483647 w 4127"/>
                <a:gd name="T77" fmla="*/ 2147483647 h 2655"/>
                <a:gd name="T78" fmla="*/ 2147483647 w 4127"/>
                <a:gd name="T79" fmla="*/ 2147483647 h 2655"/>
                <a:gd name="T80" fmla="*/ 2147483647 w 4127"/>
                <a:gd name="T81" fmla="*/ 2147483647 h 2655"/>
                <a:gd name="T82" fmla="*/ 2147483647 w 4127"/>
                <a:gd name="T83" fmla="*/ 2147483647 h 2655"/>
                <a:gd name="T84" fmla="*/ 2147483647 w 4127"/>
                <a:gd name="T85" fmla="*/ 2147483647 h 2655"/>
                <a:gd name="T86" fmla="*/ 2147483647 w 4127"/>
                <a:gd name="T87" fmla="*/ 2147483647 h 2655"/>
                <a:gd name="T88" fmla="*/ 2147483647 w 4127"/>
                <a:gd name="T89" fmla="*/ 2147483647 h 2655"/>
                <a:gd name="T90" fmla="*/ 2147483647 w 4127"/>
                <a:gd name="T91" fmla="*/ 2147483647 h 2655"/>
                <a:gd name="T92" fmla="*/ 2147483647 w 4127"/>
                <a:gd name="T93" fmla="*/ 2147483647 h 2655"/>
                <a:gd name="T94" fmla="*/ 2147483647 w 4127"/>
                <a:gd name="T95" fmla="*/ 2147483647 h 2655"/>
                <a:gd name="T96" fmla="*/ 2147483647 w 4127"/>
                <a:gd name="T97" fmla="*/ 2147483647 h 2655"/>
                <a:gd name="T98" fmla="*/ 2147483647 w 4127"/>
                <a:gd name="T99" fmla="*/ 2147483647 h 2655"/>
                <a:gd name="T100" fmla="*/ 2147483647 w 4127"/>
                <a:gd name="T101" fmla="*/ 2147483647 h 26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27"/>
                <a:gd name="T154" fmla="*/ 0 h 2655"/>
                <a:gd name="T155" fmla="*/ 4127 w 4127"/>
                <a:gd name="T156" fmla="*/ 2655 h 26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27" h="2655">
                  <a:moveTo>
                    <a:pt x="1754" y="54"/>
                  </a:moveTo>
                  <a:cubicBezTo>
                    <a:pt x="1721" y="43"/>
                    <a:pt x="1689" y="27"/>
                    <a:pt x="1655" y="18"/>
                  </a:cubicBezTo>
                  <a:cubicBezTo>
                    <a:pt x="1631" y="11"/>
                    <a:pt x="1583" y="0"/>
                    <a:pt x="1583" y="0"/>
                  </a:cubicBezTo>
                  <a:cubicBezTo>
                    <a:pt x="1547" y="6"/>
                    <a:pt x="1510" y="9"/>
                    <a:pt x="1475" y="18"/>
                  </a:cubicBezTo>
                  <a:cubicBezTo>
                    <a:pt x="1410" y="34"/>
                    <a:pt x="1466" y="34"/>
                    <a:pt x="1412" y="54"/>
                  </a:cubicBezTo>
                  <a:cubicBezTo>
                    <a:pt x="1380" y="66"/>
                    <a:pt x="1345" y="70"/>
                    <a:pt x="1313" y="81"/>
                  </a:cubicBezTo>
                  <a:cubicBezTo>
                    <a:pt x="1222" y="111"/>
                    <a:pt x="1363" y="65"/>
                    <a:pt x="1250" y="99"/>
                  </a:cubicBezTo>
                  <a:cubicBezTo>
                    <a:pt x="1232" y="104"/>
                    <a:pt x="1196" y="117"/>
                    <a:pt x="1196" y="117"/>
                  </a:cubicBezTo>
                  <a:cubicBezTo>
                    <a:pt x="1190" y="126"/>
                    <a:pt x="1186" y="137"/>
                    <a:pt x="1178" y="144"/>
                  </a:cubicBezTo>
                  <a:cubicBezTo>
                    <a:pt x="1162" y="158"/>
                    <a:pt x="1137" y="163"/>
                    <a:pt x="1124" y="180"/>
                  </a:cubicBezTo>
                  <a:cubicBezTo>
                    <a:pt x="1099" y="214"/>
                    <a:pt x="1070" y="229"/>
                    <a:pt x="1043" y="261"/>
                  </a:cubicBezTo>
                  <a:cubicBezTo>
                    <a:pt x="1006" y="305"/>
                    <a:pt x="970" y="342"/>
                    <a:pt x="908" y="342"/>
                  </a:cubicBezTo>
                  <a:cubicBezTo>
                    <a:pt x="903" y="346"/>
                    <a:pt x="856" y="382"/>
                    <a:pt x="845" y="387"/>
                  </a:cubicBezTo>
                  <a:cubicBezTo>
                    <a:pt x="807" y="404"/>
                    <a:pt x="765" y="413"/>
                    <a:pt x="728" y="432"/>
                  </a:cubicBezTo>
                  <a:cubicBezTo>
                    <a:pt x="692" y="450"/>
                    <a:pt x="659" y="473"/>
                    <a:pt x="620" y="486"/>
                  </a:cubicBezTo>
                  <a:cubicBezTo>
                    <a:pt x="602" y="540"/>
                    <a:pt x="547" y="541"/>
                    <a:pt x="521" y="594"/>
                  </a:cubicBezTo>
                  <a:cubicBezTo>
                    <a:pt x="499" y="637"/>
                    <a:pt x="465" y="664"/>
                    <a:pt x="449" y="711"/>
                  </a:cubicBezTo>
                  <a:cubicBezTo>
                    <a:pt x="444" y="825"/>
                    <a:pt x="452" y="946"/>
                    <a:pt x="386" y="1044"/>
                  </a:cubicBezTo>
                  <a:cubicBezTo>
                    <a:pt x="383" y="1098"/>
                    <a:pt x="388" y="1153"/>
                    <a:pt x="377" y="1206"/>
                  </a:cubicBezTo>
                  <a:cubicBezTo>
                    <a:pt x="375" y="1215"/>
                    <a:pt x="359" y="1211"/>
                    <a:pt x="350" y="1215"/>
                  </a:cubicBezTo>
                  <a:cubicBezTo>
                    <a:pt x="329" y="1224"/>
                    <a:pt x="307" y="1231"/>
                    <a:pt x="287" y="1242"/>
                  </a:cubicBezTo>
                  <a:cubicBezTo>
                    <a:pt x="268" y="1253"/>
                    <a:pt x="251" y="1266"/>
                    <a:pt x="233" y="1278"/>
                  </a:cubicBezTo>
                  <a:cubicBezTo>
                    <a:pt x="214" y="1291"/>
                    <a:pt x="116" y="1305"/>
                    <a:pt x="89" y="1305"/>
                  </a:cubicBezTo>
                  <a:cubicBezTo>
                    <a:pt x="59" y="1342"/>
                    <a:pt x="51" y="1366"/>
                    <a:pt x="26" y="1404"/>
                  </a:cubicBezTo>
                  <a:cubicBezTo>
                    <a:pt x="0" y="1550"/>
                    <a:pt x="2" y="1492"/>
                    <a:pt x="17" y="1683"/>
                  </a:cubicBezTo>
                  <a:cubicBezTo>
                    <a:pt x="18" y="1691"/>
                    <a:pt x="32" y="1787"/>
                    <a:pt x="44" y="1791"/>
                  </a:cubicBezTo>
                  <a:cubicBezTo>
                    <a:pt x="129" y="1819"/>
                    <a:pt x="79" y="1807"/>
                    <a:pt x="197" y="1818"/>
                  </a:cubicBezTo>
                  <a:cubicBezTo>
                    <a:pt x="271" y="1843"/>
                    <a:pt x="154" y="1805"/>
                    <a:pt x="296" y="1836"/>
                  </a:cubicBezTo>
                  <a:cubicBezTo>
                    <a:pt x="337" y="1845"/>
                    <a:pt x="367" y="1865"/>
                    <a:pt x="404" y="1881"/>
                  </a:cubicBezTo>
                  <a:cubicBezTo>
                    <a:pt x="443" y="1898"/>
                    <a:pt x="456" y="1909"/>
                    <a:pt x="494" y="1935"/>
                  </a:cubicBezTo>
                  <a:cubicBezTo>
                    <a:pt x="503" y="1941"/>
                    <a:pt x="521" y="1953"/>
                    <a:pt x="521" y="1953"/>
                  </a:cubicBezTo>
                  <a:cubicBezTo>
                    <a:pt x="541" y="2014"/>
                    <a:pt x="536" y="2077"/>
                    <a:pt x="593" y="2115"/>
                  </a:cubicBezTo>
                  <a:cubicBezTo>
                    <a:pt x="641" y="2187"/>
                    <a:pt x="578" y="2100"/>
                    <a:pt x="638" y="2160"/>
                  </a:cubicBezTo>
                  <a:cubicBezTo>
                    <a:pt x="679" y="2201"/>
                    <a:pt x="630" y="2178"/>
                    <a:pt x="683" y="2196"/>
                  </a:cubicBezTo>
                  <a:cubicBezTo>
                    <a:pt x="686" y="2205"/>
                    <a:pt x="685" y="2216"/>
                    <a:pt x="692" y="2223"/>
                  </a:cubicBezTo>
                  <a:cubicBezTo>
                    <a:pt x="724" y="2255"/>
                    <a:pt x="782" y="2289"/>
                    <a:pt x="827" y="2304"/>
                  </a:cubicBezTo>
                  <a:cubicBezTo>
                    <a:pt x="845" y="2357"/>
                    <a:pt x="822" y="2308"/>
                    <a:pt x="863" y="2349"/>
                  </a:cubicBezTo>
                  <a:cubicBezTo>
                    <a:pt x="877" y="2363"/>
                    <a:pt x="885" y="2380"/>
                    <a:pt x="899" y="2394"/>
                  </a:cubicBezTo>
                  <a:cubicBezTo>
                    <a:pt x="1008" y="2423"/>
                    <a:pt x="1111" y="2441"/>
                    <a:pt x="1223" y="2457"/>
                  </a:cubicBezTo>
                  <a:cubicBezTo>
                    <a:pt x="1299" y="2482"/>
                    <a:pt x="1379" y="2489"/>
                    <a:pt x="1457" y="2511"/>
                  </a:cubicBezTo>
                  <a:cubicBezTo>
                    <a:pt x="1572" y="2544"/>
                    <a:pt x="1698" y="2579"/>
                    <a:pt x="1817" y="2583"/>
                  </a:cubicBezTo>
                  <a:cubicBezTo>
                    <a:pt x="1967" y="2588"/>
                    <a:pt x="2117" y="2589"/>
                    <a:pt x="2267" y="2592"/>
                  </a:cubicBezTo>
                  <a:cubicBezTo>
                    <a:pt x="2335" y="2606"/>
                    <a:pt x="2396" y="2620"/>
                    <a:pt x="2465" y="2628"/>
                  </a:cubicBezTo>
                  <a:cubicBezTo>
                    <a:pt x="2531" y="2644"/>
                    <a:pt x="2599" y="2634"/>
                    <a:pt x="2663" y="2655"/>
                  </a:cubicBezTo>
                  <a:cubicBezTo>
                    <a:pt x="2712" y="2590"/>
                    <a:pt x="2770" y="2543"/>
                    <a:pt x="2825" y="2484"/>
                  </a:cubicBezTo>
                  <a:cubicBezTo>
                    <a:pt x="2884" y="2420"/>
                    <a:pt x="2925" y="2316"/>
                    <a:pt x="3014" y="2286"/>
                  </a:cubicBezTo>
                  <a:cubicBezTo>
                    <a:pt x="3020" y="2277"/>
                    <a:pt x="3029" y="2269"/>
                    <a:pt x="3032" y="2259"/>
                  </a:cubicBezTo>
                  <a:cubicBezTo>
                    <a:pt x="3038" y="2239"/>
                    <a:pt x="3041" y="2196"/>
                    <a:pt x="3041" y="2196"/>
                  </a:cubicBezTo>
                  <a:cubicBezTo>
                    <a:pt x="3068" y="2156"/>
                    <a:pt x="3115" y="2136"/>
                    <a:pt x="3158" y="2115"/>
                  </a:cubicBezTo>
                  <a:cubicBezTo>
                    <a:pt x="3222" y="2131"/>
                    <a:pt x="3275" y="2160"/>
                    <a:pt x="3338" y="2178"/>
                  </a:cubicBezTo>
                  <a:cubicBezTo>
                    <a:pt x="3347" y="2184"/>
                    <a:pt x="3355" y="2191"/>
                    <a:pt x="3365" y="2196"/>
                  </a:cubicBezTo>
                  <a:cubicBezTo>
                    <a:pt x="3373" y="2200"/>
                    <a:pt x="3385" y="2198"/>
                    <a:pt x="3392" y="2205"/>
                  </a:cubicBezTo>
                  <a:cubicBezTo>
                    <a:pt x="3399" y="2212"/>
                    <a:pt x="3394" y="2225"/>
                    <a:pt x="3401" y="2232"/>
                  </a:cubicBezTo>
                  <a:cubicBezTo>
                    <a:pt x="3416" y="2247"/>
                    <a:pt x="3455" y="2268"/>
                    <a:pt x="3455" y="2268"/>
                  </a:cubicBezTo>
                  <a:cubicBezTo>
                    <a:pt x="3479" y="2304"/>
                    <a:pt x="3503" y="2340"/>
                    <a:pt x="3527" y="2376"/>
                  </a:cubicBezTo>
                  <a:cubicBezTo>
                    <a:pt x="3559" y="2424"/>
                    <a:pt x="3554" y="2368"/>
                    <a:pt x="3554" y="2412"/>
                  </a:cubicBezTo>
                  <a:cubicBezTo>
                    <a:pt x="3578" y="2340"/>
                    <a:pt x="3542" y="2424"/>
                    <a:pt x="3590" y="2376"/>
                  </a:cubicBezTo>
                  <a:cubicBezTo>
                    <a:pt x="3605" y="2361"/>
                    <a:pt x="3614" y="2340"/>
                    <a:pt x="3626" y="2322"/>
                  </a:cubicBezTo>
                  <a:cubicBezTo>
                    <a:pt x="3637" y="2306"/>
                    <a:pt x="3644" y="2268"/>
                    <a:pt x="3644" y="2268"/>
                  </a:cubicBezTo>
                  <a:cubicBezTo>
                    <a:pt x="3650" y="2176"/>
                    <a:pt x="3656" y="2079"/>
                    <a:pt x="3680" y="1989"/>
                  </a:cubicBezTo>
                  <a:cubicBezTo>
                    <a:pt x="3690" y="1952"/>
                    <a:pt x="3683" y="1901"/>
                    <a:pt x="3716" y="1881"/>
                  </a:cubicBezTo>
                  <a:cubicBezTo>
                    <a:pt x="3814" y="1822"/>
                    <a:pt x="3889" y="1771"/>
                    <a:pt x="3968" y="1692"/>
                  </a:cubicBezTo>
                  <a:cubicBezTo>
                    <a:pt x="3996" y="1664"/>
                    <a:pt x="4009" y="1625"/>
                    <a:pt x="4031" y="1593"/>
                  </a:cubicBezTo>
                  <a:cubicBezTo>
                    <a:pt x="4012" y="1564"/>
                    <a:pt x="4002" y="1534"/>
                    <a:pt x="3986" y="1503"/>
                  </a:cubicBezTo>
                  <a:cubicBezTo>
                    <a:pt x="3970" y="1421"/>
                    <a:pt x="3958" y="1412"/>
                    <a:pt x="3977" y="1332"/>
                  </a:cubicBezTo>
                  <a:cubicBezTo>
                    <a:pt x="3987" y="1290"/>
                    <a:pt x="4049" y="1224"/>
                    <a:pt x="4049" y="1224"/>
                  </a:cubicBezTo>
                  <a:cubicBezTo>
                    <a:pt x="4058" y="1197"/>
                    <a:pt x="4067" y="1170"/>
                    <a:pt x="4076" y="1143"/>
                  </a:cubicBezTo>
                  <a:cubicBezTo>
                    <a:pt x="4079" y="1134"/>
                    <a:pt x="4082" y="1125"/>
                    <a:pt x="4085" y="1116"/>
                  </a:cubicBezTo>
                  <a:cubicBezTo>
                    <a:pt x="4088" y="1107"/>
                    <a:pt x="4094" y="1089"/>
                    <a:pt x="4094" y="1089"/>
                  </a:cubicBezTo>
                  <a:cubicBezTo>
                    <a:pt x="4101" y="1025"/>
                    <a:pt x="4127" y="915"/>
                    <a:pt x="4076" y="864"/>
                  </a:cubicBezTo>
                  <a:cubicBezTo>
                    <a:pt x="4060" y="816"/>
                    <a:pt x="4066" y="785"/>
                    <a:pt x="4022" y="756"/>
                  </a:cubicBezTo>
                  <a:cubicBezTo>
                    <a:pt x="3970" y="679"/>
                    <a:pt x="4039" y="770"/>
                    <a:pt x="3977" y="720"/>
                  </a:cubicBezTo>
                  <a:cubicBezTo>
                    <a:pt x="3954" y="701"/>
                    <a:pt x="3914" y="657"/>
                    <a:pt x="3914" y="657"/>
                  </a:cubicBezTo>
                  <a:cubicBezTo>
                    <a:pt x="3911" y="642"/>
                    <a:pt x="3909" y="627"/>
                    <a:pt x="3905" y="612"/>
                  </a:cubicBezTo>
                  <a:cubicBezTo>
                    <a:pt x="3900" y="597"/>
                    <a:pt x="3891" y="583"/>
                    <a:pt x="3887" y="567"/>
                  </a:cubicBezTo>
                  <a:cubicBezTo>
                    <a:pt x="3880" y="538"/>
                    <a:pt x="3884" y="478"/>
                    <a:pt x="3860" y="450"/>
                  </a:cubicBezTo>
                  <a:cubicBezTo>
                    <a:pt x="3832" y="417"/>
                    <a:pt x="3762" y="414"/>
                    <a:pt x="3725" y="405"/>
                  </a:cubicBezTo>
                  <a:cubicBezTo>
                    <a:pt x="3647" y="386"/>
                    <a:pt x="3571" y="360"/>
                    <a:pt x="3500" y="324"/>
                  </a:cubicBezTo>
                  <a:cubicBezTo>
                    <a:pt x="3372" y="329"/>
                    <a:pt x="3248" y="346"/>
                    <a:pt x="3122" y="333"/>
                  </a:cubicBezTo>
                  <a:cubicBezTo>
                    <a:pt x="3095" y="292"/>
                    <a:pt x="3097" y="281"/>
                    <a:pt x="3059" y="243"/>
                  </a:cubicBezTo>
                  <a:cubicBezTo>
                    <a:pt x="3053" y="228"/>
                    <a:pt x="3048" y="212"/>
                    <a:pt x="3041" y="198"/>
                  </a:cubicBezTo>
                  <a:cubicBezTo>
                    <a:pt x="3033" y="182"/>
                    <a:pt x="3021" y="169"/>
                    <a:pt x="3014" y="153"/>
                  </a:cubicBezTo>
                  <a:cubicBezTo>
                    <a:pt x="3009" y="142"/>
                    <a:pt x="3012" y="127"/>
                    <a:pt x="3005" y="117"/>
                  </a:cubicBezTo>
                  <a:cubicBezTo>
                    <a:pt x="2999" y="108"/>
                    <a:pt x="2986" y="106"/>
                    <a:pt x="2978" y="99"/>
                  </a:cubicBezTo>
                  <a:cubicBezTo>
                    <a:pt x="2923" y="50"/>
                    <a:pt x="2919" y="26"/>
                    <a:pt x="2852" y="9"/>
                  </a:cubicBezTo>
                  <a:cubicBezTo>
                    <a:pt x="2819" y="12"/>
                    <a:pt x="2786" y="14"/>
                    <a:pt x="2753" y="18"/>
                  </a:cubicBezTo>
                  <a:cubicBezTo>
                    <a:pt x="2698" y="25"/>
                    <a:pt x="2646" y="52"/>
                    <a:pt x="2591" y="63"/>
                  </a:cubicBezTo>
                  <a:cubicBezTo>
                    <a:pt x="2422" y="54"/>
                    <a:pt x="2477" y="78"/>
                    <a:pt x="2411" y="45"/>
                  </a:cubicBezTo>
                  <a:cubicBezTo>
                    <a:pt x="2328" y="62"/>
                    <a:pt x="2239" y="54"/>
                    <a:pt x="2159" y="27"/>
                  </a:cubicBezTo>
                  <a:cubicBezTo>
                    <a:pt x="2126" y="30"/>
                    <a:pt x="2093" y="30"/>
                    <a:pt x="2060" y="36"/>
                  </a:cubicBezTo>
                  <a:cubicBezTo>
                    <a:pt x="1998" y="48"/>
                    <a:pt x="1940" y="88"/>
                    <a:pt x="1880" y="108"/>
                  </a:cubicBezTo>
                  <a:cubicBezTo>
                    <a:pt x="1828" y="125"/>
                    <a:pt x="1772" y="129"/>
                    <a:pt x="1718" y="135"/>
                  </a:cubicBezTo>
                  <a:cubicBezTo>
                    <a:pt x="1694" y="143"/>
                    <a:pt x="1661" y="159"/>
                    <a:pt x="1637" y="135"/>
                  </a:cubicBezTo>
                  <a:cubicBezTo>
                    <a:pt x="1625" y="123"/>
                    <a:pt x="1682" y="90"/>
                    <a:pt x="1682" y="90"/>
                  </a:cubicBezTo>
                  <a:cubicBezTo>
                    <a:pt x="1708" y="83"/>
                    <a:pt x="1736" y="84"/>
                    <a:pt x="1763" y="81"/>
                  </a:cubicBezTo>
                  <a:cubicBezTo>
                    <a:pt x="1772" y="84"/>
                    <a:pt x="1790" y="81"/>
                    <a:pt x="1790" y="90"/>
                  </a:cubicBezTo>
                  <a:cubicBezTo>
                    <a:pt x="1790" y="99"/>
                    <a:pt x="1771" y="95"/>
                    <a:pt x="1763" y="99"/>
                  </a:cubicBezTo>
                  <a:cubicBezTo>
                    <a:pt x="1713" y="124"/>
                    <a:pt x="1689" y="127"/>
                    <a:pt x="1628" y="135"/>
                  </a:cubicBezTo>
                  <a:cubicBezTo>
                    <a:pt x="1579" y="151"/>
                    <a:pt x="1576" y="140"/>
                    <a:pt x="1556" y="180"/>
                  </a:cubicBezTo>
                  <a:cubicBezTo>
                    <a:pt x="1552" y="188"/>
                    <a:pt x="1540" y="200"/>
                    <a:pt x="1547" y="207"/>
                  </a:cubicBezTo>
                  <a:cubicBezTo>
                    <a:pt x="1555" y="215"/>
                    <a:pt x="1600" y="181"/>
                    <a:pt x="1601" y="180"/>
                  </a:cubicBezTo>
                  <a:cubicBezTo>
                    <a:pt x="1633" y="164"/>
                    <a:pt x="1672" y="144"/>
                    <a:pt x="1709" y="144"/>
                  </a:cubicBezTo>
                </a:path>
              </a:pathLst>
            </a:custGeom>
            <a:solidFill>
              <a:schemeClr val="bg2">
                <a:alpha val="61176"/>
              </a:schemeClr>
            </a:solidFill>
            <a:ln w="22225">
              <a:solidFill>
                <a:schemeClr val="tx1"/>
              </a:solidFill>
              <a:round/>
              <a:headEnd/>
              <a:tailEnd/>
            </a:ln>
          </p:spPr>
          <p:txBody>
            <a:bodyPr/>
            <a:lstStyle/>
            <a:p>
              <a:endParaRPr lang="en-US" sz="1013">
                <a:solidFill>
                  <a:prstClr val="black"/>
                </a:solidFill>
              </a:endParaRPr>
            </a:p>
          </p:txBody>
        </p:sp>
        <p:sp>
          <p:nvSpPr>
            <p:cNvPr id="9" name="AutoShape 6">
              <a:extLst>
                <a:ext uri="{FF2B5EF4-FFF2-40B4-BE49-F238E27FC236}">
                  <a16:creationId xmlns:a16="http://schemas.microsoft.com/office/drawing/2014/main" id="{13F20012-D6EC-44EF-9261-F0F07319243D}"/>
                </a:ext>
              </a:extLst>
            </p:cNvPr>
            <p:cNvSpPr>
              <a:spLocks noChangeArrowheads="1"/>
            </p:cNvSpPr>
            <p:nvPr/>
          </p:nvSpPr>
          <p:spPr bwMode="auto">
            <a:xfrm>
              <a:off x="4135369" y="1865411"/>
              <a:ext cx="893831" cy="725389"/>
            </a:xfrm>
            <a:prstGeom prst="hexagon">
              <a:avLst>
                <a:gd name="adj" fmla="val 30501"/>
                <a:gd name="vf" fmla="val 11547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2475">
                <a:solidFill>
                  <a:prstClr val="white"/>
                </a:solidFill>
                <a:latin typeface="Calibri"/>
              </a:endParaRPr>
            </a:p>
          </p:txBody>
        </p:sp>
        <p:cxnSp>
          <p:nvCxnSpPr>
            <p:cNvPr id="10" name="Straight Arrow Connector 9">
              <a:extLst>
                <a:ext uri="{FF2B5EF4-FFF2-40B4-BE49-F238E27FC236}">
                  <a16:creationId xmlns:a16="http://schemas.microsoft.com/office/drawing/2014/main" id="{D161ECC8-6F37-4753-A7D9-1964730F7DC0}"/>
                </a:ext>
              </a:extLst>
            </p:cNvPr>
            <p:cNvCxnSpPr/>
            <p:nvPr/>
          </p:nvCxnSpPr>
          <p:spPr>
            <a:xfrm rot="10800000" flipV="1">
              <a:off x="5029200" y="1844675"/>
              <a:ext cx="1447800" cy="3841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Oval 57">
              <a:extLst>
                <a:ext uri="{FF2B5EF4-FFF2-40B4-BE49-F238E27FC236}">
                  <a16:creationId xmlns:a16="http://schemas.microsoft.com/office/drawing/2014/main" id="{965A5494-D8EF-4FE3-BB2F-9821EE12C55F}"/>
                </a:ext>
              </a:extLst>
            </p:cNvPr>
            <p:cNvSpPr>
              <a:spLocks noChangeArrowheads="1"/>
            </p:cNvSpPr>
            <p:nvPr/>
          </p:nvSpPr>
          <p:spPr bwMode="auto">
            <a:xfrm>
              <a:off x="3594100" y="2362200"/>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12" name="Oval 57">
              <a:extLst>
                <a:ext uri="{FF2B5EF4-FFF2-40B4-BE49-F238E27FC236}">
                  <a16:creationId xmlns:a16="http://schemas.microsoft.com/office/drawing/2014/main" id="{66BF09D6-FD6B-4A57-9473-60AECC6B3443}"/>
                </a:ext>
              </a:extLst>
            </p:cNvPr>
            <p:cNvSpPr>
              <a:spLocks noChangeArrowheads="1"/>
            </p:cNvSpPr>
            <p:nvPr/>
          </p:nvSpPr>
          <p:spPr bwMode="auto">
            <a:xfrm>
              <a:off x="3962400" y="2895600"/>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13" name="Oval 57">
              <a:extLst>
                <a:ext uri="{FF2B5EF4-FFF2-40B4-BE49-F238E27FC236}">
                  <a16:creationId xmlns:a16="http://schemas.microsoft.com/office/drawing/2014/main" id="{292B2433-2591-4F7A-88FE-C0AA8ECA0167}"/>
                </a:ext>
              </a:extLst>
            </p:cNvPr>
            <p:cNvSpPr>
              <a:spLocks noChangeArrowheads="1"/>
            </p:cNvSpPr>
            <p:nvPr/>
          </p:nvSpPr>
          <p:spPr bwMode="auto">
            <a:xfrm>
              <a:off x="4724400" y="2819400"/>
              <a:ext cx="215900" cy="142875"/>
            </a:xfrm>
            <a:prstGeom prst="ellipse">
              <a:avLst/>
            </a:prstGeom>
            <a:solidFill>
              <a:srgbClr val="FF0000"/>
            </a:solidFill>
            <a:ln w="9525">
              <a:solidFill>
                <a:schemeClr val="tx1"/>
              </a:solidFill>
              <a:round/>
              <a:headEnd/>
              <a:tailEnd/>
            </a:ln>
          </p:spPr>
          <p:txBody>
            <a:bodyPr wrap="none" anchor="ctr"/>
            <a:lstStyle/>
            <a:p>
              <a:endParaRPr lang="en-US" sz="2475" dirty="0">
                <a:solidFill>
                  <a:srgbClr val="000000"/>
                </a:solidFill>
                <a:latin typeface="Tahoma" charset="0"/>
              </a:endParaRPr>
            </a:p>
          </p:txBody>
        </p:sp>
        <p:sp>
          <p:nvSpPr>
            <p:cNvPr id="14" name="Oval 57">
              <a:extLst>
                <a:ext uri="{FF2B5EF4-FFF2-40B4-BE49-F238E27FC236}">
                  <a16:creationId xmlns:a16="http://schemas.microsoft.com/office/drawing/2014/main" id="{7A416612-EF77-45EC-8AA8-CA48E1E40358}"/>
                </a:ext>
              </a:extLst>
            </p:cNvPr>
            <p:cNvSpPr>
              <a:spLocks noChangeArrowheads="1"/>
            </p:cNvSpPr>
            <p:nvPr/>
          </p:nvSpPr>
          <p:spPr bwMode="auto">
            <a:xfrm>
              <a:off x="3962400" y="1676400"/>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15" name="Oval 57">
              <a:extLst>
                <a:ext uri="{FF2B5EF4-FFF2-40B4-BE49-F238E27FC236}">
                  <a16:creationId xmlns:a16="http://schemas.microsoft.com/office/drawing/2014/main" id="{2899663C-24DE-4164-A618-3667D6828E16}"/>
                </a:ext>
              </a:extLst>
            </p:cNvPr>
            <p:cNvSpPr>
              <a:spLocks noChangeArrowheads="1"/>
            </p:cNvSpPr>
            <p:nvPr/>
          </p:nvSpPr>
          <p:spPr bwMode="auto">
            <a:xfrm>
              <a:off x="5181600" y="2438400"/>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16" name="Oval 57">
              <a:extLst>
                <a:ext uri="{FF2B5EF4-FFF2-40B4-BE49-F238E27FC236}">
                  <a16:creationId xmlns:a16="http://schemas.microsoft.com/office/drawing/2014/main" id="{8E308F24-AA4C-4786-A2FC-FEDC9945CBDA}"/>
                </a:ext>
              </a:extLst>
            </p:cNvPr>
            <p:cNvSpPr>
              <a:spLocks noChangeArrowheads="1"/>
            </p:cNvSpPr>
            <p:nvPr/>
          </p:nvSpPr>
          <p:spPr bwMode="auto">
            <a:xfrm>
              <a:off x="4800600" y="1524000"/>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17" name="TextBox 66">
              <a:extLst>
                <a:ext uri="{FF2B5EF4-FFF2-40B4-BE49-F238E27FC236}">
                  <a16:creationId xmlns:a16="http://schemas.microsoft.com/office/drawing/2014/main" id="{ED982B03-5DBD-4C6C-84E1-D954ED312DAB}"/>
                </a:ext>
              </a:extLst>
            </p:cNvPr>
            <p:cNvSpPr txBox="1">
              <a:spLocks noChangeArrowheads="1"/>
            </p:cNvSpPr>
            <p:nvPr/>
          </p:nvSpPr>
          <p:spPr bwMode="auto">
            <a:xfrm>
              <a:off x="304800" y="1447800"/>
              <a:ext cx="2666999" cy="77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125" dirty="0">
                  <a:solidFill>
                    <a:srgbClr val="17375E"/>
                  </a:solidFill>
                </a:rPr>
                <a:t>Small scale providers</a:t>
              </a:r>
            </a:p>
          </p:txBody>
        </p:sp>
        <p:cxnSp>
          <p:nvCxnSpPr>
            <p:cNvPr id="18" name="Straight Arrow Connector 17">
              <a:extLst>
                <a:ext uri="{FF2B5EF4-FFF2-40B4-BE49-F238E27FC236}">
                  <a16:creationId xmlns:a16="http://schemas.microsoft.com/office/drawing/2014/main" id="{D8D6C64D-31FC-45A9-A377-23250B21FED3}"/>
                </a:ext>
              </a:extLst>
            </p:cNvPr>
            <p:cNvCxnSpPr/>
            <p:nvPr/>
          </p:nvCxnSpPr>
          <p:spPr>
            <a:xfrm>
              <a:off x="2438400" y="1905000"/>
              <a:ext cx="11430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19" name="Group 130">
            <a:extLst>
              <a:ext uri="{FF2B5EF4-FFF2-40B4-BE49-F238E27FC236}">
                <a16:creationId xmlns:a16="http://schemas.microsoft.com/office/drawing/2014/main" id="{8A2E312D-D092-48EE-84BB-BCA1E42F4355}"/>
              </a:ext>
            </a:extLst>
          </p:cNvPr>
          <p:cNvGrpSpPr>
            <a:grpSpLocks/>
          </p:cNvGrpSpPr>
          <p:nvPr/>
        </p:nvGrpSpPr>
        <p:grpSpPr bwMode="auto">
          <a:xfrm>
            <a:off x="7775850" y="3968075"/>
            <a:ext cx="1006144" cy="642982"/>
            <a:chOff x="3962400" y="3505200"/>
            <a:chExt cx="1447800" cy="1143078"/>
          </a:xfrm>
        </p:grpSpPr>
        <p:sp>
          <p:nvSpPr>
            <p:cNvPr id="20" name="Down Arrow 216">
              <a:extLst>
                <a:ext uri="{FF2B5EF4-FFF2-40B4-BE49-F238E27FC236}">
                  <a16:creationId xmlns:a16="http://schemas.microsoft.com/office/drawing/2014/main" id="{485DEFA2-D220-4097-9622-00943A26C0D2}"/>
                </a:ext>
              </a:extLst>
            </p:cNvPr>
            <p:cNvSpPr/>
            <p:nvPr/>
          </p:nvSpPr>
          <p:spPr>
            <a:xfrm>
              <a:off x="4572000" y="3505200"/>
              <a:ext cx="228600" cy="685800"/>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GB" sz="2475">
                <a:solidFill>
                  <a:prstClr val="white"/>
                </a:solidFill>
                <a:latin typeface="Calibri"/>
              </a:endParaRPr>
            </a:p>
          </p:txBody>
        </p:sp>
        <p:sp>
          <p:nvSpPr>
            <p:cNvPr id="21" name="TextBox 113">
              <a:extLst>
                <a:ext uri="{FF2B5EF4-FFF2-40B4-BE49-F238E27FC236}">
                  <a16:creationId xmlns:a16="http://schemas.microsoft.com/office/drawing/2014/main" id="{42BFFA98-C538-4ACC-8EF0-94EB74E8A295}"/>
                </a:ext>
              </a:extLst>
            </p:cNvPr>
            <p:cNvSpPr txBox="1">
              <a:spLocks noChangeArrowheads="1"/>
            </p:cNvSpPr>
            <p:nvPr/>
          </p:nvSpPr>
          <p:spPr bwMode="auto">
            <a:xfrm>
              <a:off x="3962400" y="4114799"/>
              <a:ext cx="1447800"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350" b="1">
                  <a:solidFill>
                    <a:srgbClr val="C00000"/>
                  </a:solidFill>
                  <a:latin typeface="Tahoma" charset="0"/>
                </a:rPr>
                <a:t>Growth</a:t>
              </a:r>
              <a:endParaRPr lang="en-US" sz="1350" b="1">
                <a:solidFill>
                  <a:srgbClr val="C00000"/>
                </a:solidFill>
                <a:latin typeface="Tahoma" charset="0"/>
              </a:endParaRPr>
            </a:p>
          </p:txBody>
        </p:sp>
      </p:grpSp>
      <p:grpSp>
        <p:nvGrpSpPr>
          <p:cNvPr id="22" name="Group 129">
            <a:extLst>
              <a:ext uri="{FF2B5EF4-FFF2-40B4-BE49-F238E27FC236}">
                <a16:creationId xmlns:a16="http://schemas.microsoft.com/office/drawing/2014/main" id="{4CFC4489-165F-4302-9D94-095CB463A1B1}"/>
              </a:ext>
            </a:extLst>
          </p:cNvPr>
          <p:cNvGrpSpPr>
            <a:grpSpLocks/>
          </p:cNvGrpSpPr>
          <p:nvPr/>
        </p:nvGrpSpPr>
        <p:grpSpPr bwMode="auto">
          <a:xfrm>
            <a:off x="8312874" y="4052127"/>
            <a:ext cx="2351975" cy="1937187"/>
            <a:chOff x="4876800" y="3655663"/>
            <a:chExt cx="4196730" cy="3444274"/>
          </a:xfrm>
        </p:grpSpPr>
        <p:sp>
          <p:nvSpPr>
            <p:cNvPr id="23" name="Text Box 92">
              <a:extLst>
                <a:ext uri="{FF2B5EF4-FFF2-40B4-BE49-F238E27FC236}">
                  <a16:creationId xmlns:a16="http://schemas.microsoft.com/office/drawing/2014/main" id="{35F5C0FD-AE10-4CB5-A60E-323826E0ACDB}"/>
                </a:ext>
              </a:extLst>
            </p:cNvPr>
            <p:cNvSpPr txBox="1">
              <a:spLocks noChangeArrowheads="1"/>
            </p:cNvSpPr>
            <p:nvPr/>
          </p:nvSpPr>
          <p:spPr bwMode="auto">
            <a:xfrm>
              <a:off x="4953000" y="6197025"/>
              <a:ext cx="1981200" cy="902912"/>
            </a:xfrm>
            <a:prstGeom prst="rect">
              <a:avLst/>
            </a:prstGeom>
            <a:solidFill>
              <a:srgbClr val="F5B395"/>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defRPr/>
              </a:pPr>
              <a:r>
                <a:rPr lang="en-AU" sz="900" b="1" dirty="0">
                  <a:solidFill>
                    <a:srgbClr val="1F497D">
                      <a:lumMod val="75000"/>
                    </a:srgbClr>
                  </a:solidFill>
                  <a:latin typeface="Arial" pitchFamily="34" charset="0"/>
                  <a:cs typeface="Arial" pitchFamily="34" charset="0"/>
                </a:rPr>
                <a:t>Decentralized</a:t>
              </a:r>
              <a:br>
                <a:rPr lang="en-AU" sz="900" b="1" dirty="0">
                  <a:solidFill>
                    <a:srgbClr val="1F497D">
                      <a:lumMod val="75000"/>
                    </a:srgbClr>
                  </a:solidFill>
                  <a:latin typeface="Arial" pitchFamily="34" charset="0"/>
                  <a:cs typeface="Arial" pitchFamily="34" charset="0"/>
                </a:rPr>
              </a:br>
              <a:r>
                <a:rPr lang="en-AU" sz="900" b="1" dirty="0">
                  <a:solidFill>
                    <a:srgbClr val="1F497D">
                      <a:lumMod val="75000"/>
                    </a:srgbClr>
                  </a:solidFill>
                  <a:latin typeface="Arial" pitchFamily="34" charset="0"/>
                  <a:cs typeface="Arial" pitchFamily="34" charset="0"/>
                </a:rPr>
                <a:t>community based</a:t>
              </a:r>
            </a:p>
          </p:txBody>
        </p:sp>
        <p:sp>
          <p:nvSpPr>
            <p:cNvPr id="24" name="AutoShape 8">
              <a:extLst>
                <a:ext uri="{FF2B5EF4-FFF2-40B4-BE49-F238E27FC236}">
                  <a16:creationId xmlns:a16="http://schemas.microsoft.com/office/drawing/2014/main" id="{4B432ACE-7765-44DD-B063-80E9226DD203}"/>
                </a:ext>
              </a:extLst>
            </p:cNvPr>
            <p:cNvSpPr>
              <a:spLocks noChangeArrowheads="1"/>
            </p:cNvSpPr>
            <p:nvPr/>
          </p:nvSpPr>
          <p:spPr bwMode="auto">
            <a:xfrm>
              <a:off x="7361938" y="4616462"/>
              <a:ext cx="792163" cy="649287"/>
            </a:xfrm>
            <a:prstGeom prst="hexagon">
              <a:avLst>
                <a:gd name="adj" fmla="val 30501"/>
                <a:gd name="vf" fmla="val 11547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2475">
                <a:solidFill>
                  <a:prstClr val="white"/>
                </a:solidFill>
                <a:latin typeface="Calibri"/>
              </a:endParaRPr>
            </a:p>
          </p:txBody>
        </p:sp>
        <p:sp>
          <p:nvSpPr>
            <p:cNvPr id="25" name="Freeform 4">
              <a:extLst>
                <a:ext uri="{FF2B5EF4-FFF2-40B4-BE49-F238E27FC236}">
                  <a16:creationId xmlns:a16="http://schemas.microsoft.com/office/drawing/2014/main" id="{933DC1D6-61FB-4B3D-A376-060E8B3BCA8D}"/>
                </a:ext>
              </a:extLst>
            </p:cNvPr>
            <p:cNvSpPr>
              <a:spLocks/>
            </p:cNvSpPr>
            <p:nvPr/>
          </p:nvSpPr>
          <p:spPr bwMode="auto">
            <a:xfrm rot="435444">
              <a:off x="6395072" y="3655663"/>
              <a:ext cx="2678458" cy="2491926"/>
            </a:xfrm>
            <a:custGeom>
              <a:avLst/>
              <a:gdLst>
                <a:gd name="T0" fmla="*/ 2147483647 w 4127"/>
                <a:gd name="T1" fmla="*/ 2147483647 h 2655"/>
                <a:gd name="T2" fmla="*/ 2147483647 w 4127"/>
                <a:gd name="T3" fmla="*/ 2147483647 h 2655"/>
                <a:gd name="T4" fmla="*/ 2147483647 w 4127"/>
                <a:gd name="T5" fmla="*/ 2147483647 h 2655"/>
                <a:gd name="T6" fmla="*/ 2147483647 w 4127"/>
                <a:gd name="T7" fmla="*/ 2147483647 h 2655"/>
                <a:gd name="T8" fmla="*/ 2147483647 w 4127"/>
                <a:gd name="T9" fmla="*/ 2147483647 h 2655"/>
                <a:gd name="T10" fmla="*/ 2147483647 w 4127"/>
                <a:gd name="T11" fmla="*/ 2147483647 h 2655"/>
                <a:gd name="T12" fmla="*/ 2147483647 w 4127"/>
                <a:gd name="T13" fmla="*/ 2147483647 h 2655"/>
                <a:gd name="T14" fmla="*/ 2147483647 w 4127"/>
                <a:gd name="T15" fmla="*/ 2147483647 h 2655"/>
                <a:gd name="T16" fmla="*/ 2147483647 w 4127"/>
                <a:gd name="T17" fmla="*/ 2147483647 h 2655"/>
                <a:gd name="T18" fmla="*/ 2147483647 w 4127"/>
                <a:gd name="T19" fmla="*/ 2147483647 h 2655"/>
                <a:gd name="T20" fmla="*/ 2147483647 w 4127"/>
                <a:gd name="T21" fmla="*/ 2147483647 h 2655"/>
                <a:gd name="T22" fmla="*/ 2147483647 w 4127"/>
                <a:gd name="T23" fmla="*/ 2147483647 h 2655"/>
                <a:gd name="T24" fmla="*/ 2147483647 w 4127"/>
                <a:gd name="T25" fmla="*/ 2147483647 h 2655"/>
                <a:gd name="T26" fmla="*/ 2147483647 w 4127"/>
                <a:gd name="T27" fmla="*/ 2147483647 h 2655"/>
                <a:gd name="T28" fmla="*/ 2147483647 w 4127"/>
                <a:gd name="T29" fmla="*/ 2147483647 h 2655"/>
                <a:gd name="T30" fmla="*/ 2147483647 w 4127"/>
                <a:gd name="T31" fmla="*/ 2147483647 h 2655"/>
                <a:gd name="T32" fmla="*/ 2147483647 w 4127"/>
                <a:gd name="T33" fmla="*/ 2147483647 h 2655"/>
                <a:gd name="T34" fmla="*/ 2147483647 w 4127"/>
                <a:gd name="T35" fmla="*/ 2147483647 h 2655"/>
                <a:gd name="T36" fmla="*/ 2147483647 w 4127"/>
                <a:gd name="T37" fmla="*/ 2147483647 h 2655"/>
                <a:gd name="T38" fmla="*/ 2147483647 w 4127"/>
                <a:gd name="T39" fmla="*/ 2147483647 h 2655"/>
                <a:gd name="T40" fmla="*/ 2147483647 w 4127"/>
                <a:gd name="T41" fmla="*/ 2147483647 h 2655"/>
                <a:gd name="T42" fmla="*/ 2147483647 w 4127"/>
                <a:gd name="T43" fmla="*/ 2147483647 h 2655"/>
                <a:gd name="T44" fmla="*/ 2147483647 w 4127"/>
                <a:gd name="T45" fmla="*/ 2147483647 h 2655"/>
                <a:gd name="T46" fmla="*/ 2147483647 w 4127"/>
                <a:gd name="T47" fmla="*/ 2147483647 h 2655"/>
                <a:gd name="T48" fmla="*/ 2147483647 w 4127"/>
                <a:gd name="T49" fmla="*/ 2147483647 h 2655"/>
                <a:gd name="T50" fmla="*/ 2147483647 w 4127"/>
                <a:gd name="T51" fmla="*/ 2147483647 h 2655"/>
                <a:gd name="T52" fmla="*/ 2147483647 w 4127"/>
                <a:gd name="T53" fmla="*/ 2147483647 h 2655"/>
                <a:gd name="T54" fmla="*/ 2147483647 w 4127"/>
                <a:gd name="T55" fmla="*/ 2147483647 h 2655"/>
                <a:gd name="T56" fmla="*/ 2147483647 w 4127"/>
                <a:gd name="T57" fmla="*/ 2147483647 h 2655"/>
                <a:gd name="T58" fmla="*/ 2147483647 w 4127"/>
                <a:gd name="T59" fmla="*/ 2147483647 h 2655"/>
                <a:gd name="T60" fmla="*/ 2147483647 w 4127"/>
                <a:gd name="T61" fmla="*/ 2147483647 h 2655"/>
                <a:gd name="T62" fmla="*/ 2147483647 w 4127"/>
                <a:gd name="T63" fmla="*/ 2147483647 h 2655"/>
                <a:gd name="T64" fmla="*/ 2147483647 w 4127"/>
                <a:gd name="T65" fmla="*/ 2147483647 h 2655"/>
                <a:gd name="T66" fmla="*/ 2147483647 w 4127"/>
                <a:gd name="T67" fmla="*/ 2147483647 h 2655"/>
                <a:gd name="T68" fmla="*/ 2147483647 w 4127"/>
                <a:gd name="T69" fmla="*/ 2147483647 h 2655"/>
                <a:gd name="T70" fmla="*/ 2147483647 w 4127"/>
                <a:gd name="T71" fmla="*/ 2147483647 h 2655"/>
                <a:gd name="T72" fmla="*/ 2147483647 w 4127"/>
                <a:gd name="T73" fmla="*/ 2147483647 h 2655"/>
                <a:gd name="T74" fmla="*/ 2147483647 w 4127"/>
                <a:gd name="T75" fmla="*/ 2147483647 h 2655"/>
                <a:gd name="T76" fmla="*/ 2147483647 w 4127"/>
                <a:gd name="T77" fmla="*/ 2147483647 h 2655"/>
                <a:gd name="T78" fmla="*/ 2147483647 w 4127"/>
                <a:gd name="T79" fmla="*/ 2147483647 h 2655"/>
                <a:gd name="T80" fmla="*/ 2147483647 w 4127"/>
                <a:gd name="T81" fmla="*/ 2147483647 h 2655"/>
                <a:gd name="T82" fmla="*/ 2147483647 w 4127"/>
                <a:gd name="T83" fmla="*/ 2147483647 h 2655"/>
                <a:gd name="T84" fmla="*/ 2147483647 w 4127"/>
                <a:gd name="T85" fmla="*/ 2147483647 h 2655"/>
                <a:gd name="T86" fmla="*/ 2147483647 w 4127"/>
                <a:gd name="T87" fmla="*/ 2147483647 h 2655"/>
                <a:gd name="T88" fmla="*/ 2147483647 w 4127"/>
                <a:gd name="T89" fmla="*/ 2147483647 h 2655"/>
                <a:gd name="T90" fmla="*/ 2147483647 w 4127"/>
                <a:gd name="T91" fmla="*/ 2147483647 h 2655"/>
                <a:gd name="T92" fmla="*/ 2147483647 w 4127"/>
                <a:gd name="T93" fmla="*/ 2147483647 h 2655"/>
                <a:gd name="T94" fmla="*/ 2147483647 w 4127"/>
                <a:gd name="T95" fmla="*/ 2147483647 h 2655"/>
                <a:gd name="T96" fmla="*/ 2147483647 w 4127"/>
                <a:gd name="T97" fmla="*/ 2147483647 h 2655"/>
                <a:gd name="T98" fmla="*/ 2147483647 w 4127"/>
                <a:gd name="T99" fmla="*/ 2147483647 h 2655"/>
                <a:gd name="T100" fmla="*/ 2147483647 w 4127"/>
                <a:gd name="T101" fmla="*/ 2147483647 h 26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27"/>
                <a:gd name="T154" fmla="*/ 0 h 2655"/>
                <a:gd name="T155" fmla="*/ 4127 w 4127"/>
                <a:gd name="T156" fmla="*/ 2655 h 26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27" h="2655">
                  <a:moveTo>
                    <a:pt x="1754" y="54"/>
                  </a:moveTo>
                  <a:cubicBezTo>
                    <a:pt x="1721" y="43"/>
                    <a:pt x="1689" y="27"/>
                    <a:pt x="1655" y="18"/>
                  </a:cubicBezTo>
                  <a:cubicBezTo>
                    <a:pt x="1631" y="11"/>
                    <a:pt x="1583" y="0"/>
                    <a:pt x="1583" y="0"/>
                  </a:cubicBezTo>
                  <a:cubicBezTo>
                    <a:pt x="1547" y="6"/>
                    <a:pt x="1510" y="9"/>
                    <a:pt x="1475" y="18"/>
                  </a:cubicBezTo>
                  <a:cubicBezTo>
                    <a:pt x="1410" y="34"/>
                    <a:pt x="1466" y="34"/>
                    <a:pt x="1412" y="54"/>
                  </a:cubicBezTo>
                  <a:cubicBezTo>
                    <a:pt x="1380" y="66"/>
                    <a:pt x="1345" y="70"/>
                    <a:pt x="1313" y="81"/>
                  </a:cubicBezTo>
                  <a:cubicBezTo>
                    <a:pt x="1222" y="111"/>
                    <a:pt x="1363" y="65"/>
                    <a:pt x="1250" y="99"/>
                  </a:cubicBezTo>
                  <a:cubicBezTo>
                    <a:pt x="1232" y="104"/>
                    <a:pt x="1196" y="117"/>
                    <a:pt x="1196" y="117"/>
                  </a:cubicBezTo>
                  <a:cubicBezTo>
                    <a:pt x="1190" y="126"/>
                    <a:pt x="1186" y="137"/>
                    <a:pt x="1178" y="144"/>
                  </a:cubicBezTo>
                  <a:cubicBezTo>
                    <a:pt x="1162" y="158"/>
                    <a:pt x="1137" y="163"/>
                    <a:pt x="1124" y="180"/>
                  </a:cubicBezTo>
                  <a:cubicBezTo>
                    <a:pt x="1099" y="214"/>
                    <a:pt x="1070" y="229"/>
                    <a:pt x="1043" y="261"/>
                  </a:cubicBezTo>
                  <a:cubicBezTo>
                    <a:pt x="1006" y="305"/>
                    <a:pt x="970" y="342"/>
                    <a:pt x="908" y="342"/>
                  </a:cubicBezTo>
                  <a:cubicBezTo>
                    <a:pt x="903" y="346"/>
                    <a:pt x="856" y="382"/>
                    <a:pt x="845" y="387"/>
                  </a:cubicBezTo>
                  <a:cubicBezTo>
                    <a:pt x="807" y="404"/>
                    <a:pt x="765" y="413"/>
                    <a:pt x="728" y="432"/>
                  </a:cubicBezTo>
                  <a:cubicBezTo>
                    <a:pt x="692" y="450"/>
                    <a:pt x="659" y="473"/>
                    <a:pt x="620" y="486"/>
                  </a:cubicBezTo>
                  <a:cubicBezTo>
                    <a:pt x="602" y="540"/>
                    <a:pt x="547" y="541"/>
                    <a:pt x="521" y="594"/>
                  </a:cubicBezTo>
                  <a:cubicBezTo>
                    <a:pt x="499" y="637"/>
                    <a:pt x="465" y="664"/>
                    <a:pt x="449" y="711"/>
                  </a:cubicBezTo>
                  <a:cubicBezTo>
                    <a:pt x="444" y="825"/>
                    <a:pt x="452" y="946"/>
                    <a:pt x="386" y="1044"/>
                  </a:cubicBezTo>
                  <a:cubicBezTo>
                    <a:pt x="383" y="1098"/>
                    <a:pt x="388" y="1153"/>
                    <a:pt x="377" y="1206"/>
                  </a:cubicBezTo>
                  <a:cubicBezTo>
                    <a:pt x="375" y="1215"/>
                    <a:pt x="359" y="1211"/>
                    <a:pt x="350" y="1215"/>
                  </a:cubicBezTo>
                  <a:cubicBezTo>
                    <a:pt x="329" y="1224"/>
                    <a:pt x="307" y="1231"/>
                    <a:pt x="287" y="1242"/>
                  </a:cubicBezTo>
                  <a:cubicBezTo>
                    <a:pt x="268" y="1253"/>
                    <a:pt x="251" y="1266"/>
                    <a:pt x="233" y="1278"/>
                  </a:cubicBezTo>
                  <a:cubicBezTo>
                    <a:pt x="214" y="1291"/>
                    <a:pt x="116" y="1305"/>
                    <a:pt x="89" y="1305"/>
                  </a:cubicBezTo>
                  <a:cubicBezTo>
                    <a:pt x="59" y="1342"/>
                    <a:pt x="51" y="1366"/>
                    <a:pt x="26" y="1404"/>
                  </a:cubicBezTo>
                  <a:cubicBezTo>
                    <a:pt x="0" y="1550"/>
                    <a:pt x="2" y="1492"/>
                    <a:pt x="17" y="1683"/>
                  </a:cubicBezTo>
                  <a:cubicBezTo>
                    <a:pt x="18" y="1691"/>
                    <a:pt x="32" y="1787"/>
                    <a:pt x="44" y="1791"/>
                  </a:cubicBezTo>
                  <a:cubicBezTo>
                    <a:pt x="129" y="1819"/>
                    <a:pt x="79" y="1807"/>
                    <a:pt x="197" y="1818"/>
                  </a:cubicBezTo>
                  <a:cubicBezTo>
                    <a:pt x="271" y="1843"/>
                    <a:pt x="154" y="1805"/>
                    <a:pt x="296" y="1836"/>
                  </a:cubicBezTo>
                  <a:cubicBezTo>
                    <a:pt x="337" y="1845"/>
                    <a:pt x="367" y="1865"/>
                    <a:pt x="404" y="1881"/>
                  </a:cubicBezTo>
                  <a:cubicBezTo>
                    <a:pt x="443" y="1898"/>
                    <a:pt x="456" y="1909"/>
                    <a:pt x="494" y="1935"/>
                  </a:cubicBezTo>
                  <a:cubicBezTo>
                    <a:pt x="503" y="1941"/>
                    <a:pt x="521" y="1953"/>
                    <a:pt x="521" y="1953"/>
                  </a:cubicBezTo>
                  <a:cubicBezTo>
                    <a:pt x="541" y="2014"/>
                    <a:pt x="536" y="2077"/>
                    <a:pt x="593" y="2115"/>
                  </a:cubicBezTo>
                  <a:cubicBezTo>
                    <a:pt x="641" y="2187"/>
                    <a:pt x="578" y="2100"/>
                    <a:pt x="638" y="2160"/>
                  </a:cubicBezTo>
                  <a:cubicBezTo>
                    <a:pt x="679" y="2201"/>
                    <a:pt x="630" y="2178"/>
                    <a:pt x="683" y="2196"/>
                  </a:cubicBezTo>
                  <a:cubicBezTo>
                    <a:pt x="686" y="2205"/>
                    <a:pt x="685" y="2216"/>
                    <a:pt x="692" y="2223"/>
                  </a:cubicBezTo>
                  <a:cubicBezTo>
                    <a:pt x="724" y="2255"/>
                    <a:pt x="782" y="2289"/>
                    <a:pt x="827" y="2304"/>
                  </a:cubicBezTo>
                  <a:cubicBezTo>
                    <a:pt x="845" y="2357"/>
                    <a:pt x="822" y="2308"/>
                    <a:pt x="863" y="2349"/>
                  </a:cubicBezTo>
                  <a:cubicBezTo>
                    <a:pt x="877" y="2363"/>
                    <a:pt x="885" y="2380"/>
                    <a:pt x="899" y="2394"/>
                  </a:cubicBezTo>
                  <a:cubicBezTo>
                    <a:pt x="1008" y="2423"/>
                    <a:pt x="1111" y="2441"/>
                    <a:pt x="1223" y="2457"/>
                  </a:cubicBezTo>
                  <a:cubicBezTo>
                    <a:pt x="1299" y="2482"/>
                    <a:pt x="1379" y="2489"/>
                    <a:pt x="1457" y="2511"/>
                  </a:cubicBezTo>
                  <a:cubicBezTo>
                    <a:pt x="1572" y="2544"/>
                    <a:pt x="1698" y="2579"/>
                    <a:pt x="1817" y="2583"/>
                  </a:cubicBezTo>
                  <a:cubicBezTo>
                    <a:pt x="1967" y="2588"/>
                    <a:pt x="2117" y="2589"/>
                    <a:pt x="2267" y="2592"/>
                  </a:cubicBezTo>
                  <a:cubicBezTo>
                    <a:pt x="2335" y="2606"/>
                    <a:pt x="2396" y="2620"/>
                    <a:pt x="2465" y="2628"/>
                  </a:cubicBezTo>
                  <a:cubicBezTo>
                    <a:pt x="2531" y="2644"/>
                    <a:pt x="2599" y="2634"/>
                    <a:pt x="2663" y="2655"/>
                  </a:cubicBezTo>
                  <a:cubicBezTo>
                    <a:pt x="2712" y="2590"/>
                    <a:pt x="2770" y="2543"/>
                    <a:pt x="2825" y="2484"/>
                  </a:cubicBezTo>
                  <a:cubicBezTo>
                    <a:pt x="2884" y="2420"/>
                    <a:pt x="2925" y="2316"/>
                    <a:pt x="3014" y="2286"/>
                  </a:cubicBezTo>
                  <a:cubicBezTo>
                    <a:pt x="3020" y="2277"/>
                    <a:pt x="3029" y="2269"/>
                    <a:pt x="3032" y="2259"/>
                  </a:cubicBezTo>
                  <a:cubicBezTo>
                    <a:pt x="3038" y="2239"/>
                    <a:pt x="3041" y="2196"/>
                    <a:pt x="3041" y="2196"/>
                  </a:cubicBezTo>
                  <a:cubicBezTo>
                    <a:pt x="3068" y="2156"/>
                    <a:pt x="3115" y="2136"/>
                    <a:pt x="3158" y="2115"/>
                  </a:cubicBezTo>
                  <a:cubicBezTo>
                    <a:pt x="3222" y="2131"/>
                    <a:pt x="3275" y="2160"/>
                    <a:pt x="3338" y="2178"/>
                  </a:cubicBezTo>
                  <a:cubicBezTo>
                    <a:pt x="3347" y="2184"/>
                    <a:pt x="3355" y="2191"/>
                    <a:pt x="3365" y="2196"/>
                  </a:cubicBezTo>
                  <a:cubicBezTo>
                    <a:pt x="3373" y="2200"/>
                    <a:pt x="3385" y="2198"/>
                    <a:pt x="3392" y="2205"/>
                  </a:cubicBezTo>
                  <a:cubicBezTo>
                    <a:pt x="3399" y="2212"/>
                    <a:pt x="3394" y="2225"/>
                    <a:pt x="3401" y="2232"/>
                  </a:cubicBezTo>
                  <a:cubicBezTo>
                    <a:pt x="3416" y="2247"/>
                    <a:pt x="3455" y="2268"/>
                    <a:pt x="3455" y="2268"/>
                  </a:cubicBezTo>
                  <a:cubicBezTo>
                    <a:pt x="3479" y="2304"/>
                    <a:pt x="3503" y="2340"/>
                    <a:pt x="3527" y="2376"/>
                  </a:cubicBezTo>
                  <a:cubicBezTo>
                    <a:pt x="3559" y="2424"/>
                    <a:pt x="3554" y="2368"/>
                    <a:pt x="3554" y="2412"/>
                  </a:cubicBezTo>
                  <a:cubicBezTo>
                    <a:pt x="3578" y="2340"/>
                    <a:pt x="3542" y="2424"/>
                    <a:pt x="3590" y="2376"/>
                  </a:cubicBezTo>
                  <a:cubicBezTo>
                    <a:pt x="3605" y="2361"/>
                    <a:pt x="3614" y="2340"/>
                    <a:pt x="3626" y="2322"/>
                  </a:cubicBezTo>
                  <a:cubicBezTo>
                    <a:pt x="3637" y="2306"/>
                    <a:pt x="3644" y="2268"/>
                    <a:pt x="3644" y="2268"/>
                  </a:cubicBezTo>
                  <a:cubicBezTo>
                    <a:pt x="3650" y="2176"/>
                    <a:pt x="3656" y="2079"/>
                    <a:pt x="3680" y="1989"/>
                  </a:cubicBezTo>
                  <a:cubicBezTo>
                    <a:pt x="3690" y="1952"/>
                    <a:pt x="3683" y="1901"/>
                    <a:pt x="3716" y="1881"/>
                  </a:cubicBezTo>
                  <a:cubicBezTo>
                    <a:pt x="3814" y="1822"/>
                    <a:pt x="3889" y="1771"/>
                    <a:pt x="3968" y="1692"/>
                  </a:cubicBezTo>
                  <a:cubicBezTo>
                    <a:pt x="3996" y="1664"/>
                    <a:pt x="4009" y="1625"/>
                    <a:pt x="4031" y="1593"/>
                  </a:cubicBezTo>
                  <a:cubicBezTo>
                    <a:pt x="4012" y="1564"/>
                    <a:pt x="4002" y="1534"/>
                    <a:pt x="3986" y="1503"/>
                  </a:cubicBezTo>
                  <a:cubicBezTo>
                    <a:pt x="3970" y="1421"/>
                    <a:pt x="3958" y="1412"/>
                    <a:pt x="3977" y="1332"/>
                  </a:cubicBezTo>
                  <a:cubicBezTo>
                    <a:pt x="3987" y="1290"/>
                    <a:pt x="4049" y="1224"/>
                    <a:pt x="4049" y="1224"/>
                  </a:cubicBezTo>
                  <a:cubicBezTo>
                    <a:pt x="4058" y="1197"/>
                    <a:pt x="4067" y="1170"/>
                    <a:pt x="4076" y="1143"/>
                  </a:cubicBezTo>
                  <a:cubicBezTo>
                    <a:pt x="4079" y="1134"/>
                    <a:pt x="4082" y="1125"/>
                    <a:pt x="4085" y="1116"/>
                  </a:cubicBezTo>
                  <a:cubicBezTo>
                    <a:pt x="4088" y="1107"/>
                    <a:pt x="4094" y="1089"/>
                    <a:pt x="4094" y="1089"/>
                  </a:cubicBezTo>
                  <a:cubicBezTo>
                    <a:pt x="4101" y="1025"/>
                    <a:pt x="4127" y="915"/>
                    <a:pt x="4076" y="864"/>
                  </a:cubicBezTo>
                  <a:cubicBezTo>
                    <a:pt x="4060" y="816"/>
                    <a:pt x="4066" y="785"/>
                    <a:pt x="4022" y="756"/>
                  </a:cubicBezTo>
                  <a:cubicBezTo>
                    <a:pt x="3970" y="679"/>
                    <a:pt x="4039" y="770"/>
                    <a:pt x="3977" y="720"/>
                  </a:cubicBezTo>
                  <a:cubicBezTo>
                    <a:pt x="3954" y="701"/>
                    <a:pt x="3914" y="657"/>
                    <a:pt x="3914" y="657"/>
                  </a:cubicBezTo>
                  <a:cubicBezTo>
                    <a:pt x="3911" y="642"/>
                    <a:pt x="3909" y="627"/>
                    <a:pt x="3905" y="612"/>
                  </a:cubicBezTo>
                  <a:cubicBezTo>
                    <a:pt x="3900" y="597"/>
                    <a:pt x="3891" y="583"/>
                    <a:pt x="3887" y="567"/>
                  </a:cubicBezTo>
                  <a:cubicBezTo>
                    <a:pt x="3880" y="538"/>
                    <a:pt x="3884" y="478"/>
                    <a:pt x="3860" y="450"/>
                  </a:cubicBezTo>
                  <a:cubicBezTo>
                    <a:pt x="3832" y="417"/>
                    <a:pt x="3762" y="414"/>
                    <a:pt x="3725" y="405"/>
                  </a:cubicBezTo>
                  <a:cubicBezTo>
                    <a:pt x="3647" y="386"/>
                    <a:pt x="3571" y="360"/>
                    <a:pt x="3500" y="324"/>
                  </a:cubicBezTo>
                  <a:cubicBezTo>
                    <a:pt x="3372" y="329"/>
                    <a:pt x="3248" y="346"/>
                    <a:pt x="3122" y="333"/>
                  </a:cubicBezTo>
                  <a:cubicBezTo>
                    <a:pt x="3095" y="292"/>
                    <a:pt x="3097" y="281"/>
                    <a:pt x="3059" y="243"/>
                  </a:cubicBezTo>
                  <a:cubicBezTo>
                    <a:pt x="3053" y="228"/>
                    <a:pt x="3048" y="212"/>
                    <a:pt x="3041" y="198"/>
                  </a:cubicBezTo>
                  <a:cubicBezTo>
                    <a:pt x="3033" y="182"/>
                    <a:pt x="3021" y="169"/>
                    <a:pt x="3014" y="153"/>
                  </a:cubicBezTo>
                  <a:cubicBezTo>
                    <a:pt x="3009" y="142"/>
                    <a:pt x="3012" y="127"/>
                    <a:pt x="3005" y="117"/>
                  </a:cubicBezTo>
                  <a:cubicBezTo>
                    <a:pt x="2999" y="108"/>
                    <a:pt x="2986" y="106"/>
                    <a:pt x="2978" y="99"/>
                  </a:cubicBezTo>
                  <a:cubicBezTo>
                    <a:pt x="2923" y="50"/>
                    <a:pt x="2919" y="26"/>
                    <a:pt x="2852" y="9"/>
                  </a:cubicBezTo>
                  <a:cubicBezTo>
                    <a:pt x="2819" y="12"/>
                    <a:pt x="2786" y="14"/>
                    <a:pt x="2753" y="18"/>
                  </a:cubicBezTo>
                  <a:cubicBezTo>
                    <a:pt x="2698" y="25"/>
                    <a:pt x="2646" y="52"/>
                    <a:pt x="2591" y="63"/>
                  </a:cubicBezTo>
                  <a:cubicBezTo>
                    <a:pt x="2422" y="54"/>
                    <a:pt x="2477" y="78"/>
                    <a:pt x="2411" y="45"/>
                  </a:cubicBezTo>
                  <a:cubicBezTo>
                    <a:pt x="2328" y="62"/>
                    <a:pt x="2239" y="54"/>
                    <a:pt x="2159" y="27"/>
                  </a:cubicBezTo>
                  <a:cubicBezTo>
                    <a:pt x="2126" y="30"/>
                    <a:pt x="2093" y="30"/>
                    <a:pt x="2060" y="36"/>
                  </a:cubicBezTo>
                  <a:cubicBezTo>
                    <a:pt x="1998" y="48"/>
                    <a:pt x="1940" y="88"/>
                    <a:pt x="1880" y="108"/>
                  </a:cubicBezTo>
                  <a:cubicBezTo>
                    <a:pt x="1828" y="125"/>
                    <a:pt x="1772" y="129"/>
                    <a:pt x="1718" y="135"/>
                  </a:cubicBezTo>
                  <a:cubicBezTo>
                    <a:pt x="1694" y="143"/>
                    <a:pt x="1661" y="159"/>
                    <a:pt x="1637" y="135"/>
                  </a:cubicBezTo>
                  <a:cubicBezTo>
                    <a:pt x="1625" y="123"/>
                    <a:pt x="1682" y="90"/>
                    <a:pt x="1682" y="90"/>
                  </a:cubicBezTo>
                  <a:cubicBezTo>
                    <a:pt x="1708" y="83"/>
                    <a:pt x="1736" y="84"/>
                    <a:pt x="1763" y="81"/>
                  </a:cubicBezTo>
                  <a:cubicBezTo>
                    <a:pt x="1772" y="84"/>
                    <a:pt x="1790" y="81"/>
                    <a:pt x="1790" y="90"/>
                  </a:cubicBezTo>
                  <a:cubicBezTo>
                    <a:pt x="1790" y="99"/>
                    <a:pt x="1771" y="95"/>
                    <a:pt x="1763" y="99"/>
                  </a:cubicBezTo>
                  <a:cubicBezTo>
                    <a:pt x="1713" y="124"/>
                    <a:pt x="1689" y="127"/>
                    <a:pt x="1628" y="135"/>
                  </a:cubicBezTo>
                  <a:cubicBezTo>
                    <a:pt x="1579" y="151"/>
                    <a:pt x="1576" y="140"/>
                    <a:pt x="1556" y="180"/>
                  </a:cubicBezTo>
                  <a:cubicBezTo>
                    <a:pt x="1552" y="188"/>
                    <a:pt x="1540" y="200"/>
                    <a:pt x="1547" y="207"/>
                  </a:cubicBezTo>
                  <a:cubicBezTo>
                    <a:pt x="1555" y="215"/>
                    <a:pt x="1600" y="181"/>
                    <a:pt x="1601" y="180"/>
                  </a:cubicBezTo>
                  <a:cubicBezTo>
                    <a:pt x="1633" y="164"/>
                    <a:pt x="1672" y="144"/>
                    <a:pt x="1709" y="144"/>
                  </a:cubicBezTo>
                </a:path>
              </a:pathLst>
            </a:custGeom>
            <a:solidFill>
              <a:schemeClr val="bg2">
                <a:alpha val="61176"/>
              </a:schemeClr>
            </a:solidFill>
            <a:ln w="22225">
              <a:solidFill>
                <a:schemeClr val="tx1"/>
              </a:solidFill>
              <a:round/>
              <a:headEnd/>
              <a:tailEnd/>
            </a:ln>
          </p:spPr>
          <p:txBody>
            <a:bodyPr/>
            <a:lstStyle/>
            <a:p>
              <a:endParaRPr lang="en-US" sz="1013">
                <a:solidFill>
                  <a:prstClr val="black"/>
                </a:solidFill>
              </a:endParaRPr>
            </a:p>
          </p:txBody>
        </p:sp>
        <p:sp>
          <p:nvSpPr>
            <p:cNvPr id="26" name="Oval 25">
              <a:extLst>
                <a:ext uri="{FF2B5EF4-FFF2-40B4-BE49-F238E27FC236}">
                  <a16:creationId xmlns:a16="http://schemas.microsoft.com/office/drawing/2014/main" id="{167D7315-CA01-4656-B936-C244C52B00D9}"/>
                </a:ext>
              </a:extLst>
            </p:cNvPr>
            <p:cNvSpPr/>
            <p:nvPr/>
          </p:nvSpPr>
          <p:spPr>
            <a:xfrm>
              <a:off x="6705601" y="4977825"/>
              <a:ext cx="252000" cy="252000"/>
            </a:xfrm>
            <a:prstGeom prst="ellipse">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sz="2475">
                <a:solidFill>
                  <a:prstClr val="white"/>
                </a:solidFill>
                <a:latin typeface="Calibri"/>
              </a:endParaRPr>
            </a:p>
          </p:txBody>
        </p:sp>
        <p:sp>
          <p:nvSpPr>
            <p:cNvPr id="27" name="Oval 26">
              <a:extLst>
                <a:ext uri="{FF2B5EF4-FFF2-40B4-BE49-F238E27FC236}">
                  <a16:creationId xmlns:a16="http://schemas.microsoft.com/office/drawing/2014/main" id="{7F4F1B11-A663-425A-86E7-1571E260A01B}"/>
                </a:ext>
              </a:extLst>
            </p:cNvPr>
            <p:cNvSpPr/>
            <p:nvPr/>
          </p:nvSpPr>
          <p:spPr>
            <a:xfrm>
              <a:off x="7344103" y="3863727"/>
              <a:ext cx="252000" cy="252000"/>
            </a:xfrm>
            <a:prstGeom prst="ellipse">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sz="2475">
                <a:solidFill>
                  <a:prstClr val="white"/>
                </a:solidFill>
                <a:latin typeface="Calibri"/>
              </a:endParaRPr>
            </a:p>
          </p:txBody>
        </p:sp>
        <p:sp>
          <p:nvSpPr>
            <p:cNvPr id="28" name="Oval 27">
              <a:extLst>
                <a:ext uri="{FF2B5EF4-FFF2-40B4-BE49-F238E27FC236}">
                  <a16:creationId xmlns:a16="http://schemas.microsoft.com/office/drawing/2014/main" id="{35897907-1FD4-45D7-A684-168ED4E8CDA1}"/>
                </a:ext>
              </a:extLst>
            </p:cNvPr>
            <p:cNvSpPr/>
            <p:nvPr/>
          </p:nvSpPr>
          <p:spPr>
            <a:xfrm>
              <a:off x="8534401" y="4444425"/>
              <a:ext cx="252000" cy="252000"/>
            </a:xfrm>
            <a:prstGeom prst="ellipse">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sz="2475">
                <a:solidFill>
                  <a:prstClr val="white"/>
                </a:solidFill>
                <a:latin typeface="Calibri"/>
              </a:endParaRPr>
            </a:p>
          </p:txBody>
        </p:sp>
        <p:sp>
          <p:nvSpPr>
            <p:cNvPr id="29" name="Oval 28">
              <a:extLst>
                <a:ext uri="{FF2B5EF4-FFF2-40B4-BE49-F238E27FC236}">
                  <a16:creationId xmlns:a16="http://schemas.microsoft.com/office/drawing/2014/main" id="{BD22422A-43DF-4DD0-8D5E-21C46D43F0E6}"/>
                </a:ext>
              </a:extLst>
            </p:cNvPr>
            <p:cNvSpPr/>
            <p:nvPr/>
          </p:nvSpPr>
          <p:spPr>
            <a:xfrm>
              <a:off x="7848601" y="5564025"/>
              <a:ext cx="252000" cy="252000"/>
            </a:xfrm>
            <a:prstGeom prst="ellipse">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sz="2475">
                <a:solidFill>
                  <a:prstClr val="white"/>
                </a:solidFill>
                <a:latin typeface="Calibri"/>
              </a:endParaRPr>
            </a:p>
          </p:txBody>
        </p:sp>
        <p:sp>
          <p:nvSpPr>
            <p:cNvPr id="30" name="Freeform 199">
              <a:extLst>
                <a:ext uri="{FF2B5EF4-FFF2-40B4-BE49-F238E27FC236}">
                  <a16:creationId xmlns:a16="http://schemas.microsoft.com/office/drawing/2014/main" id="{3F034505-FE14-4718-A108-C3883A50C776}"/>
                </a:ext>
              </a:extLst>
            </p:cNvPr>
            <p:cNvSpPr/>
            <p:nvPr/>
          </p:nvSpPr>
          <p:spPr>
            <a:xfrm>
              <a:off x="7251349" y="4484431"/>
              <a:ext cx="1004740" cy="882749"/>
            </a:xfrm>
            <a:custGeom>
              <a:avLst/>
              <a:gdLst>
                <a:gd name="connsiteX0" fmla="*/ 228600 w 1003738"/>
                <a:gd name="connsiteY0" fmla="*/ 788275 h 882868"/>
                <a:gd name="connsiteX1" fmla="*/ 7883 w 1003738"/>
                <a:gd name="connsiteY1" fmla="*/ 457200 h 882868"/>
                <a:gd name="connsiteX2" fmla="*/ 275897 w 1003738"/>
                <a:gd name="connsiteY2" fmla="*/ 63062 h 882868"/>
                <a:gd name="connsiteX3" fmla="*/ 701566 w 1003738"/>
                <a:gd name="connsiteY3" fmla="*/ 78827 h 882868"/>
                <a:gd name="connsiteX4" fmla="*/ 859221 w 1003738"/>
                <a:gd name="connsiteY4" fmla="*/ 220717 h 882868"/>
                <a:gd name="connsiteX5" fmla="*/ 985345 w 1003738"/>
                <a:gd name="connsiteY5" fmla="*/ 504496 h 882868"/>
                <a:gd name="connsiteX6" fmla="*/ 748862 w 1003738"/>
                <a:gd name="connsiteY6" fmla="*/ 835572 h 882868"/>
                <a:gd name="connsiteX7" fmla="*/ 149773 w 1003738"/>
                <a:gd name="connsiteY7" fmla="*/ 788275 h 88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738" h="882868">
                  <a:moveTo>
                    <a:pt x="228600" y="788275"/>
                  </a:moveTo>
                  <a:cubicBezTo>
                    <a:pt x="114300" y="683172"/>
                    <a:pt x="0" y="578069"/>
                    <a:pt x="7883" y="457200"/>
                  </a:cubicBezTo>
                  <a:cubicBezTo>
                    <a:pt x="15766" y="336331"/>
                    <a:pt x="160283" y="126124"/>
                    <a:pt x="275897" y="63062"/>
                  </a:cubicBezTo>
                  <a:cubicBezTo>
                    <a:pt x="391511" y="0"/>
                    <a:pt x="604345" y="52551"/>
                    <a:pt x="701566" y="78827"/>
                  </a:cubicBezTo>
                  <a:cubicBezTo>
                    <a:pt x="798787" y="105103"/>
                    <a:pt x="811925" y="149772"/>
                    <a:pt x="859221" y="220717"/>
                  </a:cubicBezTo>
                  <a:cubicBezTo>
                    <a:pt x="906517" y="291662"/>
                    <a:pt x="1003738" y="402020"/>
                    <a:pt x="985345" y="504496"/>
                  </a:cubicBezTo>
                  <a:cubicBezTo>
                    <a:pt x="966952" y="606972"/>
                    <a:pt x="888124" y="788276"/>
                    <a:pt x="748862" y="835572"/>
                  </a:cubicBezTo>
                  <a:cubicBezTo>
                    <a:pt x="609600" y="882868"/>
                    <a:pt x="379686" y="835571"/>
                    <a:pt x="149773" y="788275"/>
                  </a:cubicBezTo>
                </a:path>
              </a:pathLst>
            </a:cu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2475">
                <a:solidFill>
                  <a:prstClr val="black"/>
                </a:solidFill>
                <a:latin typeface="Calibri"/>
              </a:endParaRPr>
            </a:p>
          </p:txBody>
        </p:sp>
        <p:cxnSp>
          <p:nvCxnSpPr>
            <p:cNvPr id="31" name="Straight Connector 30">
              <a:extLst>
                <a:ext uri="{FF2B5EF4-FFF2-40B4-BE49-F238E27FC236}">
                  <a16:creationId xmlns:a16="http://schemas.microsoft.com/office/drawing/2014/main" id="{B00B6149-DBE2-468C-A39B-310C9A341993}"/>
                </a:ext>
              </a:extLst>
            </p:cNvPr>
            <p:cNvCxnSpPr>
              <a:endCxn id="30" idx="2"/>
            </p:cNvCxnSpPr>
            <p:nvPr/>
          </p:nvCxnSpPr>
          <p:spPr>
            <a:xfrm>
              <a:off x="7151352" y="3982725"/>
              <a:ext cx="376181" cy="56521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7185B23-B936-4056-82A6-688FC680EAC5}"/>
                </a:ext>
              </a:extLst>
            </p:cNvPr>
            <p:cNvCxnSpPr/>
            <p:nvPr/>
          </p:nvCxnSpPr>
          <p:spPr>
            <a:xfrm flipV="1">
              <a:off x="6857707" y="5283032"/>
              <a:ext cx="465069" cy="3492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D515233-2D95-428C-AD9A-ECB60156AD3D}"/>
                </a:ext>
              </a:extLst>
            </p:cNvPr>
            <p:cNvCxnSpPr>
              <a:stCxn id="30" idx="6"/>
            </p:cNvCxnSpPr>
            <p:nvPr/>
          </p:nvCxnSpPr>
          <p:spPr>
            <a:xfrm>
              <a:off x="8000539" y="5319549"/>
              <a:ext cx="565067" cy="18099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0DF3A4A-2526-4223-BBC3-6545FBAA6545}"/>
                </a:ext>
              </a:extLst>
            </p:cNvPr>
            <p:cNvCxnSpPr>
              <a:stCxn id="30" idx="4"/>
            </p:cNvCxnSpPr>
            <p:nvPr/>
          </p:nvCxnSpPr>
          <p:spPr>
            <a:xfrm flipV="1">
              <a:off x="8111647" y="4157369"/>
              <a:ext cx="520623" cy="54774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5" name="Oval 59">
              <a:extLst>
                <a:ext uri="{FF2B5EF4-FFF2-40B4-BE49-F238E27FC236}">
                  <a16:creationId xmlns:a16="http://schemas.microsoft.com/office/drawing/2014/main" id="{97302A1E-9701-42C3-A412-6B57F6E26260}"/>
                </a:ext>
              </a:extLst>
            </p:cNvPr>
            <p:cNvSpPr>
              <a:spLocks noChangeArrowheads="1"/>
            </p:cNvSpPr>
            <p:nvPr/>
          </p:nvSpPr>
          <p:spPr bwMode="auto">
            <a:xfrm>
              <a:off x="6934201" y="4520625"/>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36" name="AutoShape 6">
              <a:extLst>
                <a:ext uri="{FF2B5EF4-FFF2-40B4-BE49-F238E27FC236}">
                  <a16:creationId xmlns:a16="http://schemas.microsoft.com/office/drawing/2014/main" id="{AE7EDE8C-1A63-4774-9399-8D6977917482}"/>
                </a:ext>
              </a:extLst>
            </p:cNvPr>
            <p:cNvSpPr>
              <a:spLocks noChangeArrowheads="1"/>
            </p:cNvSpPr>
            <p:nvPr/>
          </p:nvSpPr>
          <p:spPr bwMode="auto">
            <a:xfrm>
              <a:off x="6858001" y="4368225"/>
              <a:ext cx="436631" cy="344389"/>
            </a:xfrm>
            <a:prstGeom prst="hexagon">
              <a:avLst>
                <a:gd name="adj" fmla="val 30501"/>
                <a:gd name="vf" fmla="val 11547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2475">
                <a:solidFill>
                  <a:prstClr val="white"/>
                </a:solidFill>
                <a:latin typeface="Calibri"/>
              </a:endParaRPr>
            </a:p>
          </p:txBody>
        </p:sp>
        <p:sp>
          <p:nvSpPr>
            <p:cNvPr id="37" name="Oval 57">
              <a:extLst>
                <a:ext uri="{FF2B5EF4-FFF2-40B4-BE49-F238E27FC236}">
                  <a16:creationId xmlns:a16="http://schemas.microsoft.com/office/drawing/2014/main" id="{4CA20C20-A445-45A3-BF31-0B83F321C40D}"/>
                </a:ext>
              </a:extLst>
            </p:cNvPr>
            <p:cNvSpPr>
              <a:spLocks noChangeArrowheads="1"/>
            </p:cNvSpPr>
            <p:nvPr/>
          </p:nvSpPr>
          <p:spPr bwMode="auto">
            <a:xfrm>
              <a:off x="6934201" y="4444425"/>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38" name="Oval 59">
              <a:extLst>
                <a:ext uri="{FF2B5EF4-FFF2-40B4-BE49-F238E27FC236}">
                  <a16:creationId xmlns:a16="http://schemas.microsoft.com/office/drawing/2014/main" id="{46A10368-3447-4196-A5C5-EF331AA9D9AA}"/>
                </a:ext>
              </a:extLst>
            </p:cNvPr>
            <p:cNvSpPr>
              <a:spLocks noChangeArrowheads="1"/>
            </p:cNvSpPr>
            <p:nvPr/>
          </p:nvSpPr>
          <p:spPr bwMode="auto">
            <a:xfrm>
              <a:off x="7848601" y="4215825"/>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39" name="AutoShape 6">
              <a:extLst>
                <a:ext uri="{FF2B5EF4-FFF2-40B4-BE49-F238E27FC236}">
                  <a16:creationId xmlns:a16="http://schemas.microsoft.com/office/drawing/2014/main" id="{EC6A82EC-A766-4658-ADBE-B15A4B2A9EF7}"/>
                </a:ext>
              </a:extLst>
            </p:cNvPr>
            <p:cNvSpPr>
              <a:spLocks noChangeArrowheads="1"/>
            </p:cNvSpPr>
            <p:nvPr/>
          </p:nvSpPr>
          <p:spPr bwMode="auto">
            <a:xfrm>
              <a:off x="7772401" y="4063425"/>
              <a:ext cx="436631" cy="344389"/>
            </a:xfrm>
            <a:prstGeom prst="hexagon">
              <a:avLst>
                <a:gd name="adj" fmla="val 30501"/>
                <a:gd name="vf" fmla="val 11547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2475">
                <a:solidFill>
                  <a:prstClr val="white"/>
                </a:solidFill>
                <a:latin typeface="Calibri"/>
              </a:endParaRPr>
            </a:p>
          </p:txBody>
        </p:sp>
        <p:sp>
          <p:nvSpPr>
            <p:cNvPr id="40" name="Oval 57">
              <a:extLst>
                <a:ext uri="{FF2B5EF4-FFF2-40B4-BE49-F238E27FC236}">
                  <a16:creationId xmlns:a16="http://schemas.microsoft.com/office/drawing/2014/main" id="{1410D7F7-5E6A-4524-9787-60C2B2B35FB1}"/>
                </a:ext>
              </a:extLst>
            </p:cNvPr>
            <p:cNvSpPr>
              <a:spLocks noChangeArrowheads="1"/>
            </p:cNvSpPr>
            <p:nvPr/>
          </p:nvSpPr>
          <p:spPr bwMode="auto">
            <a:xfrm>
              <a:off x="7848601" y="4139625"/>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41" name="Oval 59">
              <a:extLst>
                <a:ext uri="{FF2B5EF4-FFF2-40B4-BE49-F238E27FC236}">
                  <a16:creationId xmlns:a16="http://schemas.microsoft.com/office/drawing/2014/main" id="{A4F4B6E5-9BBC-4377-B11A-BCF47527956A}"/>
                </a:ext>
              </a:extLst>
            </p:cNvPr>
            <p:cNvSpPr>
              <a:spLocks noChangeArrowheads="1"/>
            </p:cNvSpPr>
            <p:nvPr/>
          </p:nvSpPr>
          <p:spPr bwMode="auto">
            <a:xfrm>
              <a:off x="8326370" y="5090636"/>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42" name="AutoShape 6">
              <a:extLst>
                <a:ext uri="{FF2B5EF4-FFF2-40B4-BE49-F238E27FC236}">
                  <a16:creationId xmlns:a16="http://schemas.microsoft.com/office/drawing/2014/main" id="{5E49D3DE-F29B-4113-AD47-4DE6428D22F0}"/>
                </a:ext>
              </a:extLst>
            </p:cNvPr>
            <p:cNvSpPr>
              <a:spLocks noChangeArrowheads="1"/>
            </p:cNvSpPr>
            <p:nvPr/>
          </p:nvSpPr>
          <p:spPr bwMode="auto">
            <a:xfrm>
              <a:off x="8250170" y="4938236"/>
              <a:ext cx="436631" cy="344389"/>
            </a:xfrm>
            <a:prstGeom prst="hexagon">
              <a:avLst>
                <a:gd name="adj" fmla="val 30501"/>
                <a:gd name="vf" fmla="val 11547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2475">
                <a:solidFill>
                  <a:prstClr val="white"/>
                </a:solidFill>
                <a:latin typeface="Calibri"/>
              </a:endParaRPr>
            </a:p>
          </p:txBody>
        </p:sp>
        <p:sp>
          <p:nvSpPr>
            <p:cNvPr id="43" name="Oval 57">
              <a:extLst>
                <a:ext uri="{FF2B5EF4-FFF2-40B4-BE49-F238E27FC236}">
                  <a16:creationId xmlns:a16="http://schemas.microsoft.com/office/drawing/2014/main" id="{700B8403-B7E3-46BD-97ED-38084B885FB0}"/>
                </a:ext>
              </a:extLst>
            </p:cNvPr>
            <p:cNvSpPr>
              <a:spLocks noChangeArrowheads="1"/>
            </p:cNvSpPr>
            <p:nvPr/>
          </p:nvSpPr>
          <p:spPr bwMode="auto">
            <a:xfrm>
              <a:off x="8326370" y="5014436"/>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44" name="Oval 59">
              <a:extLst>
                <a:ext uri="{FF2B5EF4-FFF2-40B4-BE49-F238E27FC236}">
                  <a16:creationId xmlns:a16="http://schemas.microsoft.com/office/drawing/2014/main" id="{300404E5-700F-4FC4-A39A-890C2B3E37CE}"/>
                </a:ext>
              </a:extLst>
            </p:cNvPr>
            <p:cNvSpPr>
              <a:spLocks noChangeArrowheads="1"/>
            </p:cNvSpPr>
            <p:nvPr/>
          </p:nvSpPr>
          <p:spPr bwMode="auto">
            <a:xfrm>
              <a:off x="7239001" y="5624036"/>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sp>
          <p:nvSpPr>
            <p:cNvPr id="45" name="AutoShape 6">
              <a:extLst>
                <a:ext uri="{FF2B5EF4-FFF2-40B4-BE49-F238E27FC236}">
                  <a16:creationId xmlns:a16="http://schemas.microsoft.com/office/drawing/2014/main" id="{5E596653-E0BA-4AE6-A0B8-8822AB4E67A1}"/>
                </a:ext>
              </a:extLst>
            </p:cNvPr>
            <p:cNvSpPr>
              <a:spLocks noChangeArrowheads="1"/>
            </p:cNvSpPr>
            <p:nvPr/>
          </p:nvSpPr>
          <p:spPr bwMode="auto">
            <a:xfrm>
              <a:off x="7162801" y="5471636"/>
              <a:ext cx="436631" cy="344389"/>
            </a:xfrm>
            <a:prstGeom prst="hexagon">
              <a:avLst>
                <a:gd name="adj" fmla="val 30501"/>
                <a:gd name="vf" fmla="val 11547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2475">
                <a:solidFill>
                  <a:prstClr val="white"/>
                </a:solidFill>
                <a:latin typeface="Calibri"/>
              </a:endParaRPr>
            </a:p>
          </p:txBody>
        </p:sp>
        <p:sp>
          <p:nvSpPr>
            <p:cNvPr id="46" name="Oval 57">
              <a:extLst>
                <a:ext uri="{FF2B5EF4-FFF2-40B4-BE49-F238E27FC236}">
                  <a16:creationId xmlns:a16="http://schemas.microsoft.com/office/drawing/2014/main" id="{58DD2CDE-490A-4CF5-9908-58E86449429E}"/>
                </a:ext>
              </a:extLst>
            </p:cNvPr>
            <p:cNvSpPr>
              <a:spLocks noChangeArrowheads="1"/>
            </p:cNvSpPr>
            <p:nvPr/>
          </p:nvSpPr>
          <p:spPr bwMode="auto">
            <a:xfrm>
              <a:off x="7239001" y="5547836"/>
              <a:ext cx="215900" cy="142875"/>
            </a:xfrm>
            <a:prstGeom prst="ellipse">
              <a:avLst/>
            </a:prstGeom>
            <a:solidFill>
              <a:srgbClr val="FF0000"/>
            </a:solidFill>
            <a:ln w="9525">
              <a:solidFill>
                <a:schemeClr val="tx1"/>
              </a:solidFill>
              <a:round/>
              <a:headEnd/>
              <a:tailEnd/>
            </a:ln>
          </p:spPr>
          <p:txBody>
            <a:bodyPr wrap="none" anchor="ctr"/>
            <a:lstStyle/>
            <a:p>
              <a:endParaRPr lang="en-US" sz="2475">
                <a:solidFill>
                  <a:srgbClr val="000000"/>
                </a:solidFill>
                <a:latin typeface="Tahoma" charset="0"/>
              </a:endParaRPr>
            </a:p>
          </p:txBody>
        </p:sp>
        <p:cxnSp>
          <p:nvCxnSpPr>
            <p:cNvPr id="47" name="Straight Arrow Connector 46">
              <a:extLst>
                <a:ext uri="{FF2B5EF4-FFF2-40B4-BE49-F238E27FC236}">
                  <a16:creationId xmlns:a16="http://schemas.microsoft.com/office/drawing/2014/main" id="{CD2FF469-055E-4AA2-ADA4-AC02987A4F08}"/>
                </a:ext>
              </a:extLst>
            </p:cNvPr>
            <p:cNvCxnSpPr/>
            <p:nvPr/>
          </p:nvCxnSpPr>
          <p:spPr>
            <a:xfrm rot="5400000">
              <a:off x="6819583" y="4787697"/>
              <a:ext cx="228626" cy="152377"/>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C83E5018-FAD6-423C-B530-F932D4B5CDD4}"/>
                </a:ext>
              </a:extLst>
            </p:cNvPr>
            <p:cNvCxnSpPr>
              <a:endCxn id="27" idx="6"/>
            </p:cNvCxnSpPr>
            <p:nvPr/>
          </p:nvCxnSpPr>
          <p:spPr>
            <a:xfrm rot="10800000">
              <a:off x="7595786" y="3989075"/>
              <a:ext cx="176186" cy="150829"/>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4421D31B-3817-4171-9C6F-B914DDE38ED0}"/>
                </a:ext>
              </a:extLst>
            </p:cNvPr>
            <p:cNvCxnSpPr/>
            <p:nvPr/>
          </p:nvCxnSpPr>
          <p:spPr>
            <a:xfrm rot="5400000" flipH="1" flipV="1">
              <a:off x="8393355" y="4723391"/>
              <a:ext cx="242914" cy="114283"/>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ED63B802-97B1-488B-937D-1A8C9799ACF5}"/>
                </a:ext>
              </a:extLst>
            </p:cNvPr>
            <p:cNvCxnSpPr/>
            <p:nvPr/>
          </p:nvCxnSpPr>
          <p:spPr>
            <a:xfrm flipV="1">
              <a:off x="7543406" y="5689478"/>
              <a:ext cx="304755" cy="26991"/>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21185D9F-F9CF-4556-9D7B-2508963E2574}"/>
                </a:ext>
              </a:extLst>
            </p:cNvPr>
            <p:cNvCxnSpPr/>
            <p:nvPr/>
          </p:nvCxnSpPr>
          <p:spPr>
            <a:xfrm rot="5400000" flipH="1" flipV="1">
              <a:off x="6324327" y="5359399"/>
              <a:ext cx="457251" cy="1219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2F20CF10-2B3A-416E-8770-614ADCE065F0}"/>
                </a:ext>
              </a:extLst>
            </p:cNvPr>
            <p:cNvCxnSpPr/>
            <p:nvPr/>
          </p:nvCxnSpPr>
          <p:spPr>
            <a:xfrm>
              <a:off x="4876800" y="4571753"/>
              <a:ext cx="1371397" cy="381043"/>
            </a:xfrm>
            <a:prstGeom prst="straightConnector1">
              <a:avLst/>
            </a:prstGeom>
            <a:ln w="76200">
              <a:tailEnd type="triangle" w="sm" len="med"/>
            </a:ln>
          </p:spPr>
          <p:style>
            <a:lnRef idx="1">
              <a:schemeClr val="accent1"/>
            </a:lnRef>
            <a:fillRef idx="0">
              <a:schemeClr val="accent1"/>
            </a:fillRef>
            <a:effectRef idx="0">
              <a:schemeClr val="accent1"/>
            </a:effectRef>
            <a:fontRef idx="minor">
              <a:schemeClr val="tx1"/>
            </a:fontRef>
          </p:style>
        </p:cxnSp>
      </p:grpSp>
      <p:grpSp>
        <p:nvGrpSpPr>
          <p:cNvPr id="53" name="Group 128">
            <a:extLst>
              <a:ext uri="{FF2B5EF4-FFF2-40B4-BE49-F238E27FC236}">
                <a16:creationId xmlns:a16="http://schemas.microsoft.com/office/drawing/2014/main" id="{46DB3D8D-C0F3-4D28-B5F9-6C2B7E525A4F}"/>
              </a:ext>
            </a:extLst>
          </p:cNvPr>
          <p:cNvGrpSpPr>
            <a:grpSpLocks/>
          </p:cNvGrpSpPr>
          <p:nvPr/>
        </p:nvGrpSpPr>
        <p:grpSpPr bwMode="auto">
          <a:xfrm>
            <a:off x="5589145" y="3836246"/>
            <a:ext cx="2483628" cy="1876915"/>
            <a:chOff x="63064" y="3270079"/>
            <a:chExt cx="4432737" cy="3337457"/>
          </a:xfrm>
        </p:grpSpPr>
        <p:sp>
          <p:nvSpPr>
            <p:cNvPr id="54" name="Freeform 4">
              <a:extLst>
                <a:ext uri="{FF2B5EF4-FFF2-40B4-BE49-F238E27FC236}">
                  <a16:creationId xmlns:a16="http://schemas.microsoft.com/office/drawing/2014/main" id="{6F92C40A-DB91-4A7E-8324-98F32EF1FCD8}"/>
                </a:ext>
              </a:extLst>
            </p:cNvPr>
            <p:cNvSpPr>
              <a:spLocks/>
            </p:cNvSpPr>
            <p:nvPr/>
          </p:nvSpPr>
          <p:spPr bwMode="auto">
            <a:xfrm rot="435444">
              <a:off x="609600" y="3621912"/>
              <a:ext cx="2374900" cy="2138363"/>
            </a:xfrm>
            <a:custGeom>
              <a:avLst/>
              <a:gdLst>
                <a:gd name="T0" fmla="*/ 2147483647 w 4127"/>
                <a:gd name="T1" fmla="*/ 2147483647 h 2655"/>
                <a:gd name="T2" fmla="*/ 2147483647 w 4127"/>
                <a:gd name="T3" fmla="*/ 2147483647 h 2655"/>
                <a:gd name="T4" fmla="*/ 2147483647 w 4127"/>
                <a:gd name="T5" fmla="*/ 2147483647 h 2655"/>
                <a:gd name="T6" fmla="*/ 2147483647 w 4127"/>
                <a:gd name="T7" fmla="*/ 2147483647 h 2655"/>
                <a:gd name="T8" fmla="*/ 2147483647 w 4127"/>
                <a:gd name="T9" fmla="*/ 2147483647 h 2655"/>
                <a:gd name="T10" fmla="*/ 2147483647 w 4127"/>
                <a:gd name="T11" fmla="*/ 2147483647 h 2655"/>
                <a:gd name="T12" fmla="*/ 2147483647 w 4127"/>
                <a:gd name="T13" fmla="*/ 2147483647 h 2655"/>
                <a:gd name="T14" fmla="*/ 2147483647 w 4127"/>
                <a:gd name="T15" fmla="*/ 2147483647 h 2655"/>
                <a:gd name="T16" fmla="*/ 2147483647 w 4127"/>
                <a:gd name="T17" fmla="*/ 2147483647 h 2655"/>
                <a:gd name="T18" fmla="*/ 2147483647 w 4127"/>
                <a:gd name="T19" fmla="*/ 2147483647 h 2655"/>
                <a:gd name="T20" fmla="*/ 2147483647 w 4127"/>
                <a:gd name="T21" fmla="*/ 2147483647 h 2655"/>
                <a:gd name="T22" fmla="*/ 2147483647 w 4127"/>
                <a:gd name="T23" fmla="*/ 2147483647 h 2655"/>
                <a:gd name="T24" fmla="*/ 2147483647 w 4127"/>
                <a:gd name="T25" fmla="*/ 2147483647 h 2655"/>
                <a:gd name="T26" fmla="*/ 2147483647 w 4127"/>
                <a:gd name="T27" fmla="*/ 2147483647 h 2655"/>
                <a:gd name="T28" fmla="*/ 2147483647 w 4127"/>
                <a:gd name="T29" fmla="*/ 2147483647 h 2655"/>
                <a:gd name="T30" fmla="*/ 2147483647 w 4127"/>
                <a:gd name="T31" fmla="*/ 2147483647 h 2655"/>
                <a:gd name="T32" fmla="*/ 2147483647 w 4127"/>
                <a:gd name="T33" fmla="*/ 2147483647 h 2655"/>
                <a:gd name="T34" fmla="*/ 2147483647 w 4127"/>
                <a:gd name="T35" fmla="*/ 2147483647 h 2655"/>
                <a:gd name="T36" fmla="*/ 2147483647 w 4127"/>
                <a:gd name="T37" fmla="*/ 2147483647 h 2655"/>
                <a:gd name="T38" fmla="*/ 2147483647 w 4127"/>
                <a:gd name="T39" fmla="*/ 2147483647 h 2655"/>
                <a:gd name="T40" fmla="*/ 2147483647 w 4127"/>
                <a:gd name="T41" fmla="*/ 2147483647 h 2655"/>
                <a:gd name="T42" fmla="*/ 2147483647 w 4127"/>
                <a:gd name="T43" fmla="*/ 2147483647 h 2655"/>
                <a:gd name="T44" fmla="*/ 2147483647 w 4127"/>
                <a:gd name="T45" fmla="*/ 2147483647 h 2655"/>
                <a:gd name="T46" fmla="*/ 2147483647 w 4127"/>
                <a:gd name="T47" fmla="*/ 2147483647 h 2655"/>
                <a:gd name="T48" fmla="*/ 2147483647 w 4127"/>
                <a:gd name="T49" fmla="*/ 2147483647 h 2655"/>
                <a:gd name="T50" fmla="*/ 2147483647 w 4127"/>
                <a:gd name="T51" fmla="*/ 2147483647 h 2655"/>
                <a:gd name="T52" fmla="*/ 2147483647 w 4127"/>
                <a:gd name="T53" fmla="*/ 2147483647 h 2655"/>
                <a:gd name="T54" fmla="*/ 2147483647 w 4127"/>
                <a:gd name="T55" fmla="*/ 2147483647 h 2655"/>
                <a:gd name="T56" fmla="*/ 2147483647 w 4127"/>
                <a:gd name="T57" fmla="*/ 2147483647 h 2655"/>
                <a:gd name="T58" fmla="*/ 2147483647 w 4127"/>
                <a:gd name="T59" fmla="*/ 2147483647 h 2655"/>
                <a:gd name="T60" fmla="*/ 2147483647 w 4127"/>
                <a:gd name="T61" fmla="*/ 2147483647 h 2655"/>
                <a:gd name="T62" fmla="*/ 2147483647 w 4127"/>
                <a:gd name="T63" fmla="*/ 2147483647 h 2655"/>
                <a:gd name="T64" fmla="*/ 2147483647 w 4127"/>
                <a:gd name="T65" fmla="*/ 2147483647 h 2655"/>
                <a:gd name="T66" fmla="*/ 2147483647 w 4127"/>
                <a:gd name="T67" fmla="*/ 2147483647 h 2655"/>
                <a:gd name="T68" fmla="*/ 2147483647 w 4127"/>
                <a:gd name="T69" fmla="*/ 2147483647 h 2655"/>
                <a:gd name="T70" fmla="*/ 2147483647 w 4127"/>
                <a:gd name="T71" fmla="*/ 2147483647 h 2655"/>
                <a:gd name="T72" fmla="*/ 2147483647 w 4127"/>
                <a:gd name="T73" fmla="*/ 2147483647 h 2655"/>
                <a:gd name="T74" fmla="*/ 2147483647 w 4127"/>
                <a:gd name="T75" fmla="*/ 2147483647 h 2655"/>
                <a:gd name="T76" fmla="*/ 2147483647 w 4127"/>
                <a:gd name="T77" fmla="*/ 2147483647 h 2655"/>
                <a:gd name="T78" fmla="*/ 2147483647 w 4127"/>
                <a:gd name="T79" fmla="*/ 2147483647 h 2655"/>
                <a:gd name="T80" fmla="*/ 2147483647 w 4127"/>
                <a:gd name="T81" fmla="*/ 2147483647 h 2655"/>
                <a:gd name="T82" fmla="*/ 2147483647 w 4127"/>
                <a:gd name="T83" fmla="*/ 2147483647 h 2655"/>
                <a:gd name="T84" fmla="*/ 2147483647 w 4127"/>
                <a:gd name="T85" fmla="*/ 2147483647 h 2655"/>
                <a:gd name="T86" fmla="*/ 2147483647 w 4127"/>
                <a:gd name="T87" fmla="*/ 2147483647 h 2655"/>
                <a:gd name="T88" fmla="*/ 2147483647 w 4127"/>
                <a:gd name="T89" fmla="*/ 2147483647 h 2655"/>
                <a:gd name="T90" fmla="*/ 2147483647 w 4127"/>
                <a:gd name="T91" fmla="*/ 2147483647 h 2655"/>
                <a:gd name="T92" fmla="*/ 2147483647 w 4127"/>
                <a:gd name="T93" fmla="*/ 2147483647 h 2655"/>
                <a:gd name="T94" fmla="*/ 2147483647 w 4127"/>
                <a:gd name="T95" fmla="*/ 2147483647 h 2655"/>
                <a:gd name="T96" fmla="*/ 2147483647 w 4127"/>
                <a:gd name="T97" fmla="*/ 2147483647 h 2655"/>
                <a:gd name="T98" fmla="*/ 2147483647 w 4127"/>
                <a:gd name="T99" fmla="*/ 2147483647 h 2655"/>
                <a:gd name="T100" fmla="*/ 2147483647 w 4127"/>
                <a:gd name="T101" fmla="*/ 2147483647 h 26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27"/>
                <a:gd name="T154" fmla="*/ 0 h 2655"/>
                <a:gd name="T155" fmla="*/ 4127 w 4127"/>
                <a:gd name="T156" fmla="*/ 2655 h 26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27" h="2655">
                  <a:moveTo>
                    <a:pt x="1754" y="54"/>
                  </a:moveTo>
                  <a:cubicBezTo>
                    <a:pt x="1721" y="43"/>
                    <a:pt x="1689" y="27"/>
                    <a:pt x="1655" y="18"/>
                  </a:cubicBezTo>
                  <a:cubicBezTo>
                    <a:pt x="1631" y="11"/>
                    <a:pt x="1583" y="0"/>
                    <a:pt x="1583" y="0"/>
                  </a:cubicBezTo>
                  <a:cubicBezTo>
                    <a:pt x="1547" y="6"/>
                    <a:pt x="1510" y="9"/>
                    <a:pt x="1475" y="18"/>
                  </a:cubicBezTo>
                  <a:cubicBezTo>
                    <a:pt x="1410" y="34"/>
                    <a:pt x="1466" y="34"/>
                    <a:pt x="1412" y="54"/>
                  </a:cubicBezTo>
                  <a:cubicBezTo>
                    <a:pt x="1380" y="66"/>
                    <a:pt x="1345" y="70"/>
                    <a:pt x="1313" y="81"/>
                  </a:cubicBezTo>
                  <a:cubicBezTo>
                    <a:pt x="1222" y="111"/>
                    <a:pt x="1363" y="65"/>
                    <a:pt x="1250" y="99"/>
                  </a:cubicBezTo>
                  <a:cubicBezTo>
                    <a:pt x="1232" y="104"/>
                    <a:pt x="1196" y="117"/>
                    <a:pt x="1196" y="117"/>
                  </a:cubicBezTo>
                  <a:cubicBezTo>
                    <a:pt x="1190" y="126"/>
                    <a:pt x="1186" y="137"/>
                    <a:pt x="1178" y="144"/>
                  </a:cubicBezTo>
                  <a:cubicBezTo>
                    <a:pt x="1162" y="158"/>
                    <a:pt x="1137" y="163"/>
                    <a:pt x="1124" y="180"/>
                  </a:cubicBezTo>
                  <a:cubicBezTo>
                    <a:pt x="1099" y="214"/>
                    <a:pt x="1070" y="229"/>
                    <a:pt x="1043" y="261"/>
                  </a:cubicBezTo>
                  <a:cubicBezTo>
                    <a:pt x="1006" y="305"/>
                    <a:pt x="970" y="342"/>
                    <a:pt x="908" y="342"/>
                  </a:cubicBezTo>
                  <a:cubicBezTo>
                    <a:pt x="903" y="346"/>
                    <a:pt x="856" y="382"/>
                    <a:pt x="845" y="387"/>
                  </a:cubicBezTo>
                  <a:cubicBezTo>
                    <a:pt x="807" y="404"/>
                    <a:pt x="765" y="413"/>
                    <a:pt x="728" y="432"/>
                  </a:cubicBezTo>
                  <a:cubicBezTo>
                    <a:pt x="692" y="450"/>
                    <a:pt x="659" y="473"/>
                    <a:pt x="620" y="486"/>
                  </a:cubicBezTo>
                  <a:cubicBezTo>
                    <a:pt x="602" y="540"/>
                    <a:pt x="547" y="541"/>
                    <a:pt x="521" y="594"/>
                  </a:cubicBezTo>
                  <a:cubicBezTo>
                    <a:pt x="499" y="637"/>
                    <a:pt x="465" y="664"/>
                    <a:pt x="449" y="711"/>
                  </a:cubicBezTo>
                  <a:cubicBezTo>
                    <a:pt x="444" y="825"/>
                    <a:pt x="452" y="946"/>
                    <a:pt x="386" y="1044"/>
                  </a:cubicBezTo>
                  <a:cubicBezTo>
                    <a:pt x="383" y="1098"/>
                    <a:pt x="388" y="1153"/>
                    <a:pt x="377" y="1206"/>
                  </a:cubicBezTo>
                  <a:cubicBezTo>
                    <a:pt x="375" y="1215"/>
                    <a:pt x="359" y="1211"/>
                    <a:pt x="350" y="1215"/>
                  </a:cubicBezTo>
                  <a:cubicBezTo>
                    <a:pt x="329" y="1224"/>
                    <a:pt x="307" y="1231"/>
                    <a:pt x="287" y="1242"/>
                  </a:cubicBezTo>
                  <a:cubicBezTo>
                    <a:pt x="268" y="1253"/>
                    <a:pt x="251" y="1266"/>
                    <a:pt x="233" y="1278"/>
                  </a:cubicBezTo>
                  <a:cubicBezTo>
                    <a:pt x="214" y="1291"/>
                    <a:pt x="116" y="1305"/>
                    <a:pt x="89" y="1305"/>
                  </a:cubicBezTo>
                  <a:cubicBezTo>
                    <a:pt x="59" y="1342"/>
                    <a:pt x="51" y="1366"/>
                    <a:pt x="26" y="1404"/>
                  </a:cubicBezTo>
                  <a:cubicBezTo>
                    <a:pt x="0" y="1550"/>
                    <a:pt x="2" y="1492"/>
                    <a:pt x="17" y="1683"/>
                  </a:cubicBezTo>
                  <a:cubicBezTo>
                    <a:pt x="18" y="1691"/>
                    <a:pt x="32" y="1787"/>
                    <a:pt x="44" y="1791"/>
                  </a:cubicBezTo>
                  <a:cubicBezTo>
                    <a:pt x="129" y="1819"/>
                    <a:pt x="79" y="1807"/>
                    <a:pt x="197" y="1818"/>
                  </a:cubicBezTo>
                  <a:cubicBezTo>
                    <a:pt x="271" y="1843"/>
                    <a:pt x="154" y="1805"/>
                    <a:pt x="296" y="1836"/>
                  </a:cubicBezTo>
                  <a:cubicBezTo>
                    <a:pt x="337" y="1845"/>
                    <a:pt x="367" y="1865"/>
                    <a:pt x="404" y="1881"/>
                  </a:cubicBezTo>
                  <a:cubicBezTo>
                    <a:pt x="443" y="1898"/>
                    <a:pt x="456" y="1909"/>
                    <a:pt x="494" y="1935"/>
                  </a:cubicBezTo>
                  <a:cubicBezTo>
                    <a:pt x="503" y="1941"/>
                    <a:pt x="521" y="1953"/>
                    <a:pt x="521" y="1953"/>
                  </a:cubicBezTo>
                  <a:cubicBezTo>
                    <a:pt x="541" y="2014"/>
                    <a:pt x="536" y="2077"/>
                    <a:pt x="593" y="2115"/>
                  </a:cubicBezTo>
                  <a:cubicBezTo>
                    <a:pt x="641" y="2187"/>
                    <a:pt x="578" y="2100"/>
                    <a:pt x="638" y="2160"/>
                  </a:cubicBezTo>
                  <a:cubicBezTo>
                    <a:pt x="679" y="2201"/>
                    <a:pt x="630" y="2178"/>
                    <a:pt x="683" y="2196"/>
                  </a:cubicBezTo>
                  <a:cubicBezTo>
                    <a:pt x="686" y="2205"/>
                    <a:pt x="685" y="2216"/>
                    <a:pt x="692" y="2223"/>
                  </a:cubicBezTo>
                  <a:cubicBezTo>
                    <a:pt x="724" y="2255"/>
                    <a:pt x="782" y="2289"/>
                    <a:pt x="827" y="2304"/>
                  </a:cubicBezTo>
                  <a:cubicBezTo>
                    <a:pt x="845" y="2357"/>
                    <a:pt x="822" y="2308"/>
                    <a:pt x="863" y="2349"/>
                  </a:cubicBezTo>
                  <a:cubicBezTo>
                    <a:pt x="877" y="2363"/>
                    <a:pt x="885" y="2380"/>
                    <a:pt x="899" y="2394"/>
                  </a:cubicBezTo>
                  <a:cubicBezTo>
                    <a:pt x="1008" y="2423"/>
                    <a:pt x="1111" y="2441"/>
                    <a:pt x="1223" y="2457"/>
                  </a:cubicBezTo>
                  <a:cubicBezTo>
                    <a:pt x="1299" y="2482"/>
                    <a:pt x="1379" y="2489"/>
                    <a:pt x="1457" y="2511"/>
                  </a:cubicBezTo>
                  <a:cubicBezTo>
                    <a:pt x="1572" y="2544"/>
                    <a:pt x="1698" y="2579"/>
                    <a:pt x="1817" y="2583"/>
                  </a:cubicBezTo>
                  <a:cubicBezTo>
                    <a:pt x="1967" y="2588"/>
                    <a:pt x="2117" y="2589"/>
                    <a:pt x="2267" y="2592"/>
                  </a:cubicBezTo>
                  <a:cubicBezTo>
                    <a:pt x="2335" y="2606"/>
                    <a:pt x="2396" y="2620"/>
                    <a:pt x="2465" y="2628"/>
                  </a:cubicBezTo>
                  <a:cubicBezTo>
                    <a:pt x="2531" y="2644"/>
                    <a:pt x="2599" y="2634"/>
                    <a:pt x="2663" y="2655"/>
                  </a:cubicBezTo>
                  <a:cubicBezTo>
                    <a:pt x="2712" y="2590"/>
                    <a:pt x="2770" y="2543"/>
                    <a:pt x="2825" y="2484"/>
                  </a:cubicBezTo>
                  <a:cubicBezTo>
                    <a:pt x="2884" y="2420"/>
                    <a:pt x="2925" y="2316"/>
                    <a:pt x="3014" y="2286"/>
                  </a:cubicBezTo>
                  <a:cubicBezTo>
                    <a:pt x="3020" y="2277"/>
                    <a:pt x="3029" y="2269"/>
                    <a:pt x="3032" y="2259"/>
                  </a:cubicBezTo>
                  <a:cubicBezTo>
                    <a:pt x="3038" y="2239"/>
                    <a:pt x="3041" y="2196"/>
                    <a:pt x="3041" y="2196"/>
                  </a:cubicBezTo>
                  <a:cubicBezTo>
                    <a:pt x="3068" y="2156"/>
                    <a:pt x="3115" y="2136"/>
                    <a:pt x="3158" y="2115"/>
                  </a:cubicBezTo>
                  <a:cubicBezTo>
                    <a:pt x="3222" y="2131"/>
                    <a:pt x="3275" y="2160"/>
                    <a:pt x="3338" y="2178"/>
                  </a:cubicBezTo>
                  <a:cubicBezTo>
                    <a:pt x="3347" y="2184"/>
                    <a:pt x="3355" y="2191"/>
                    <a:pt x="3365" y="2196"/>
                  </a:cubicBezTo>
                  <a:cubicBezTo>
                    <a:pt x="3373" y="2200"/>
                    <a:pt x="3385" y="2198"/>
                    <a:pt x="3392" y="2205"/>
                  </a:cubicBezTo>
                  <a:cubicBezTo>
                    <a:pt x="3399" y="2212"/>
                    <a:pt x="3394" y="2225"/>
                    <a:pt x="3401" y="2232"/>
                  </a:cubicBezTo>
                  <a:cubicBezTo>
                    <a:pt x="3416" y="2247"/>
                    <a:pt x="3455" y="2268"/>
                    <a:pt x="3455" y="2268"/>
                  </a:cubicBezTo>
                  <a:cubicBezTo>
                    <a:pt x="3479" y="2304"/>
                    <a:pt x="3503" y="2340"/>
                    <a:pt x="3527" y="2376"/>
                  </a:cubicBezTo>
                  <a:cubicBezTo>
                    <a:pt x="3559" y="2424"/>
                    <a:pt x="3554" y="2368"/>
                    <a:pt x="3554" y="2412"/>
                  </a:cubicBezTo>
                  <a:cubicBezTo>
                    <a:pt x="3578" y="2340"/>
                    <a:pt x="3542" y="2424"/>
                    <a:pt x="3590" y="2376"/>
                  </a:cubicBezTo>
                  <a:cubicBezTo>
                    <a:pt x="3605" y="2361"/>
                    <a:pt x="3614" y="2340"/>
                    <a:pt x="3626" y="2322"/>
                  </a:cubicBezTo>
                  <a:cubicBezTo>
                    <a:pt x="3637" y="2306"/>
                    <a:pt x="3644" y="2268"/>
                    <a:pt x="3644" y="2268"/>
                  </a:cubicBezTo>
                  <a:cubicBezTo>
                    <a:pt x="3650" y="2176"/>
                    <a:pt x="3656" y="2079"/>
                    <a:pt x="3680" y="1989"/>
                  </a:cubicBezTo>
                  <a:cubicBezTo>
                    <a:pt x="3690" y="1952"/>
                    <a:pt x="3683" y="1901"/>
                    <a:pt x="3716" y="1881"/>
                  </a:cubicBezTo>
                  <a:cubicBezTo>
                    <a:pt x="3814" y="1822"/>
                    <a:pt x="3889" y="1771"/>
                    <a:pt x="3968" y="1692"/>
                  </a:cubicBezTo>
                  <a:cubicBezTo>
                    <a:pt x="3996" y="1664"/>
                    <a:pt x="4009" y="1625"/>
                    <a:pt x="4031" y="1593"/>
                  </a:cubicBezTo>
                  <a:cubicBezTo>
                    <a:pt x="4012" y="1564"/>
                    <a:pt x="4002" y="1534"/>
                    <a:pt x="3986" y="1503"/>
                  </a:cubicBezTo>
                  <a:cubicBezTo>
                    <a:pt x="3970" y="1421"/>
                    <a:pt x="3958" y="1412"/>
                    <a:pt x="3977" y="1332"/>
                  </a:cubicBezTo>
                  <a:cubicBezTo>
                    <a:pt x="3987" y="1290"/>
                    <a:pt x="4049" y="1224"/>
                    <a:pt x="4049" y="1224"/>
                  </a:cubicBezTo>
                  <a:cubicBezTo>
                    <a:pt x="4058" y="1197"/>
                    <a:pt x="4067" y="1170"/>
                    <a:pt x="4076" y="1143"/>
                  </a:cubicBezTo>
                  <a:cubicBezTo>
                    <a:pt x="4079" y="1134"/>
                    <a:pt x="4082" y="1125"/>
                    <a:pt x="4085" y="1116"/>
                  </a:cubicBezTo>
                  <a:cubicBezTo>
                    <a:pt x="4088" y="1107"/>
                    <a:pt x="4094" y="1089"/>
                    <a:pt x="4094" y="1089"/>
                  </a:cubicBezTo>
                  <a:cubicBezTo>
                    <a:pt x="4101" y="1025"/>
                    <a:pt x="4127" y="915"/>
                    <a:pt x="4076" y="864"/>
                  </a:cubicBezTo>
                  <a:cubicBezTo>
                    <a:pt x="4060" y="816"/>
                    <a:pt x="4066" y="785"/>
                    <a:pt x="4022" y="756"/>
                  </a:cubicBezTo>
                  <a:cubicBezTo>
                    <a:pt x="3970" y="679"/>
                    <a:pt x="4039" y="770"/>
                    <a:pt x="3977" y="720"/>
                  </a:cubicBezTo>
                  <a:cubicBezTo>
                    <a:pt x="3954" y="701"/>
                    <a:pt x="3914" y="657"/>
                    <a:pt x="3914" y="657"/>
                  </a:cubicBezTo>
                  <a:cubicBezTo>
                    <a:pt x="3911" y="642"/>
                    <a:pt x="3909" y="627"/>
                    <a:pt x="3905" y="612"/>
                  </a:cubicBezTo>
                  <a:cubicBezTo>
                    <a:pt x="3900" y="597"/>
                    <a:pt x="3891" y="583"/>
                    <a:pt x="3887" y="567"/>
                  </a:cubicBezTo>
                  <a:cubicBezTo>
                    <a:pt x="3880" y="538"/>
                    <a:pt x="3884" y="478"/>
                    <a:pt x="3860" y="450"/>
                  </a:cubicBezTo>
                  <a:cubicBezTo>
                    <a:pt x="3832" y="417"/>
                    <a:pt x="3762" y="414"/>
                    <a:pt x="3725" y="405"/>
                  </a:cubicBezTo>
                  <a:cubicBezTo>
                    <a:pt x="3647" y="386"/>
                    <a:pt x="3571" y="360"/>
                    <a:pt x="3500" y="324"/>
                  </a:cubicBezTo>
                  <a:cubicBezTo>
                    <a:pt x="3372" y="329"/>
                    <a:pt x="3248" y="346"/>
                    <a:pt x="3122" y="333"/>
                  </a:cubicBezTo>
                  <a:cubicBezTo>
                    <a:pt x="3095" y="292"/>
                    <a:pt x="3097" y="281"/>
                    <a:pt x="3059" y="243"/>
                  </a:cubicBezTo>
                  <a:cubicBezTo>
                    <a:pt x="3053" y="228"/>
                    <a:pt x="3048" y="212"/>
                    <a:pt x="3041" y="198"/>
                  </a:cubicBezTo>
                  <a:cubicBezTo>
                    <a:pt x="3033" y="182"/>
                    <a:pt x="3021" y="169"/>
                    <a:pt x="3014" y="153"/>
                  </a:cubicBezTo>
                  <a:cubicBezTo>
                    <a:pt x="3009" y="142"/>
                    <a:pt x="3012" y="127"/>
                    <a:pt x="3005" y="117"/>
                  </a:cubicBezTo>
                  <a:cubicBezTo>
                    <a:pt x="2999" y="108"/>
                    <a:pt x="2986" y="106"/>
                    <a:pt x="2978" y="99"/>
                  </a:cubicBezTo>
                  <a:cubicBezTo>
                    <a:pt x="2923" y="50"/>
                    <a:pt x="2919" y="26"/>
                    <a:pt x="2852" y="9"/>
                  </a:cubicBezTo>
                  <a:cubicBezTo>
                    <a:pt x="2819" y="12"/>
                    <a:pt x="2786" y="14"/>
                    <a:pt x="2753" y="18"/>
                  </a:cubicBezTo>
                  <a:cubicBezTo>
                    <a:pt x="2698" y="25"/>
                    <a:pt x="2646" y="52"/>
                    <a:pt x="2591" y="63"/>
                  </a:cubicBezTo>
                  <a:cubicBezTo>
                    <a:pt x="2422" y="54"/>
                    <a:pt x="2477" y="78"/>
                    <a:pt x="2411" y="45"/>
                  </a:cubicBezTo>
                  <a:cubicBezTo>
                    <a:pt x="2328" y="62"/>
                    <a:pt x="2239" y="54"/>
                    <a:pt x="2159" y="27"/>
                  </a:cubicBezTo>
                  <a:cubicBezTo>
                    <a:pt x="2126" y="30"/>
                    <a:pt x="2093" y="30"/>
                    <a:pt x="2060" y="36"/>
                  </a:cubicBezTo>
                  <a:cubicBezTo>
                    <a:pt x="1998" y="48"/>
                    <a:pt x="1940" y="88"/>
                    <a:pt x="1880" y="108"/>
                  </a:cubicBezTo>
                  <a:cubicBezTo>
                    <a:pt x="1828" y="125"/>
                    <a:pt x="1772" y="129"/>
                    <a:pt x="1718" y="135"/>
                  </a:cubicBezTo>
                  <a:cubicBezTo>
                    <a:pt x="1694" y="143"/>
                    <a:pt x="1661" y="159"/>
                    <a:pt x="1637" y="135"/>
                  </a:cubicBezTo>
                  <a:cubicBezTo>
                    <a:pt x="1625" y="123"/>
                    <a:pt x="1682" y="90"/>
                    <a:pt x="1682" y="90"/>
                  </a:cubicBezTo>
                  <a:cubicBezTo>
                    <a:pt x="1708" y="83"/>
                    <a:pt x="1736" y="84"/>
                    <a:pt x="1763" y="81"/>
                  </a:cubicBezTo>
                  <a:cubicBezTo>
                    <a:pt x="1772" y="84"/>
                    <a:pt x="1790" y="81"/>
                    <a:pt x="1790" y="90"/>
                  </a:cubicBezTo>
                  <a:cubicBezTo>
                    <a:pt x="1790" y="99"/>
                    <a:pt x="1771" y="95"/>
                    <a:pt x="1763" y="99"/>
                  </a:cubicBezTo>
                  <a:cubicBezTo>
                    <a:pt x="1713" y="124"/>
                    <a:pt x="1689" y="127"/>
                    <a:pt x="1628" y="135"/>
                  </a:cubicBezTo>
                  <a:cubicBezTo>
                    <a:pt x="1579" y="151"/>
                    <a:pt x="1576" y="140"/>
                    <a:pt x="1556" y="180"/>
                  </a:cubicBezTo>
                  <a:cubicBezTo>
                    <a:pt x="1552" y="188"/>
                    <a:pt x="1540" y="200"/>
                    <a:pt x="1547" y="207"/>
                  </a:cubicBezTo>
                  <a:cubicBezTo>
                    <a:pt x="1555" y="215"/>
                    <a:pt x="1600" y="181"/>
                    <a:pt x="1601" y="180"/>
                  </a:cubicBezTo>
                  <a:cubicBezTo>
                    <a:pt x="1633" y="164"/>
                    <a:pt x="1672" y="144"/>
                    <a:pt x="1709" y="144"/>
                  </a:cubicBezTo>
                </a:path>
              </a:pathLst>
            </a:custGeom>
            <a:solidFill>
              <a:schemeClr val="bg2">
                <a:alpha val="61176"/>
              </a:schemeClr>
            </a:solidFill>
            <a:ln w="22225">
              <a:solidFill>
                <a:schemeClr val="tx1"/>
              </a:solidFill>
              <a:round/>
              <a:headEnd/>
              <a:tailEnd/>
            </a:ln>
          </p:spPr>
          <p:txBody>
            <a:bodyPr/>
            <a:lstStyle/>
            <a:p>
              <a:endParaRPr lang="en-US" sz="1013">
                <a:solidFill>
                  <a:prstClr val="black"/>
                </a:solidFill>
              </a:endParaRPr>
            </a:p>
          </p:txBody>
        </p:sp>
        <p:sp>
          <p:nvSpPr>
            <p:cNvPr id="55" name="AutoShape 8">
              <a:extLst>
                <a:ext uri="{FF2B5EF4-FFF2-40B4-BE49-F238E27FC236}">
                  <a16:creationId xmlns:a16="http://schemas.microsoft.com/office/drawing/2014/main" id="{AAFA59F8-A4E8-4723-B1BD-26C20ECB3244}"/>
                </a:ext>
              </a:extLst>
            </p:cNvPr>
            <p:cNvSpPr>
              <a:spLocks noChangeArrowheads="1"/>
            </p:cNvSpPr>
            <p:nvPr/>
          </p:nvSpPr>
          <p:spPr bwMode="auto">
            <a:xfrm>
              <a:off x="1447800" y="4377562"/>
              <a:ext cx="792163" cy="649287"/>
            </a:xfrm>
            <a:prstGeom prst="hexagon">
              <a:avLst>
                <a:gd name="adj" fmla="val 30501"/>
                <a:gd name="vf" fmla="val 11547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2475">
                <a:solidFill>
                  <a:prstClr val="white"/>
                </a:solidFill>
                <a:latin typeface="Calibri"/>
              </a:endParaRPr>
            </a:p>
          </p:txBody>
        </p:sp>
        <p:sp>
          <p:nvSpPr>
            <p:cNvPr id="56" name="Text Box 92">
              <a:extLst>
                <a:ext uri="{FF2B5EF4-FFF2-40B4-BE49-F238E27FC236}">
                  <a16:creationId xmlns:a16="http://schemas.microsoft.com/office/drawing/2014/main" id="{2A628644-BF85-4829-A538-68C479846DD3}"/>
                </a:ext>
              </a:extLst>
            </p:cNvPr>
            <p:cNvSpPr txBox="1">
              <a:spLocks noChangeArrowheads="1"/>
            </p:cNvSpPr>
            <p:nvPr/>
          </p:nvSpPr>
          <p:spPr bwMode="auto">
            <a:xfrm>
              <a:off x="63064" y="5950804"/>
              <a:ext cx="2743200" cy="656732"/>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50000" t="50000" r="50000" b="50000"/>
              </a:path>
              <a:tileRect/>
            </a:gra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50000"/>
                </a:spcBef>
                <a:defRPr/>
              </a:pPr>
              <a:r>
                <a:rPr lang="en-AU" sz="900" b="1" dirty="0">
                  <a:solidFill>
                    <a:srgbClr val="1F497D">
                      <a:lumMod val="75000"/>
                    </a:srgbClr>
                  </a:solidFill>
                  <a:latin typeface="Arial" pitchFamily="34" charset="0"/>
                  <a:cs typeface="Arial" pitchFamily="34" charset="0"/>
                </a:rPr>
                <a:t>Expansion of existing system to growing areas</a:t>
              </a:r>
            </a:p>
          </p:txBody>
        </p:sp>
        <p:sp>
          <p:nvSpPr>
            <p:cNvPr id="57" name="Oval 56">
              <a:extLst>
                <a:ext uri="{FF2B5EF4-FFF2-40B4-BE49-F238E27FC236}">
                  <a16:creationId xmlns:a16="http://schemas.microsoft.com/office/drawing/2014/main" id="{70EFD631-CDBD-4C09-A2A9-18B859DDFB49}"/>
                </a:ext>
              </a:extLst>
            </p:cNvPr>
            <p:cNvSpPr/>
            <p:nvPr/>
          </p:nvSpPr>
          <p:spPr>
            <a:xfrm>
              <a:off x="762000" y="4529962"/>
              <a:ext cx="252000" cy="252000"/>
            </a:xfrm>
            <a:prstGeom prst="ellipse">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sz="2475">
                <a:solidFill>
                  <a:prstClr val="white"/>
                </a:solidFill>
                <a:latin typeface="Calibri"/>
              </a:endParaRPr>
            </a:p>
          </p:txBody>
        </p:sp>
        <p:sp>
          <p:nvSpPr>
            <p:cNvPr id="58" name="Oval 57">
              <a:extLst>
                <a:ext uri="{FF2B5EF4-FFF2-40B4-BE49-F238E27FC236}">
                  <a16:creationId xmlns:a16="http://schemas.microsoft.com/office/drawing/2014/main" id="{F03CD44E-1198-41C7-9283-DC1B839B4064}"/>
                </a:ext>
              </a:extLst>
            </p:cNvPr>
            <p:cNvSpPr/>
            <p:nvPr/>
          </p:nvSpPr>
          <p:spPr>
            <a:xfrm>
              <a:off x="1729200" y="3744562"/>
              <a:ext cx="252000" cy="252000"/>
            </a:xfrm>
            <a:prstGeom prst="ellipse">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sz="2475">
                <a:solidFill>
                  <a:prstClr val="white"/>
                </a:solidFill>
                <a:latin typeface="Calibri"/>
              </a:endParaRPr>
            </a:p>
          </p:txBody>
        </p:sp>
        <p:sp>
          <p:nvSpPr>
            <p:cNvPr id="59" name="Oval 58">
              <a:extLst>
                <a:ext uri="{FF2B5EF4-FFF2-40B4-BE49-F238E27FC236}">
                  <a16:creationId xmlns:a16="http://schemas.microsoft.com/office/drawing/2014/main" id="{42F5BCB1-D740-4B9B-AA19-08670B9113E7}"/>
                </a:ext>
              </a:extLst>
            </p:cNvPr>
            <p:cNvSpPr/>
            <p:nvPr/>
          </p:nvSpPr>
          <p:spPr>
            <a:xfrm>
              <a:off x="2643600" y="4529962"/>
              <a:ext cx="252000" cy="252000"/>
            </a:xfrm>
            <a:prstGeom prst="ellipse">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sz="2475">
                <a:solidFill>
                  <a:prstClr val="white"/>
                </a:solidFill>
                <a:latin typeface="Calibri"/>
              </a:endParaRPr>
            </a:p>
          </p:txBody>
        </p:sp>
        <p:sp>
          <p:nvSpPr>
            <p:cNvPr id="60" name="Oval 59">
              <a:extLst>
                <a:ext uri="{FF2B5EF4-FFF2-40B4-BE49-F238E27FC236}">
                  <a16:creationId xmlns:a16="http://schemas.microsoft.com/office/drawing/2014/main" id="{1D09778D-3619-423B-886D-355FF4E82CD9}"/>
                </a:ext>
              </a:extLst>
            </p:cNvPr>
            <p:cNvSpPr/>
            <p:nvPr/>
          </p:nvSpPr>
          <p:spPr>
            <a:xfrm>
              <a:off x="1676400" y="5420962"/>
              <a:ext cx="252000" cy="252000"/>
            </a:xfrm>
            <a:prstGeom prst="ellipse">
              <a:avLst/>
            </a:prstGeom>
            <a:solidFill>
              <a:schemeClr val="accent6">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sz="2475">
                <a:solidFill>
                  <a:prstClr val="white"/>
                </a:solidFill>
                <a:latin typeface="Calibri"/>
              </a:endParaRPr>
            </a:p>
          </p:txBody>
        </p:sp>
        <p:sp>
          <p:nvSpPr>
            <p:cNvPr id="61" name="TextBox 170">
              <a:extLst>
                <a:ext uri="{FF2B5EF4-FFF2-40B4-BE49-F238E27FC236}">
                  <a16:creationId xmlns:a16="http://schemas.microsoft.com/office/drawing/2014/main" id="{1042653E-7835-48B4-8D10-17B89B0380F2}"/>
                </a:ext>
              </a:extLst>
            </p:cNvPr>
            <p:cNvSpPr txBox="1">
              <a:spLocks noChangeArrowheads="1"/>
            </p:cNvSpPr>
            <p:nvPr/>
          </p:nvSpPr>
          <p:spPr bwMode="auto">
            <a:xfrm>
              <a:off x="71438" y="3270079"/>
              <a:ext cx="1376062" cy="65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900" b="1" dirty="0">
                  <a:solidFill>
                    <a:srgbClr val="000000"/>
                  </a:solidFill>
                  <a:latin typeface="Tahoma" charset="0"/>
                </a:rPr>
                <a:t>New demand</a:t>
              </a:r>
            </a:p>
          </p:txBody>
        </p:sp>
        <p:cxnSp>
          <p:nvCxnSpPr>
            <p:cNvPr id="62" name="Curved Connector 172">
              <a:extLst>
                <a:ext uri="{FF2B5EF4-FFF2-40B4-BE49-F238E27FC236}">
                  <a16:creationId xmlns:a16="http://schemas.microsoft.com/office/drawing/2014/main" id="{24DA679D-0EB5-41F7-B6FB-E273D1AEBC29}"/>
                </a:ext>
              </a:extLst>
            </p:cNvPr>
            <p:cNvCxnSpPr/>
            <p:nvPr/>
          </p:nvCxnSpPr>
          <p:spPr>
            <a:xfrm rot="5400000">
              <a:off x="723480" y="5254332"/>
              <a:ext cx="838380" cy="609660"/>
            </a:xfrm>
            <a:prstGeom prst="curvedConnector3">
              <a:avLst>
                <a:gd name="adj1" fmla="val 50000"/>
              </a:avLst>
            </a:prstGeom>
            <a:ln>
              <a:headEnd type="arrow"/>
              <a:tailEnd type="none"/>
            </a:ln>
          </p:spPr>
          <p:style>
            <a:lnRef idx="2">
              <a:schemeClr val="accent4"/>
            </a:lnRef>
            <a:fillRef idx="0">
              <a:schemeClr val="accent4"/>
            </a:fillRef>
            <a:effectRef idx="1">
              <a:schemeClr val="accent4"/>
            </a:effectRef>
            <a:fontRef idx="minor">
              <a:schemeClr val="tx1"/>
            </a:fontRef>
          </p:style>
        </p:cxnSp>
        <p:sp>
          <p:nvSpPr>
            <p:cNvPr id="63" name="AutoShape 6">
              <a:extLst>
                <a:ext uri="{FF2B5EF4-FFF2-40B4-BE49-F238E27FC236}">
                  <a16:creationId xmlns:a16="http://schemas.microsoft.com/office/drawing/2014/main" id="{50134706-667A-4C2E-A497-5A791383E507}"/>
                </a:ext>
              </a:extLst>
            </p:cNvPr>
            <p:cNvSpPr>
              <a:spLocks noChangeArrowheads="1"/>
            </p:cNvSpPr>
            <p:nvPr/>
          </p:nvSpPr>
          <p:spPr bwMode="auto">
            <a:xfrm>
              <a:off x="1143000" y="4148962"/>
              <a:ext cx="1371600" cy="1143000"/>
            </a:xfrm>
            <a:prstGeom prst="hexagon">
              <a:avLst>
                <a:gd name="adj" fmla="val 30501"/>
                <a:gd name="vf" fmla="val 115470"/>
              </a:avLst>
            </a:prstGeom>
            <a:gradFill>
              <a:gsLst>
                <a:gs pos="0">
                  <a:schemeClr val="accent4">
                    <a:shade val="51000"/>
                    <a:satMod val="130000"/>
                    <a:alpha val="10000"/>
                  </a:schemeClr>
                </a:gs>
                <a:gs pos="80000">
                  <a:schemeClr val="accent4">
                    <a:shade val="93000"/>
                    <a:satMod val="130000"/>
                  </a:schemeClr>
                </a:gs>
                <a:gs pos="100000">
                  <a:schemeClr val="accent4">
                    <a:shade val="94000"/>
                    <a:satMod val="135000"/>
                  </a:schemeClr>
                </a:gs>
              </a:gsLst>
              <a:lin ang="16200000" scaled="0"/>
            </a:gra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2475">
                <a:solidFill>
                  <a:prstClr val="white"/>
                </a:solidFill>
                <a:latin typeface="Calibri"/>
              </a:endParaRPr>
            </a:p>
          </p:txBody>
        </p:sp>
        <p:cxnSp>
          <p:nvCxnSpPr>
            <p:cNvPr id="64" name="Straight Arrow Connector 63">
              <a:extLst>
                <a:ext uri="{FF2B5EF4-FFF2-40B4-BE49-F238E27FC236}">
                  <a16:creationId xmlns:a16="http://schemas.microsoft.com/office/drawing/2014/main" id="{5C0E210A-A0AE-4BAC-8154-71A01B92786F}"/>
                </a:ext>
              </a:extLst>
            </p:cNvPr>
            <p:cNvCxnSpPr/>
            <p:nvPr/>
          </p:nvCxnSpPr>
          <p:spPr>
            <a:xfrm rot="5400000">
              <a:off x="1624503" y="5164585"/>
              <a:ext cx="381082" cy="26990"/>
            </a:xfrm>
            <a:prstGeom prst="straightConnector1">
              <a:avLst/>
            </a:prstGeom>
            <a:ln w="28575">
              <a:solidFill>
                <a:srgbClr val="FF3B3B"/>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812B7BF-9326-4226-881B-D5A5C8AAC2BA}"/>
                </a:ext>
              </a:extLst>
            </p:cNvPr>
            <p:cNvCxnSpPr/>
            <p:nvPr/>
          </p:nvCxnSpPr>
          <p:spPr>
            <a:xfrm rot="10800000">
              <a:off x="990255" y="4682673"/>
              <a:ext cx="457245" cy="1588"/>
            </a:xfrm>
            <a:prstGeom prst="straightConnector1">
              <a:avLst/>
            </a:prstGeom>
            <a:ln w="28575">
              <a:solidFill>
                <a:srgbClr val="FF3B3B"/>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563DB1A-5617-4C35-AA03-3553F1783522}"/>
                </a:ext>
              </a:extLst>
            </p:cNvPr>
            <p:cNvCxnSpPr>
              <a:endCxn id="58" idx="4"/>
            </p:cNvCxnSpPr>
            <p:nvPr/>
          </p:nvCxnSpPr>
          <p:spPr>
            <a:xfrm rot="5400000" flipH="1" flipV="1">
              <a:off x="1651492" y="4173772"/>
              <a:ext cx="381082" cy="26991"/>
            </a:xfrm>
            <a:prstGeom prst="straightConnector1">
              <a:avLst/>
            </a:prstGeom>
            <a:ln w="28575">
              <a:solidFill>
                <a:srgbClr val="FF3B3B"/>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1EE033C-04DD-49FD-874F-4FDBB9440DB0}"/>
                </a:ext>
              </a:extLst>
            </p:cNvPr>
            <p:cNvCxnSpPr/>
            <p:nvPr/>
          </p:nvCxnSpPr>
          <p:spPr>
            <a:xfrm>
              <a:off x="2209576" y="4682673"/>
              <a:ext cx="381038" cy="1588"/>
            </a:xfrm>
            <a:prstGeom prst="straightConnector1">
              <a:avLst/>
            </a:prstGeom>
            <a:ln w="28575">
              <a:solidFill>
                <a:srgbClr val="FF3B3B"/>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EF0B8B6-3263-4F1E-B3F4-AB8E1413A0E5}"/>
                </a:ext>
              </a:extLst>
            </p:cNvPr>
            <p:cNvCxnSpPr>
              <a:cxnSpLocks/>
              <a:stCxn id="61" idx="2"/>
            </p:cNvCxnSpPr>
            <p:nvPr/>
          </p:nvCxnSpPr>
          <p:spPr>
            <a:xfrm>
              <a:off x="759470" y="3926811"/>
              <a:ext cx="38678" cy="63994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9" name="Straight Arrow Connector 68">
              <a:extLst>
                <a:ext uri="{FF2B5EF4-FFF2-40B4-BE49-F238E27FC236}">
                  <a16:creationId xmlns:a16="http://schemas.microsoft.com/office/drawing/2014/main" id="{7CF48854-51A2-4E80-B73E-3B0D38FBFB5E}"/>
                </a:ext>
              </a:extLst>
            </p:cNvPr>
            <p:cNvCxnSpPr/>
            <p:nvPr/>
          </p:nvCxnSpPr>
          <p:spPr>
            <a:xfrm rot="10800000" flipV="1">
              <a:off x="3200273" y="4571525"/>
              <a:ext cx="1295528" cy="457298"/>
            </a:xfrm>
            <a:prstGeom prst="straightConnector1">
              <a:avLst/>
            </a:prstGeom>
            <a:ln w="76200">
              <a:tailEnd type="triangle" w="sm" len="med"/>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C9D5DEE7-3489-41A2-BFE4-BAC03740826C}"/>
              </a:ext>
            </a:extLst>
          </p:cNvPr>
          <p:cNvSpPr txBox="1"/>
          <p:nvPr/>
        </p:nvSpPr>
        <p:spPr>
          <a:xfrm>
            <a:off x="5450538" y="5972825"/>
            <a:ext cx="5359437" cy="300082"/>
          </a:xfrm>
          <a:prstGeom prst="rect">
            <a:avLst/>
          </a:prstGeom>
          <a:noFill/>
        </p:spPr>
        <p:txBody>
          <a:bodyPr wrap="square" rtlCol="0">
            <a:spAutoFit/>
          </a:bodyPr>
          <a:lstStyle/>
          <a:p>
            <a:pPr algn="ctr"/>
            <a:r>
              <a:rPr lang="en-ZA" sz="1350" dirty="0"/>
              <a:t>(Plants, planning, Management, Systems, Governance, Financing)</a:t>
            </a:r>
          </a:p>
        </p:txBody>
      </p:sp>
      <p:sp>
        <p:nvSpPr>
          <p:cNvPr id="71" name="TextBox 70">
            <a:extLst>
              <a:ext uri="{FF2B5EF4-FFF2-40B4-BE49-F238E27FC236}">
                <a16:creationId xmlns:a16="http://schemas.microsoft.com/office/drawing/2014/main" id="{04E64BED-E127-4644-B221-9F8511E50C22}"/>
              </a:ext>
            </a:extLst>
          </p:cNvPr>
          <p:cNvSpPr txBox="1"/>
          <p:nvPr/>
        </p:nvSpPr>
        <p:spPr>
          <a:xfrm>
            <a:off x="9455532" y="1468283"/>
            <a:ext cx="1166654" cy="715581"/>
          </a:xfrm>
          <a:prstGeom prst="rect">
            <a:avLst/>
          </a:prstGeom>
          <a:noFill/>
        </p:spPr>
        <p:txBody>
          <a:bodyPr wrap="square" rtlCol="0">
            <a:spAutoFit/>
          </a:bodyPr>
          <a:lstStyle/>
          <a:p>
            <a:r>
              <a:rPr lang="en-ZA" sz="1350" dirty="0"/>
              <a:t>Source: K. </a:t>
            </a:r>
            <a:r>
              <a:rPr lang="en-ZA" sz="1350" dirty="0" err="1"/>
              <a:t>Vairamoorthy</a:t>
            </a:r>
            <a:r>
              <a:rPr lang="en-ZA" sz="1350" dirty="0"/>
              <a:t>, 2015)   - GWP         </a:t>
            </a:r>
          </a:p>
        </p:txBody>
      </p:sp>
      <p:pic>
        <p:nvPicPr>
          <p:cNvPr id="4" name="Picture 3">
            <a:extLst>
              <a:ext uri="{FF2B5EF4-FFF2-40B4-BE49-F238E27FC236}">
                <a16:creationId xmlns:a16="http://schemas.microsoft.com/office/drawing/2014/main" id="{16D645A0-111D-A2BD-7E06-5436AFFC4852}"/>
              </a:ext>
            </a:extLst>
          </p:cNvPr>
          <p:cNvPicPr>
            <a:picLocks noChangeAspect="1"/>
          </p:cNvPicPr>
          <p:nvPr/>
        </p:nvPicPr>
        <p:blipFill>
          <a:blip r:embed="rId2"/>
          <a:stretch>
            <a:fillRect/>
          </a:stretch>
        </p:blipFill>
        <p:spPr>
          <a:xfrm>
            <a:off x="113727" y="2351589"/>
            <a:ext cx="2732009" cy="3765728"/>
          </a:xfrm>
          <a:prstGeom prst="rect">
            <a:avLst/>
          </a:prstGeom>
        </p:spPr>
      </p:pic>
      <p:pic>
        <p:nvPicPr>
          <p:cNvPr id="73" name="Picture 72">
            <a:extLst>
              <a:ext uri="{FF2B5EF4-FFF2-40B4-BE49-F238E27FC236}">
                <a16:creationId xmlns:a16="http://schemas.microsoft.com/office/drawing/2014/main" id="{FA95A0A0-3900-E159-4B9B-23C26F4A8B9D}"/>
              </a:ext>
            </a:extLst>
          </p:cNvPr>
          <p:cNvPicPr>
            <a:picLocks noChangeAspect="1"/>
          </p:cNvPicPr>
          <p:nvPr/>
        </p:nvPicPr>
        <p:blipFill>
          <a:blip r:embed="rId3"/>
          <a:stretch>
            <a:fillRect/>
          </a:stretch>
        </p:blipFill>
        <p:spPr>
          <a:xfrm>
            <a:off x="2886937" y="2431531"/>
            <a:ext cx="2602885" cy="3685785"/>
          </a:xfrm>
          <a:prstGeom prst="rect">
            <a:avLst/>
          </a:prstGeom>
        </p:spPr>
      </p:pic>
    </p:spTree>
    <p:extLst>
      <p:ext uri="{BB962C8B-B14F-4D97-AF65-F5344CB8AC3E}">
        <p14:creationId xmlns:p14="http://schemas.microsoft.com/office/powerpoint/2010/main" val="3142888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85A2E2-74B6-4167-AB19-7FCB3FB3E14B}"/>
              </a:ext>
            </a:extLst>
          </p:cNvPr>
          <p:cNvSpPr>
            <a:spLocks noGrp="1"/>
          </p:cNvSpPr>
          <p:nvPr>
            <p:ph type="dt" sz="quarter" idx="10"/>
          </p:nvPr>
        </p:nvSpPr>
        <p:spPr/>
        <p:txBody>
          <a:bodyPr/>
          <a:lstStyle/>
          <a:p>
            <a:pPr>
              <a:defRPr/>
            </a:pPr>
            <a:fld id="{329F3FB5-3DD9-452E-93B3-5CD4B6DC853C}" type="datetime5">
              <a:rPr lang="en-US"/>
              <a:pPr>
                <a:defRPr/>
              </a:pPr>
              <a:t>9-Sep-24</a:t>
            </a:fld>
            <a:endParaRPr lang="en-ZA" dirty="0"/>
          </a:p>
        </p:txBody>
      </p:sp>
      <p:sp>
        <p:nvSpPr>
          <p:cNvPr id="6" name="Slide Number Placeholder 5">
            <a:extLst>
              <a:ext uri="{FF2B5EF4-FFF2-40B4-BE49-F238E27FC236}">
                <a16:creationId xmlns:a16="http://schemas.microsoft.com/office/drawing/2014/main" id="{E97C8869-53E4-48F8-9527-CAABF6932AC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48052A-E25F-498B-B31B-6769062DA1DE}" type="slidenum">
              <a:rPr lang="en-ZA" altLang="en-US">
                <a:solidFill>
                  <a:srgbClr val="898989"/>
                </a:solidFill>
                <a:latin typeface="Calibri" panose="020F0502020204030204" pitchFamily="34" charset="0"/>
              </a:rPr>
              <a:pPr eaLnBrk="1" hangingPunct="1"/>
              <a:t>21</a:t>
            </a:fld>
            <a:endParaRPr lang="en-ZA" altLang="en-US">
              <a:solidFill>
                <a:srgbClr val="898989"/>
              </a:solidFill>
              <a:latin typeface="Calibri" panose="020F0502020204030204" pitchFamily="34" charset="0"/>
            </a:endParaRPr>
          </a:p>
        </p:txBody>
      </p:sp>
      <p:sp>
        <p:nvSpPr>
          <p:cNvPr id="13317" name="Content Placeholder 10">
            <a:extLst>
              <a:ext uri="{FF2B5EF4-FFF2-40B4-BE49-F238E27FC236}">
                <a16:creationId xmlns:a16="http://schemas.microsoft.com/office/drawing/2014/main" id="{096AA26A-C1FC-462C-A136-32D502CF4FD0}"/>
              </a:ext>
            </a:extLst>
          </p:cNvPr>
          <p:cNvSpPr>
            <a:spLocks noGrp="1"/>
          </p:cNvSpPr>
          <p:nvPr>
            <p:ph idx="1"/>
          </p:nvPr>
        </p:nvSpPr>
        <p:spPr>
          <a:xfrm>
            <a:off x="1809751" y="1214439"/>
            <a:ext cx="7929563" cy="5286375"/>
          </a:xfrm>
        </p:spPr>
        <p:txBody>
          <a:bodyPr/>
          <a:lstStyle/>
          <a:p>
            <a:pPr lvl="1" eaLnBrk="1" hangingPunct="1"/>
            <a:r>
              <a:rPr lang="en-ZA" altLang="en-US" sz="2000" dirty="0"/>
              <a:t>WRC has release an energy efficiency compendium for water and wastewater systems</a:t>
            </a:r>
          </a:p>
        </p:txBody>
      </p:sp>
      <p:pic>
        <p:nvPicPr>
          <p:cNvPr id="13318" name="Picture 7">
            <a:extLst>
              <a:ext uri="{FF2B5EF4-FFF2-40B4-BE49-F238E27FC236}">
                <a16:creationId xmlns:a16="http://schemas.microsoft.com/office/drawing/2014/main" id="{C1919A4E-04E3-4B44-93BF-2E190D10C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2280563"/>
            <a:ext cx="6946223" cy="324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5F77BBF5-96FF-445F-AADE-B2895955357A}"/>
              </a:ext>
            </a:extLst>
          </p:cNvPr>
          <p:cNvSpPr txBox="1">
            <a:spLocks/>
          </p:cNvSpPr>
          <p:nvPr/>
        </p:nvSpPr>
        <p:spPr>
          <a:xfrm>
            <a:off x="180924" y="78236"/>
            <a:ext cx="11637817" cy="1136201"/>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ZA" altLang="en-US" dirty="0"/>
              <a:t>Energy Generation and efficiency OPPORTUNITIES</a:t>
            </a:r>
          </a:p>
        </p:txBody>
      </p:sp>
      <p:graphicFrame>
        <p:nvGraphicFramePr>
          <p:cNvPr id="2" name="Chart 1">
            <a:extLst>
              <a:ext uri="{FF2B5EF4-FFF2-40B4-BE49-F238E27FC236}">
                <a16:creationId xmlns:a16="http://schemas.microsoft.com/office/drawing/2014/main" id="{CD75A1E3-4442-091A-E58E-3CDA73CDB031}"/>
              </a:ext>
            </a:extLst>
          </p:cNvPr>
          <p:cNvGraphicFramePr/>
          <p:nvPr>
            <p:extLst>
              <p:ext uri="{D42A27DB-BD31-4B8C-83A1-F6EECF244321}">
                <p14:modId xmlns:p14="http://schemas.microsoft.com/office/powerpoint/2010/main" val="4278249589"/>
              </p:ext>
            </p:extLst>
          </p:nvPr>
        </p:nvGraphicFramePr>
        <p:xfrm>
          <a:off x="8261131" y="2280563"/>
          <a:ext cx="3172184" cy="324869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12">
            <a:extLst>
              <a:ext uri="{FF2B5EF4-FFF2-40B4-BE49-F238E27FC236}">
                <a16:creationId xmlns:a16="http://schemas.microsoft.com/office/drawing/2014/main" id="{EECEB757-095E-565C-9FD1-912E6122CB25}"/>
              </a:ext>
            </a:extLst>
          </p:cNvPr>
          <p:cNvSpPr txBox="1">
            <a:spLocks noChangeArrowheads="1"/>
          </p:cNvSpPr>
          <p:nvPr/>
        </p:nvSpPr>
        <p:spPr bwMode="auto">
          <a:xfrm>
            <a:off x="6967440" y="5860043"/>
            <a:ext cx="42783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80000"/>
              <a:defRPr sz="3200">
                <a:solidFill>
                  <a:schemeClr val="tx1"/>
                </a:solidFill>
                <a:latin typeface="Calibri" panose="020F0502020204030204" pitchFamily="34" charset="0"/>
              </a:defRPr>
            </a:lvl1pPr>
            <a:lvl2pPr marL="742950" indent="-285750" eaLnBrk="0" hangingPunct="0">
              <a:spcBef>
                <a:spcPct val="20000"/>
              </a:spcBef>
              <a:buSzPct val="80000"/>
              <a:buBlip>
                <a:blip r:embed="rId5"/>
              </a:buBlip>
              <a:defRPr sz="2800">
                <a:solidFill>
                  <a:schemeClr val="tx1"/>
                </a:solidFill>
                <a:latin typeface="Calibri" panose="020F0502020204030204" pitchFamily="34" charset="0"/>
              </a:defRPr>
            </a:lvl2pPr>
            <a:lvl3pPr marL="1143000" indent="-228600" eaLnBrk="0" hangingPunct="0">
              <a:spcBef>
                <a:spcPct val="20000"/>
              </a:spcBef>
              <a:buSzPct val="80000"/>
              <a:buBlip>
                <a:blip r:embed="rId5"/>
              </a:buBlip>
              <a:defRPr sz="2400">
                <a:solidFill>
                  <a:srgbClr val="558ED5"/>
                </a:solidFill>
                <a:latin typeface="Calibri" panose="020F0502020204030204" pitchFamily="34" charset="0"/>
              </a:defRPr>
            </a:lvl3pPr>
            <a:lvl4pPr marL="1600200" indent="-228600" eaLnBrk="0" hangingPunct="0">
              <a:spcBef>
                <a:spcPct val="20000"/>
              </a:spcBef>
              <a:buSzPct val="80000"/>
              <a:buBlip>
                <a:blip r:embed="rId5"/>
              </a:buBlip>
              <a:defRPr sz="2000">
                <a:solidFill>
                  <a:srgbClr val="7F7F7F"/>
                </a:solidFill>
                <a:latin typeface="Calibri" panose="020F0502020204030204" pitchFamily="34" charset="0"/>
              </a:defRPr>
            </a:lvl4pPr>
            <a:lvl5pPr marL="2057400" indent="-228600" eaLnBrk="0" hangingPunct="0">
              <a:spcBef>
                <a:spcPct val="20000"/>
              </a:spcBef>
              <a:buSzPct val="80000"/>
              <a:buBlip>
                <a:blip r:embed="rId5"/>
              </a:buBlip>
              <a:defRPr>
                <a:solidFill>
                  <a:schemeClr val="tx1"/>
                </a:solidFill>
                <a:latin typeface="Calibri" panose="020F0502020204030204" pitchFamily="34" charset="0"/>
              </a:defRPr>
            </a:lvl5pPr>
            <a:lvl6pPr marL="2514600" indent="-228600" eaLnBrk="0" fontAlgn="base" hangingPunct="0">
              <a:spcBef>
                <a:spcPct val="20000"/>
              </a:spcBef>
              <a:spcAft>
                <a:spcPct val="0"/>
              </a:spcAft>
              <a:buSzPct val="80000"/>
              <a:buBlip>
                <a:blip r:embed="rId5"/>
              </a:buBlip>
              <a:defRPr>
                <a:solidFill>
                  <a:schemeClr val="tx1"/>
                </a:solidFill>
                <a:latin typeface="Calibri" panose="020F0502020204030204" pitchFamily="34" charset="0"/>
              </a:defRPr>
            </a:lvl6pPr>
            <a:lvl7pPr marL="2971800" indent="-228600" eaLnBrk="0" fontAlgn="base" hangingPunct="0">
              <a:spcBef>
                <a:spcPct val="20000"/>
              </a:spcBef>
              <a:spcAft>
                <a:spcPct val="0"/>
              </a:spcAft>
              <a:buSzPct val="80000"/>
              <a:buBlip>
                <a:blip r:embed="rId5"/>
              </a:buBlip>
              <a:defRPr>
                <a:solidFill>
                  <a:schemeClr val="tx1"/>
                </a:solidFill>
                <a:latin typeface="Calibri" panose="020F0502020204030204" pitchFamily="34" charset="0"/>
              </a:defRPr>
            </a:lvl7pPr>
            <a:lvl8pPr marL="3429000" indent="-228600" eaLnBrk="0" fontAlgn="base" hangingPunct="0">
              <a:spcBef>
                <a:spcPct val="20000"/>
              </a:spcBef>
              <a:spcAft>
                <a:spcPct val="0"/>
              </a:spcAft>
              <a:buSzPct val="80000"/>
              <a:buBlip>
                <a:blip r:embed="rId5"/>
              </a:buBlip>
              <a:defRPr>
                <a:solidFill>
                  <a:schemeClr val="tx1"/>
                </a:solidFill>
                <a:latin typeface="Calibri" panose="020F0502020204030204" pitchFamily="34" charset="0"/>
              </a:defRPr>
            </a:lvl8pPr>
            <a:lvl9pPr marL="3886200" indent="-228600" eaLnBrk="0" fontAlgn="base" hangingPunct="0">
              <a:spcBef>
                <a:spcPct val="20000"/>
              </a:spcBef>
              <a:spcAft>
                <a:spcPct val="0"/>
              </a:spcAft>
              <a:buSzPct val="80000"/>
              <a:buBlip>
                <a:blip r:embed="rId5"/>
              </a:buBlip>
              <a:defRPr>
                <a:solidFill>
                  <a:schemeClr val="tx1"/>
                </a:solidFill>
                <a:latin typeface="Calibri" panose="020F0502020204030204" pitchFamily="34" charset="0"/>
              </a:defRPr>
            </a:lvl9pPr>
          </a:lstStyle>
          <a:p>
            <a:pPr eaLnBrk="1" hangingPunct="1">
              <a:spcBef>
                <a:spcPct val="0"/>
              </a:spcBef>
              <a:buSzTx/>
            </a:pPr>
            <a:r>
              <a:rPr lang="en-US" altLang="en-US" sz="1400" b="1" dirty="0"/>
              <a:t>Wastewater can generate 7% of Eskom’s current supply</a:t>
            </a:r>
          </a:p>
        </p:txBody>
      </p:sp>
      <p:sp>
        <p:nvSpPr>
          <p:cNvPr id="5" name="TextBox 7">
            <a:extLst>
              <a:ext uri="{FF2B5EF4-FFF2-40B4-BE49-F238E27FC236}">
                <a16:creationId xmlns:a16="http://schemas.microsoft.com/office/drawing/2014/main" id="{567E9F81-E00A-5EC2-A5A8-327C2365F43E}"/>
              </a:ext>
            </a:extLst>
          </p:cNvPr>
          <p:cNvSpPr txBox="1">
            <a:spLocks noChangeArrowheads="1"/>
          </p:cNvSpPr>
          <p:nvPr/>
        </p:nvSpPr>
        <p:spPr bwMode="auto">
          <a:xfrm>
            <a:off x="8504240" y="4073570"/>
            <a:ext cx="220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80000"/>
              <a:defRPr sz="3200">
                <a:solidFill>
                  <a:schemeClr val="tx1"/>
                </a:solidFill>
                <a:latin typeface="Calibri" panose="020F0502020204030204" pitchFamily="34" charset="0"/>
              </a:defRPr>
            </a:lvl1pPr>
            <a:lvl2pPr marL="742950" indent="-285750" eaLnBrk="0" hangingPunct="0">
              <a:spcBef>
                <a:spcPct val="20000"/>
              </a:spcBef>
              <a:buSzPct val="80000"/>
              <a:buBlip>
                <a:blip r:embed="rId5"/>
              </a:buBlip>
              <a:defRPr sz="2800">
                <a:solidFill>
                  <a:schemeClr val="tx1"/>
                </a:solidFill>
                <a:latin typeface="Calibri" panose="020F0502020204030204" pitchFamily="34" charset="0"/>
              </a:defRPr>
            </a:lvl2pPr>
            <a:lvl3pPr marL="1143000" indent="-228600" eaLnBrk="0" hangingPunct="0">
              <a:spcBef>
                <a:spcPct val="20000"/>
              </a:spcBef>
              <a:buSzPct val="80000"/>
              <a:buBlip>
                <a:blip r:embed="rId5"/>
              </a:buBlip>
              <a:defRPr sz="2400">
                <a:solidFill>
                  <a:srgbClr val="558ED5"/>
                </a:solidFill>
                <a:latin typeface="Calibri" panose="020F0502020204030204" pitchFamily="34" charset="0"/>
              </a:defRPr>
            </a:lvl3pPr>
            <a:lvl4pPr marL="1600200" indent="-228600" eaLnBrk="0" hangingPunct="0">
              <a:spcBef>
                <a:spcPct val="20000"/>
              </a:spcBef>
              <a:buSzPct val="80000"/>
              <a:buBlip>
                <a:blip r:embed="rId5"/>
              </a:buBlip>
              <a:defRPr sz="2000">
                <a:solidFill>
                  <a:srgbClr val="7F7F7F"/>
                </a:solidFill>
                <a:latin typeface="Calibri" panose="020F0502020204030204" pitchFamily="34" charset="0"/>
              </a:defRPr>
            </a:lvl4pPr>
            <a:lvl5pPr marL="2057400" indent="-228600" eaLnBrk="0" hangingPunct="0">
              <a:spcBef>
                <a:spcPct val="20000"/>
              </a:spcBef>
              <a:buSzPct val="80000"/>
              <a:buBlip>
                <a:blip r:embed="rId5"/>
              </a:buBlip>
              <a:defRPr>
                <a:solidFill>
                  <a:schemeClr val="tx1"/>
                </a:solidFill>
                <a:latin typeface="Calibri" panose="020F0502020204030204" pitchFamily="34" charset="0"/>
              </a:defRPr>
            </a:lvl5pPr>
            <a:lvl6pPr marL="2514600" indent="-228600" eaLnBrk="0" fontAlgn="base" hangingPunct="0">
              <a:spcBef>
                <a:spcPct val="20000"/>
              </a:spcBef>
              <a:spcAft>
                <a:spcPct val="0"/>
              </a:spcAft>
              <a:buSzPct val="80000"/>
              <a:buBlip>
                <a:blip r:embed="rId5"/>
              </a:buBlip>
              <a:defRPr>
                <a:solidFill>
                  <a:schemeClr val="tx1"/>
                </a:solidFill>
                <a:latin typeface="Calibri" panose="020F0502020204030204" pitchFamily="34" charset="0"/>
              </a:defRPr>
            </a:lvl6pPr>
            <a:lvl7pPr marL="2971800" indent="-228600" eaLnBrk="0" fontAlgn="base" hangingPunct="0">
              <a:spcBef>
                <a:spcPct val="20000"/>
              </a:spcBef>
              <a:spcAft>
                <a:spcPct val="0"/>
              </a:spcAft>
              <a:buSzPct val="80000"/>
              <a:buBlip>
                <a:blip r:embed="rId5"/>
              </a:buBlip>
              <a:defRPr>
                <a:solidFill>
                  <a:schemeClr val="tx1"/>
                </a:solidFill>
                <a:latin typeface="Calibri" panose="020F0502020204030204" pitchFamily="34" charset="0"/>
              </a:defRPr>
            </a:lvl7pPr>
            <a:lvl8pPr marL="3429000" indent="-228600" eaLnBrk="0" fontAlgn="base" hangingPunct="0">
              <a:spcBef>
                <a:spcPct val="20000"/>
              </a:spcBef>
              <a:spcAft>
                <a:spcPct val="0"/>
              </a:spcAft>
              <a:buSzPct val="80000"/>
              <a:buBlip>
                <a:blip r:embed="rId5"/>
              </a:buBlip>
              <a:defRPr>
                <a:solidFill>
                  <a:schemeClr val="tx1"/>
                </a:solidFill>
                <a:latin typeface="Calibri" panose="020F0502020204030204" pitchFamily="34" charset="0"/>
              </a:defRPr>
            </a:lvl8pPr>
            <a:lvl9pPr marL="3886200" indent="-228600" eaLnBrk="0" fontAlgn="base" hangingPunct="0">
              <a:spcBef>
                <a:spcPct val="20000"/>
              </a:spcBef>
              <a:spcAft>
                <a:spcPct val="0"/>
              </a:spcAft>
              <a:buSzPct val="80000"/>
              <a:buBlip>
                <a:blip r:embed="rId5"/>
              </a:buBlip>
              <a:defRPr>
                <a:solidFill>
                  <a:schemeClr val="tx1"/>
                </a:solidFill>
                <a:latin typeface="Calibri" panose="020F0502020204030204" pitchFamily="34" charset="0"/>
              </a:defRPr>
            </a:lvl9pPr>
          </a:lstStyle>
          <a:p>
            <a:pPr eaLnBrk="1" hangingPunct="1">
              <a:spcBef>
                <a:spcPct val="0"/>
              </a:spcBef>
              <a:buSzTx/>
            </a:pPr>
            <a:r>
              <a:rPr lang="en-US" altLang="en-US" sz="2400" b="1" dirty="0"/>
              <a:t>ca. 8000 </a:t>
            </a:r>
            <a:r>
              <a:rPr lang="en-US" altLang="en-US" sz="2400" b="1" dirty="0" err="1"/>
              <a:t>MWth</a:t>
            </a:r>
            <a:endParaRPr lang="en-US" altLang="en-US" sz="2400" b="1" dirty="0"/>
          </a:p>
        </p:txBody>
      </p:sp>
    </p:spTree>
    <p:extLst>
      <p:ext uri="{BB962C8B-B14F-4D97-AF65-F5344CB8AC3E}">
        <p14:creationId xmlns:p14="http://schemas.microsoft.com/office/powerpoint/2010/main" val="2643095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E13D-6EA9-FC77-A2B5-488BCE0BFCAF}"/>
              </a:ext>
            </a:extLst>
          </p:cNvPr>
          <p:cNvSpPr>
            <a:spLocks noGrp="1"/>
          </p:cNvSpPr>
          <p:nvPr>
            <p:ph type="title"/>
          </p:nvPr>
        </p:nvSpPr>
        <p:spPr>
          <a:xfrm>
            <a:off x="838200" y="365125"/>
            <a:ext cx="10515600" cy="668425"/>
          </a:xfrm>
        </p:spPr>
        <p:txBody>
          <a:bodyPr>
            <a:normAutofit fontScale="90000"/>
          </a:bodyPr>
          <a:lstStyle/>
          <a:p>
            <a:pPr algn="ctr"/>
            <a:r>
              <a:rPr lang="en-US" b="1" dirty="0"/>
              <a:t>South African Energy Atlas</a:t>
            </a:r>
            <a:endParaRPr lang="en-ZA" b="1" dirty="0"/>
          </a:p>
        </p:txBody>
      </p:sp>
      <p:grpSp>
        <p:nvGrpSpPr>
          <p:cNvPr id="5" name="object 2">
            <a:extLst>
              <a:ext uri="{FF2B5EF4-FFF2-40B4-BE49-F238E27FC236}">
                <a16:creationId xmlns:a16="http://schemas.microsoft.com/office/drawing/2014/main" id="{3A8BB79A-5F16-A3BE-0812-05CF67937A7F}"/>
              </a:ext>
            </a:extLst>
          </p:cNvPr>
          <p:cNvGrpSpPr/>
          <p:nvPr/>
        </p:nvGrpSpPr>
        <p:grpSpPr>
          <a:xfrm>
            <a:off x="982292" y="1123350"/>
            <a:ext cx="10997971" cy="5404311"/>
            <a:chOff x="530135" y="1510740"/>
            <a:chExt cx="9319468" cy="5262371"/>
          </a:xfrm>
        </p:grpSpPr>
        <p:pic>
          <p:nvPicPr>
            <p:cNvPr id="8" name="object 5">
              <a:extLst>
                <a:ext uri="{FF2B5EF4-FFF2-40B4-BE49-F238E27FC236}">
                  <a16:creationId xmlns:a16="http://schemas.microsoft.com/office/drawing/2014/main" id="{15A52CDF-0E76-0379-322F-C7CD1A95FD68}"/>
                </a:ext>
              </a:extLst>
            </p:cNvPr>
            <p:cNvPicPr/>
            <p:nvPr/>
          </p:nvPicPr>
          <p:blipFill>
            <a:blip r:embed="rId2" cstate="print"/>
            <a:stretch>
              <a:fillRect/>
            </a:stretch>
          </p:blipFill>
          <p:spPr>
            <a:xfrm>
              <a:off x="530135" y="1510740"/>
              <a:ext cx="8163306" cy="5262371"/>
            </a:xfrm>
            <a:prstGeom prst="rect">
              <a:avLst/>
            </a:prstGeom>
          </p:spPr>
        </p:pic>
        <p:pic>
          <p:nvPicPr>
            <p:cNvPr id="9" name="object 6">
              <a:extLst>
                <a:ext uri="{FF2B5EF4-FFF2-40B4-BE49-F238E27FC236}">
                  <a16:creationId xmlns:a16="http://schemas.microsoft.com/office/drawing/2014/main" id="{188DF94F-8EC7-C500-485F-660C2117B24A}"/>
                </a:ext>
              </a:extLst>
            </p:cNvPr>
            <p:cNvPicPr/>
            <p:nvPr/>
          </p:nvPicPr>
          <p:blipFill>
            <a:blip r:embed="rId3" cstate="print"/>
            <a:stretch>
              <a:fillRect/>
            </a:stretch>
          </p:blipFill>
          <p:spPr>
            <a:xfrm>
              <a:off x="4965357" y="2843960"/>
              <a:ext cx="186689" cy="184276"/>
            </a:xfrm>
            <a:prstGeom prst="rect">
              <a:avLst/>
            </a:prstGeom>
          </p:spPr>
        </p:pic>
        <p:pic>
          <p:nvPicPr>
            <p:cNvPr id="10" name="object 7">
              <a:extLst>
                <a:ext uri="{FF2B5EF4-FFF2-40B4-BE49-F238E27FC236}">
                  <a16:creationId xmlns:a16="http://schemas.microsoft.com/office/drawing/2014/main" id="{107AB407-04AA-3483-C951-4965B9DA2B2B}"/>
                </a:ext>
              </a:extLst>
            </p:cNvPr>
            <p:cNvPicPr/>
            <p:nvPr/>
          </p:nvPicPr>
          <p:blipFill>
            <a:blip r:embed="rId4" cstate="print"/>
            <a:stretch>
              <a:fillRect/>
            </a:stretch>
          </p:blipFill>
          <p:spPr>
            <a:xfrm>
              <a:off x="4641507" y="3996098"/>
              <a:ext cx="185927" cy="184228"/>
            </a:xfrm>
            <a:prstGeom prst="rect">
              <a:avLst/>
            </a:prstGeom>
          </p:spPr>
        </p:pic>
        <p:pic>
          <p:nvPicPr>
            <p:cNvPr id="11" name="object 8">
              <a:extLst>
                <a:ext uri="{FF2B5EF4-FFF2-40B4-BE49-F238E27FC236}">
                  <a16:creationId xmlns:a16="http://schemas.microsoft.com/office/drawing/2014/main" id="{F3FBAA53-5537-8468-ABBB-BDAC1E0EFA67}"/>
                </a:ext>
              </a:extLst>
            </p:cNvPr>
            <p:cNvPicPr/>
            <p:nvPr/>
          </p:nvPicPr>
          <p:blipFill>
            <a:blip r:embed="rId5" cstate="print"/>
            <a:stretch>
              <a:fillRect/>
            </a:stretch>
          </p:blipFill>
          <p:spPr>
            <a:xfrm>
              <a:off x="5073561" y="4175952"/>
              <a:ext cx="258318" cy="292409"/>
            </a:xfrm>
            <a:prstGeom prst="rect">
              <a:avLst/>
            </a:prstGeom>
          </p:spPr>
        </p:pic>
        <p:pic>
          <p:nvPicPr>
            <p:cNvPr id="12" name="object 9">
              <a:extLst>
                <a:ext uri="{FF2B5EF4-FFF2-40B4-BE49-F238E27FC236}">
                  <a16:creationId xmlns:a16="http://schemas.microsoft.com/office/drawing/2014/main" id="{543B226C-061F-116A-08BC-B337D6FD919B}"/>
                </a:ext>
              </a:extLst>
            </p:cNvPr>
            <p:cNvPicPr/>
            <p:nvPr/>
          </p:nvPicPr>
          <p:blipFill>
            <a:blip r:embed="rId6" cstate="print"/>
            <a:stretch>
              <a:fillRect/>
            </a:stretch>
          </p:blipFill>
          <p:spPr>
            <a:xfrm>
              <a:off x="5649620" y="5832362"/>
              <a:ext cx="294131" cy="220198"/>
            </a:xfrm>
            <a:prstGeom prst="rect">
              <a:avLst/>
            </a:prstGeom>
          </p:spPr>
        </p:pic>
        <p:pic>
          <p:nvPicPr>
            <p:cNvPr id="13" name="object 10">
              <a:extLst>
                <a:ext uri="{FF2B5EF4-FFF2-40B4-BE49-F238E27FC236}">
                  <a16:creationId xmlns:a16="http://schemas.microsoft.com/office/drawing/2014/main" id="{E26E1869-5F64-A959-62B8-02BB7AF8FFDB}"/>
                </a:ext>
              </a:extLst>
            </p:cNvPr>
            <p:cNvPicPr/>
            <p:nvPr/>
          </p:nvPicPr>
          <p:blipFill>
            <a:blip r:embed="rId7" cstate="print"/>
            <a:stretch>
              <a:fillRect/>
            </a:stretch>
          </p:blipFill>
          <p:spPr>
            <a:xfrm>
              <a:off x="5289207" y="5976482"/>
              <a:ext cx="186689" cy="184209"/>
            </a:xfrm>
            <a:prstGeom prst="rect">
              <a:avLst/>
            </a:prstGeom>
          </p:spPr>
        </p:pic>
        <p:pic>
          <p:nvPicPr>
            <p:cNvPr id="14" name="object 11">
              <a:extLst>
                <a:ext uri="{FF2B5EF4-FFF2-40B4-BE49-F238E27FC236}">
                  <a16:creationId xmlns:a16="http://schemas.microsoft.com/office/drawing/2014/main" id="{1D80A9B6-4831-573D-AA4B-9FDF076618A0}"/>
                </a:ext>
              </a:extLst>
            </p:cNvPr>
            <p:cNvPicPr/>
            <p:nvPr/>
          </p:nvPicPr>
          <p:blipFill>
            <a:blip r:embed="rId8" cstate="print"/>
            <a:stretch>
              <a:fillRect/>
            </a:stretch>
          </p:blipFill>
          <p:spPr>
            <a:xfrm>
              <a:off x="4677321" y="6156280"/>
              <a:ext cx="402336" cy="292477"/>
            </a:xfrm>
            <a:prstGeom prst="rect">
              <a:avLst/>
            </a:prstGeom>
          </p:spPr>
        </p:pic>
        <p:pic>
          <p:nvPicPr>
            <p:cNvPr id="15" name="object 12">
              <a:extLst>
                <a:ext uri="{FF2B5EF4-FFF2-40B4-BE49-F238E27FC236}">
                  <a16:creationId xmlns:a16="http://schemas.microsoft.com/office/drawing/2014/main" id="{FCBC0CDD-4350-05E3-4BCB-769E559FA084}"/>
                </a:ext>
              </a:extLst>
            </p:cNvPr>
            <p:cNvPicPr/>
            <p:nvPr/>
          </p:nvPicPr>
          <p:blipFill>
            <a:blip r:embed="rId9" cstate="print"/>
            <a:stretch>
              <a:fillRect/>
            </a:stretch>
          </p:blipFill>
          <p:spPr>
            <a:xfrm>
              <a:off x="3957231" y="6264416"/>
              <a:ext cx="618743" cy="220297"/>
            </a:xfrm>
            <a:prstGeom prst="rect">
              <a:avLst/>
            </a:prstGeom>
          </p:spPr>
        </p:pic>
        <p:pic>
          <p:nvPicPr>
            <p:cNvPr id="16" name="object 13">
              <a:extLst>
                <a:ext uri="{FF2B5EF4-FFF2-40B4-BE49-F238E27FC236}">
                  <a16:creationId xmlns:a16="http://schemas.microsoft.com/office/drawing/2014/main" id="{8FD76669-0134-9374-6B38-EE13DE450D37}"/>
                </a:ext>
              </a:extLst>
            </p:cNvPr>
            <p:cNvPicPr/>
            <p:nvPr/>
          </p:nvPicPr>
          <p:blipFill>
            <a:blip r:embed="rId10" cstate="print"/>
            <a:stretch>
              <a:fillRect/>
            </a:stretch>
          </p:blipFill>
          <p:spPr>
            <a:xfrm>
              <a:off x="3345345" y="3924130"/>
              <a:ext cx="329945" cy="256195"/>
            </a:xfrm>
            <a:prstGeom prst="rect">
              <a:avLst/>
            </a:prstGeom>
          </p:spPr>
        </p:pic>
        <p:pic>
          <p:nvPicPr>
            <p:cNvPr id="17" name="object 14">
              <a:extLst>
                <a:ext uri="{FF2B5EF4-FFF2-40B4-BE49-F238E27FC236}">
                  <a16:creationId xmlns:a16="http://schemas.microsoft.com/office/drawing/2014/main" id="{2D37B98C-D8AC-77D6-B04C-90D9C2AAD9C7}"/>
                </a:ext>
              </a:extLst>
            </p:cNvPr>
            <p:cNvPicPr/>
            <p:nvPr/>
          </p:nvPicPr>
          <p:blipFill>
            <a:blip r:embed="rId11" cstate="print"/>
            <a:stretch>
              <a:fillRect/>
            </a:stretch>
          </p:blipFill>
          <p:spPr>
            <a:xfrm>
              <a:off x="4893729" y="4607913"/>
              <a:ext cx="509777" cy="328362"/>
            </a:xfrm>
            <a:prstGeom prst="rect">
              <a:avLst/>
            </a:prstGeom>
          </p:spPr>
        </p:pic>
        <p:pic>
          <p:nvPicPr>
            <p:cNvPr id="18" name="object 15">
              <a:extLst>
                <a:ext uri="{FF2B5EF4-FFF2-40B4-BE49-F238E27FC236}">
                  <a16:creationId xmlns:a16="http://schemas.microsoft.com/office/drawing/2014/main" id="{48433116-79F4-0226-F6C8-26524DA1648B}"/>
                </a:ext>
              </a:extLst>
            </p:cNvPr>
            <p:cNvPicPr/>
            <p:nvPr/>
          </p:nvPicPr>
          <p:blipFill>
            <a:blip r:embed="rId12" cstate="print"/>
            <a:stretch>
              <a:fillRect/>
            </a:stretch>
          </p:blipFill>
          <p:spPr>
            <a:xfrm>
              <a:off x="2193201" y="5400487"/>
              <a:ext cx="1806701" cy="1372215"/>
            </a:xfrm>
            <a:prstGeom prst="rect">
              <a:avLst/>
            </a:prstGeom>
          </p:spPr>
        </p:pic>
        <p:pic>
          <p:nvPicPr>
            <p:cNvPr id="19" name="object 16">
              <a:extLst>
                <a:ext uri="{FF2B5EF4-FFF2-40B4-BE49-F238E27FC236}">
                  <a16:creationId xmlns:a16="http://schemas.microsoft.com/office/drawing/2014/main" id="{1A28EDFD-256D-8EA9-E4E7-BB936CEDD476}"/>
                </a:ext>
              </a:extLst>
            </p:cNvPr>
            <p:cNvPicPr/>
            <p:nvPr/>
          </p:nvPicPr>
          <p:blipFill>
            <a:blip r:embed="rId13" cstate="print"/>
            <a:stretch>
              <a:fillRect/>
            </a:stretch>
          </p:blipFill>
          <p:spPr>
            <a:xfrm>
              <a:off x="2949105" y="5112450"/>
              <a:ext cx="186689" cy="184163"/>
            </a:xfrm>
            <a:prstGeom prst="rect">
              <a:avLst/>
            </a:prstGeom>
          </p:spPr>
        </p:pic>
        <p:pic>
          <p:nvPicPr>
            <p:cNvPr id="20" name="object 17">
              <a:extLst>
                <a:ext uri="{FF2B5EF4-FFF2-40B4-BE49-F238E27FC236}">
                  <a16:creationId xmlns:a16="http://schemas.microsoft.com/office/drawing/2014/main" id="{6D513A55-F537-9342-6CD7-73CC307A4C22}"/>
                </a:ext>
              </a:extLst>
            </p:cNvPr>
            <p:cNvPicPr/>
            <p:nvPr/>
          </p:nvPicPr>
          <p:blipFill>
            <a:blip r:embed="rId14" cstate="print"/>
            <a:stretch>
              <a:fillRect/>
            </a:stretch>
          </p:blipFill>
          <p:spPr>
            <a:xfrm>
              <a:off x="3525177" y="5256469"/>
              <a:ext cx="186689" cy="184163"/>
            </a:xfrm>
            <a:prstGeom prst="rect">
              <a:avLst/>
            </a:prstGeom>
          </p:spPr>
        </p:pic>
        <p:pic>
          <p:nvPicPr>
            <p:cNvPr id="21" name="object 18">
              <a:extLst>
                <a:ext uri="{FF2B5EF4-FFF2-40B4-BE49-F238E27FC236}">
                  <a16:creationId xmlns:a16="http://schemas.microsoft.com/office/drawing/2014/main" id="{8E1AF559-5587-88AE-F301-91DC89215C27}"/>
                </a:ext>
              </a:extLst>
            </p:cNvPr>
            <p:cNvPicPr/>
            <p:nvPr/>
          </p:nvPicPr>
          <p:blipFill>
            <a:blip r:embed="rId15" cstate="print"/>
            <a:stretch>
              <a:fillRect/>
            </a:stretch>
          </p:blipFill>
          <p:spPr>
            <a:xfrm>
              <a:off x="3633381" y="4824341"/>
              <a:ext cx="366521" cy="328254"/>
            </a:xfrm>
            <a:prstGeom prst="rect">
              <a:avLst/>
            </a:prstGeom>
          </p:spPr>
        </p:pic>
        <p:pic>
          <p:nvPicPr>
            <p:cNvPr id="22" name="object 19">
              <a:extLst>
                <a:ext uri="{FF2B5EF4-FFF2-40B4-BE49-F238E27FC236}">
                  <a16:creationId xmlns:a16="http://schemas.microsoft.com/office/drawing/2014/main" id="{18C24709-6820-B5B1-7B81-F2AC7030B561}"/>
                </a:ext>
              </a:extLst>
            </p:cNvPr>
            <p:cNvPicPr/>
            <p:nvPr/>
          </p:nvPicPr>
          <p:blipFill>
            <a:blip r:embed="rId16" cstate="print"/>
            <a:stretch>
              <a:fillRect/>
            </a:stretch>
          </p:blipFill>
          <p:spPr>
            <a:xfrm>
              <a:off x="4065435" y="5220288"/>
              <a:ext cx="185927" cy="184258"/>
            </a:xfrm>
            <a:prstGeom prst="rect">
              <a:avLst/>
            </a:prstGeom>
          </p:spPr>
        </p:pic>
        <p:pic>
          <p:nvPicPr>
            <p:cNvPr id="23" name="object 20">
              <a:extLst>
                <a:ext uri="{FF2B5EF4-FFF2-40B4-BE49-F238E27FC236}">
                  <a16:creationId xmlns:a16="http://schemas.microsoft.com/office/drawing/2014/main" id="{FF5E76ED-C092-6C48-C6E9-EFD5A9F397EE}"/>
                </a:ext>
              </a:extLst>
            </p:cNvPr>
            <p:cNvPicPr/>
            <p:nvPr/>
          </p:nvPicPr>
          <p:blipFill>
            <a:blip r:embed="rId17" cstate="print"/>
            <a:stretch>
              <a:fillRect/>
            </a:stretch>
          </p:blipFill>
          <p:spPr>
            <a:xfrm>
              <a:off x="4353471" y="4896009"/>
              <a:ext cx="185927" cy="184284"/>
            </a:xfrm>
            <a:prstGeom prst="rect">
              <a:avLst/>
            </a:prstGeom>
          </p:spPr>
        </p:pic>
        <p:pic>
          <p:nvPicPr>
            <p:cNvPr id="24" name="object 21">
              <a:extLst>
                <a:ext uri="{FF2B5EF4-FFF2-40B4-BE49-F238E27FC236}">
                  <a16:creationId xmlns:a16="http://schemas.microsoft.com/office/drawing/2014/main" id="{1930FBC0-7793-A118-FE9C-7A2AA996FB6F}"/>
                </a:ext>
              </a:extLst>
            </p:cNvPr>
            <p:cNvPicPr/>
            <p:nvPr/>
          </p:nvPicPr>
          <p:blipFill>
            <a:blip r:embed="rId18" cstate="print"/>
            <a:stretch>
              <a:fillRect/>
            </a:stretch>
          </p:blipFill>
          <p:spPr>
            <a:xfrm>
              <a:off x="4929543" y="5040116"/>
              <a:ext cx="185927" cy="184145"/>
            </a:xfrm>
            <a:prstGeom prst="rect">
              <a:avLst/>
            </a:prstGeom>
          </p:spPr>
        </p:pic>
        <p:pic>
          <p:nvPicPr>
            <p:cNvPr id="25" name="object 22">
              <a:extLst>
                <a:ext uri="{FF2B5EF4-FFF2-40B4-BE49-F238E27FC236}">
                  <a16:creationId xmlns:a16="http://schemas.microsoft.com/office/drawing/2014/main" id="{DB4EF019-FC64-A355-86B3-556E6219893A}"/>
                </a:ext>
              </a:extLst>
            </p:cNvPr>
            <p:cNvPicPr/>
            <p:nvPr/>
          </p:nvPicPr>
          <p:blipFill>
            <a:blip r:embed="rId19" cstate="print"/>
            <a:stretch>
              <a:fillRect/>
            </a:stretch>
          </p:blipFill>
          <p:spPr>
            <a:xfrm>
              <a:off x="3885603" y="3384019"/>
              <a:ext cx="185927" cy="184285"/>
            </a:xfrm>
            <a:prstGeom prst="rect">
              <a:avLst/>
            </a:prstGeom>
          </p:spPr>
        </p:pic>
        <p:pic>
          <p:nvPicPr>
            <p:cNvPr id="26" name="object 23">
              <a:extLst>
                <a:ext uri="{FF2B5EF4-FFF2-40B4-BE49-F238E27FC236}">
                  <a16:creationId xmlns:a16="http://schemas.microsoft.com/office/drawing/2014/main" id="{4454BB99-E2C8-BC06-5231-3F439C886C99}"/>
                </a:ext>
              </a:extLst>
            </p:cNvPr>
            <p:cNvPicPr/>
            <p:nvPr/>
          </p:nvPicPr>
          <p:blipFill>
            <a:blip r:embed="rId20" cstate="print"/>
            <a:stretch>
              <a:fillRect/>
            </a:stretch>
          </p:blipFill>
          <p:spPr>
            <a:xfrm>
              <a:off x="4461675" y="3528037"/>
              <a:ext cx="185927" cy="184253"/>
            </a:xfrm>
            <a:prstGeom prst="rect">
              <a:avLst/>
            </a:prstGeom>
          </p:spPr>
        </p:pic>
        <p:pic>
          <p:nvPicPr>
            <p:cNvPr id="27" name="object 24">
              <a:extLst>
                <a:ext uri="{FF2B5EF4-FFF2-40B4-BE49-F238E27FC236}">
                  <a16:creationId xmlns:a16="http://schemas.microsoft.com/office/drawing/2014/main" id="{C98A1C55-389A-4C62-D960-A9047DAE3F2C}"/>
                </a:ext>
              </a:extLst>
            </p:cNvPr>
            <p:cNvPicPr/>
            <p:nvPr/>
          </p:nvPicPr>
          <p:blipFill>
            <a:blip r:embed="rId21" cstate="print"/>
            <a:stretch>
              <a:fillRect/>
            </a:stretch>
          </p:blipFill>
          <p:spPr>
            <a:xfrm>
              <a:off x="4749711" y="3672055"/>
              <a:ext cx="185927" cy="184253"/>
            </a:xfrm>
            <a:prstGeom prst="rect">
              <a:avLst/>
            </a:prstGeom>
          </p:spPr>
        </p:pic>
        <p:pic>
          <p:nvPicPr>
            <p:cNvPr id="28" name="object 25">
              <a:extLst>
                <a:ext uri="{FF2B5EF4-FFF2-40B4-BE49-F238E27FC236}">
                  <a16:creationId xmlns:a16="http://schemas.microsoft.com/office/drawing/2014/main" id="{354B4791-C7A2-70C2-C97D-0A3BCBC4E08A}"/>
                </a:ext>
              </a:extLst>
            </p:cNvPr>
            <p:cNvPicPr/>
            <p:nvPr/>
          </p:nvPicPr>
          <p:blipFill>
            <a:blip r:embed="rId22" cstate="print"/>
            <a:stretch>
              <a:fillRect/>
            </a:stretch>
          </p:blipFill>
          <p:spPr>
            <a:xfrm>
              <a:off x="4569117" y="3096087"/>
              <a:ext cx="366521" cy="328224"/>
            </a:xfrm>
            <a:prstGeom prst="rect">
              <a:avLst/>
            </a:prstGeom>
          </p:spPr>
        </p:pic>
        <p:pic>
          <p:nvPicPr>
            <p:cNvPr id="29" name="object 26">
              <a:extLst>
                <a:ext uri="{FF2B5EF4-FFF2-40B4-BE49-F238E27FC236}">
                  <a16:creationId xmlns:a16="http://schemas.microsoft.com/office/drawing/2014/main" id="{6B925B89-610E-E3D9-994D-6853440531F8}"/>
                </a:ext>
              </a:extLst>
            </p:cNvPr>
            <p:cNvPicPr/>
            <p:nvPr/>
          </p:nvPicPr>
          <p:blipFill>
            <a:blip r:embed="rId23" cstate="print"/>
            <a:stretch>
              <a:fillRect/>
            </a:stretch>
          </p:blipFill>
          <p:spPr>
            <a:xfrm>
              <a:off x="5109375" y="1727646"/>
              <a:ext cx="2346960" cy="4036977"/>
            </a:xfrm>
            <a:prstGeom prst="rect">
              <a:avLst/>
            </a:prstGeom>
          </p:spPr>
        </p:pic>
        <p:pic>
          <p:nvPicPr>
            <p:cNvPr id="30" name="object 27">
              <a:extLst>
                <a:ext uri="{FF2B5EF4-FFF2-40B4-BE49-F238E27FC236}">
                  <a16:creationId xmlns:a16="http://schemas.microsoft.com/office/drawing/2014/main" id="{18A2550A-79A5-6365-1A5A-662464BA17DE}"/>
                </a:ext>
              </a:extLst>
            </p:cNvPr>
            <p:cNvPicPr/>
            <p:nvPr/>
          </p:nvPicPr>
          <p:blipFill>
            <a:blip r:embed="rId24" cstate="print"/>
            <a:stretch>
              <a:fillRect/>
            </a:stretch>
          </p:blipFill>
          <p:spPr>
            <a:xfrm>
              <a:off x="5001171" y="3492071"/>
              <a:ext cx="186689" cy="184384"/>
            </a:xfrm>
            <a:prstGeom prst="rect">
              <a:avLst/>
            </a:prstGeom>
          </p:spPr>
        </p:pic>
        <p:pic>
          <p:nvPicPr>
            <p:cNvPr id="31" name="object 28">
              <a:extLst>
                <a:ext uri="{FF2B5EF4-FFF2-40B4-BE49-F238E27FC236}">
                  <a16:creationId xmlns:a16="http://schemas.microsoft.com/office/drawing/2014/main" id="{CEFBC6F7-2C2D-D9F9-CE37-926C0F5044B9}"/>
                </a:ext>
              </a:extLst>
            </p:cNvPr>
            <p:cNvPicPr/>
            <p:nvPr/>
          </p:nvPicPr>
          <p:blipFill>
            <a:blip r:embed="rId25" cstate="print"/>
            <a:stretch>
              <a:fillRect/>
            </a:stretch>
          </p:blipFill>
          <p:spPr>
            <a:xfrm>
              <a:off x="4353471" y="5760176"/>
              <a:ext cx="185927" cy="184176"/>
            </a:xfrm>
            <a:prstGeom prst="rect">
              <a:avLst/>
            </a:prstGeom>
          </p:spPr>
        </p:pic>
        <p:pic>
          <p:nvPicPr>
            <p:cNvPr id="32" name="object 29">
              <a:extLst>
                <a:ext uri="{FF2B5EF4-FFF2-40B4-BE49-F238E27FC236}">
                  <a16:creationId xmlns:a16="http://schemas.microsoft.com/office/drawing/2014/main" id="{1D59CB9E-EEB8-2273-CEEC-FC7F6CFE458E}"/>
                </a:ext>
              </a:extLst>
            </p:cNvPr>
            <p:cNvPicPr/>
            <p:nvPr/>
          </p:nvPicPr>
          <p:blipFill>
            <a:blip r:embed="rId26" cstate="print"/>
            <a:stretch>
              <a:fillRect/>
            </a:stretch>
          </p:blipFill>
          <p:spPr>
            <a:xfrm>
              <a:off x="4641507" y="5904224"/>
              <a:ext cx="185927" cy="184145"/>
            </a:xfrm>
            <a:prstGeom prst="rect">
              <a:avLst/>
            </a:prstGeom>
          </p:spPr>
        </p:pic>
        <p:pic>
          <p:nvPicPr>
            <p:cNvPr id="33" name="object 30">
              <a:extLst>
                <a:ext uri="{FF2B5EF4-FFF2-40B4-BE49-F238E27FC236}">
                  <a16:creationId xmlns:a16="http://schemas.microsoft.com/office/drawing/2014/main" id="{3615911B-BA3D-7937-AB10-14D4E95A9545}"/>
                </a:ext>
              </a:extLst>
            </p:cNvPr>
            <p:cNvPicPr/>
            <p:nvPr/>
          </p:nvPicPr>
          <p:blipFill>
            <a:blip r:embed="rId27" cstate="print"/>
            <a:stretch>
              <a:fillRect/>
            </a:stretch>
          </p:blipFill>
          <p:spPr>
            <a:xfrm>
              <a:off x="4893729" y="5724213"/>
              <a:ext cx="185927" cy="184325"/>
            </a:xfrm>
            <a:prstGeom prst="rect">
              <a:avLst/>
            </a:prstGeom>
          </p:spPr>
        </p:pic>
        <p:pic>
          <p:nvPicPr>
            <p:cNvPr id="34" name="object 31">
              <a:extLst>
                <a:ext uri="{FF2B5EF4-FFF2-40B4-BE49-F238E27FC236}">
                  <a16:creationId xmlns:a16="http://schemas.microsoft.com/office/drawing/2014/main" id="{4CBD2812-B61A-D8A5-21EE-E8E627531DDB}"/>
                </a:ext>
              </a:extLst>
            </p:cNvPr>
            <p:cNvPicPr/>
            <p:nvPr/>
          </p:nvPicPr>
          <p:blipFill>
            <a:blip r:embed="rId28" cstate="print"/>
            <a:stretch>
              <a:fillRect/>
            </a:stretch>
          </p:blipFill>
          <p:spPr>
            <a:xfrm>
              <a:off x="3309531" y="4319877"/>
              <a:ext cx="185927" cy="184440"/>
            </a:xfrm>
            <a:prstGeom prst="rect">
              <a:avLst/>
            </a:prstGeom>
          </p:spPr>
        </p:pic>
        <p:pic>
          <p:nvPicPr>
            <p:cNvPr id="35" name="object 32">
              <a:extLst>
                <a:ext uri="{FF2B5EF4-FFF2-40B4-BE49-F238E27FC236}">
                  <a16:creationId xmlns:a16="http://schemas.microsoft.com/office/drawing/2014/main" id="{EA990141-7111-B9CF-B092-BB201E4D16D7}"/>
                </a:ext>
              </a:extLst>
            </p:cNvPr>
            <p:cNvPicPr/>
            <p:nvPr/>
          </p:nvPicPr>
          <p:blipFill>
            <a:blip r:embed="rId29" cstate="print"/>
            <a:stretch>
              <a:fillRect/>
            </a:stretch>
          </p:blipFill>
          <p:spPr>
            <a:xfrm>
              <a:off x="3885603" y="4463895"/>
              <a:ext cx="185927" cy="184440"/>
            </a:xfrm>
            <a:prstGeom prst="rect">
              <a:avLst/>
            </a:prstGeom>
          </p:spPr>
        </p:pic>
        <p:pic>
          <p:nvPicPr>
            <p:cNvPr id="36" name="object 33">
              <a:extLst>
                <a:ext uri="{FF2B5EF4-FFF2-40B4-BE49-F238E27FC236}">
                  <a16:creationId xmlns:a16="http://schemas.microsoft.com/office/drawing/2014/main" id="{08566313-1995-546D-0860-5B8731D75A47}"/>
                </a:ext>
              </a:extLst>
            </p:cNvPr>
            <p:cNvPicPr/>
            <p:nvPr/>
          </p:nvPicPr>
          <p:blipFill>
            <a:blip r:embed="rId30" cstate="print"/>
            <a:stretch>
              <a:fillRect/>
            </a:stretch>
          </p:blipFill>
          <p:spPr>
            <a:xfrm>
              <a:off x="4461675" y="5292173"/>
              <a:ext cx="473963" cy="364143"/>
            </a:xfrm>
            <a:prstGeom prst="rect">
              <a:avLst/>
            </a:prstGeom>
          </p:spPr>
        </p:pic>
        <p:pic>
          <p:nvPicPr>
            <p:cNvPr id="37" name="object 34">
              <a:extLst>
                <a:ext uri="{FF2B5EF4-FFF2-40B4-BE49-F238E27FC236}">
                  <a16:creationId xmlns:a16="http://schemas.microsoft.com/office/drawing/2014/main" id="{39310787-EA88-EA57-C477-407417D9A0AF}"/>
                </a:ext>
              </a:extLst>
            </p:cNvPr>
            <p:cNvPicPr/>
            <p:nvPr/>
          </p:nvPicPr>
          <p:blipFill>
            <a:blip r:embed="rId31" cstate="print"/>
            <a:stretch>
              <a:fillRect/>
            </a:stretch>
          </p:blipFill>
          <p:spPr>
            <a:xfrm>
              <a:off x="4173639" y="4607913"/>
              <a:ext cx="185927" cy="184440"/>
            </a:xfrm>
            <a:prstGeom prst="rect">
              <a:avLst/>
            </a:prstGeom>
          </p:spPr>
        </p:pic>
        <p:pic>
          <p:nvPicPr>
            <p:cNvPr id="38" name="object 35">
              <a:extLst>
                <a:ext uri="{FF2B5EF4-FFF2-40B4-BE49-F238E27FC236}">
                  <a16:creationId xmlns:a16="http://schemas.microsoft.com/office/drawing/2014/main" id="{4B8231EE-979C-883E-5DF9-D486BF85E875}"/>
                </a:ext>
              </a:extLst>
            </p:cNvPr>
            <p:cNvPicPr/>
            <p:nvPr/>
          </p:nvPicPr>
          <p:blipFill>
            <a:blip r:embed="rId32" cstate="print"/>
            <a:stretch>
              <a:fillRect/>
            </a:stretch>
          </p:blipFill>
          <p:spPr>
            <a:xfrm>
              <a:off x="3993045" y="4031934"/>
              <a:ext cx="366522" cy="328330"/>
            </a:xfrm>
            <a:prstGeom prst="rect">
              <a:avLst/>
            </a:prstGeom>
          </p:spPr>
        </p:pic>
        <p:pic>
          <p:nvPicPr>
            <p:cNvPr id="39" name="object 36">
              <a:extLst>
                <a:ext uri="{FF2B5EF4-FFF2-40B4-BE49-F238E27FC236}">
                  <a16:creationId xmlns:a16="http://schemas.microsoft.com/office/drawing/2014/main" id="{DB796BD9-255C-1B8C-0F8D-4CF38188EFDC}"/>
                </a:ext>
              </a:extLst>
            </p:cNvPr>
            <p:cNvPicPr/>
            <p:nvPr/>
          </p:nvPicPr>
          <p:blipFill>
            <a:blip r:embed="rId33" cstate="print"/>
            <a:stretch>
              <a:fillRect/>
            </a:stretch>
          </p:blipFill>
          <p:spPr>
            <a:xfrm>
              <a:off x="4425099" y="4428104"/>
              <a:ext cx="186689" cy="184291"/>
            </a:xfrm>
            <a:prstGeom prst="rect">
              <a:avLst/>
            </a:prstGeom>
          </p:spPr>
        </p:pic>
        <p:pic>
          <p:nvPicPr>
            <p:cNvPr id="40" name="object 37">
              <a:extLst>
                <a:ext uri="{FF2B5EF4-FFF2-40B4-BE49-F238E27FC236}">
                  <a16:creationId xmlns:a16="http://schemas.microsoft.com/office/drawing/2014/main" id="{B925D30D-EB3F-8288-57D6-064F41B2AFA2}"/>
                </a:ext>
              </a:extLst>
            </p:cNvPr>
            <p:cNvPicPr/>
            <p:nvPr/>
          </p:nvPicPr>
          <p:blipFill>
            <a:blip r:embed="rId34" cstate="print"/>
            <a:stretch>
              <a:fillRect/>
            </a:stretch>
          </p:blipFill>
          <p:spPr>
            <a:xfrm>
              <a:off x="2121573" y="4500197"/>
              <a:ext cx="185927" cy="184341"/>
            </a:xfrm>
            <a:prstGeom prst="rect">
              <a:avLst/>
            </a:prstGeom>
          </p:spPr>
        </p:pic>
        <p:pic>
          <p:nvPicPr>
            <p:cNvPr id="41" name="object 38">
              <a:extLst>
                <a:ext uri="{FF2B5EF4-FFF2-40B4-BE49-F238E27FC236}">
                  <a16:creationId xmlns:a16="http://schemas.microsoft.com/office/drawing/2014/main" id="{EE3D32D8-2BFE-AC1B-0406-FF24E6FC18BA}"/>
                </a:ext>
              </a:extLst>
            </p:cNvPr>
            <p:cNvPicPr/>
            <p:nvPr/>
          </p:nvPicPr>
          <p:blipFill>
            <a:blip r:embed="rId35" cstate="print"/>
            <a:stretch>
              <a:fillRect/>
            </a:stretch>
          </p:blipFill>
          <p:spPr>
            <a:xfrm>
              <a:off x="2697645" y="4644238"/>
              <a:ext cx="185927" cy="184318"/>
            </a:xfrm>
            <a:prstGeom prst="rect">
              <a:avLst/>
            </a:prstGeom>
          </p:spPr>
        </p:pic>
        <p:pic>
          <p:nvPicPr>
            <p:cNvPr id="42" name="object 39">
              <a:extLst>
                <a:ext uri="{FF2B5EF4-FFF2-40B4-BE49-F238E27FC236}">
                  <a16:creationId xmlns:a16="http://schemas.microsoft.com/office/drawing/2014/main" id="{18B9AC5F-18B6-0E6F-8990-56F79C3F64F5}"/>
                </a:ext>
              </a:extLst>
            </p:cNvPr>
            <p:cNvPicPr/>
            <p:nvPr/>
          </p:nvPicPr>
          <p:blipFill>
            <a:blip r:embed="rId36" cstate="print"/>
            <a:stretch>
              <a:fillRect/>
            </a:stretch>
          </p:blipFill>
          <p:spPr>
            <a:xfrm>
              <a:off x="2985681" y="4788256"/>
              <a:ext cx="185927" cy="184225"/>
            </a:xfrm>
            <a:prstGeom prst="rect">
              <a:avLst/>
            </a:prstGeom>
          </p:spPr>
        </p:pic>
        <p:pic>
          <p:nvPicPr>
            <p:cNvPr id="43" name="object 40">
              <a:extLst>
                <a:ext uri="{FF2B5EF4-FFF2-40B4-BE49-F238E27FC236}">
                  <a16:creationId xmlns:a16="http://schemas.microsoft.com/office/drawing/2014/main" id="{CA322C94-442F-B858-EB88-069F341C04DC}"/>
                </a:ext>
              </a:extLst>
            </p:cNvPr>
            <p:cNvPicPr/>
            <p:nvPr/>
          </p:nvPicPr>
          <p:blipFill>
            <a:blip r:embed="rId37" cstate="print"/>
            <a:stretch>
              <a:fillRect/>
            </a:stretch>
          </p:blipFill>
          <p:spPr>
            <a:xfrm>
              <a:off x="2805087" y="4212266"/>
              <a:ext cx="366522" cy="328254"/>
            </a:xfrm>
            <a:prstGeom prst="rect">
              <a:avLst/>
            </a:prstGeom>
          </p:spPr>
        </p:pic>
        <p:pic>
          <p:nvPicPr>
            <p:cNvPr id="44" name="object 41">
              <a:extLst>
                <a:ext uri="{FF2B5EF4-FFF2-40B4-BE49-F238E27FC236}">
                  <a16:creationId xmlns:a16="http://schemas.microsoft.com/office/drawing/2014/main" id="{B9D7A53A-CA3E-8630-52C6-48EB521B92CE}"/>
                </a:ext>
              </a:extLst>
            </p:cNvPr>
            <p:cNvPicPr/>
            <p:nvPr/>
          </p:nvPicPr>
          <p:blipFill>
            <a:blip r:embed="rId38" cstate="print"/>
            <a:stretch>
              <a:fillRect/>
            </a:stretch>
          </p:blipFill>
          <p:spPr>
            <a:xfrm>
              <a:off x="3237141" y="4608088"/>
              <a:ext cx="186689" cy="184259"/>
            </a:xfrm>
            <a:prstGeom prst="rect">
              <a:avLst/>
            </a:prstGeom>
          </p:spPr>
        </p:pic>
        <p:pic>
          <p:nvPicPr>
            <p:cNvPr id="45" name="object 42">
              <a:extLst>
                <a:ext uri="{FF2B5EF4-FFF2-40B4-BE49-F238E27FC236}">
                  <a16:creationId xmlns:a16="http://schemas.microsoft.com/office/drawing/2014/main" id="{1B43F012-FD2A-0C75-DA45-B044D03BB474}"/>
                </a:ext>
              </a:extLst>
            </p:cNvPr>
            <p:cNvPicPr/>
            <p:nvPr/>
          </p:nvPicPr>
          <p:blipFill>
            <a:blip r:embed="rId39" cstate="print"/>
            <a:stretch>
              <a:fillRect/>
            </a:stretch>
          </p:blipFill>
          <p:spPr>
            <a:xfrm>
              <a:off x="5001171" y="3096087"/>
              <a:ext cx="186689" cy="184250"/>
            </a:xfrm>
            <a:prstGeom prst="rect">
              <a:avLst/>
            </a:prstGeom>
          </p:spPr>
        </p:pic>
        <p:sp>
          <p:nvSpPr>
            <p:cNvPr id="46" name="object 43">
              <a:extLst>
                <a:ext uri="{FF2B5EF4-FFF2-40B4-BE49-F238E27FC236}">
                  <a16:creationId xmlns:a16="http://schemas.microsoft.com/office/drawing/2014/main" id="{8EAB04CE-7060-2157-DF28-13F5195DA26A}"/>
                </a:ext>
              </a:extLst>
            </p:cNvPr>
            <p:cNvSpPr/>
            <p:nvPr/>
          </p:nvSpPr>
          <p:spPr>
            <a:xfrm>
              <a:off x="6547225" y="2671127"/>
              <a:ext cx="3189274" cy="1600200"/>
            </a:xfrm>
            <a:custGeom>
              <a:avLst/>
              <a:gdLst/>
              <a:ahLst/>
              <a:cxnLst/>
              <a:rect l="l" t="t" r="r" b="b"/>
              <a:pathLst>
                <a:path w="2170429" h="1600200">
                  <a:moveTo>
                    <a:pt x="2170176" y="1600200"/>
                  </a:moveTo>
                  <a:lnTo>
                    <a:pt x="2170176" y="0"/>
                  </a:lnTo>
                  <a:lnTo>
                    <a:pt x="0" y="0"/>
                  </a:lnTo>
                  <a:lnTo>
                    <a:pt x="0" y="1600200"/>
                  </a:lnTo>
                  <a:lnTo>
                    <a:pt x="2170176" y="1600200"/>
                  </a:lnTo>
                  <a:close/>
                </a:path>
              </a:pathLst>
            </a:custGeom>
            <a:solidFill>
              <a:srgbClr val="FFFFFF"/>
            </a:solidFill>
          </p:spPr>
          <p:txBody>
            <a:bodyPr wrap="square" lIns="0" tIns="0" rIns="0" bIns="0" rtlCol="0"/>
            <a:lstStyle/>
            <a:p>
              <a:endParaRPr sz="2400" dirty="0"/>
            </a:p>
          </p:txBody>
        </p:sp>
        <p:sp>
          <p:nvSpPr>
            <p:cNvPr id="47" name="object 44">
              <a:extLst>
                <a:ext uri="{FF2B5EF4-FFF2-40B4-BE49-F238E27FC236}">
                  <a16:creationId xmlns:a16="http://schemas.microsoft.com/office/drawing/2014/main" id="{32B07167-ECD1-B076-A665-1E81169E5E4E}"/>
                </a:ext>
              </a:extLst>
            </p:cNvPr>
            <p:cNvSpPr/>
            <p:nvPr/>
          </p:nvSpPr>
          <p:spPr>
            <a:xfrm>
              <a:off x="6858927" y="2843960"/>
              <a:ext cx="2990676" cy="1291415"/>
            </a:xfrm>
            <a:custGeom>
              <a:avLst/>
              <a:gdLst/>
              <a:ahLst/>
              <a:cxnLst/>
              <a:rect l="l" t="t" r="r" b="b"/>
              <a:pathLst>
                <a:path w="2179320" h="1610360">
                  <a:moveTo>
                    <a:pt x="2179320" y="1607820"/>
                  </a:moveTo>
                  <a:lnTo>
                    <a:pt x="2179320" y="2286"/>
                  </a:lnTo>
                  <a:lnTo>
                    <a:pt x="2177796" y="0"/>
                  </a:lnTo>
                  <a:lnTo>
                    <a:pt x="1523" y="0"/>
                  </a:lnTo>
                  <a:lnTo>
                    <a:pt x="0" y="2286"/>
                  </a:lnTo>
                  <a:lnTo>
                    <a:pt x="0" y="1607820"/>
                  </a:lnTo>
                  <a:lnTo>
                    <a:pt x="1524" y="1610106"/>
                  </a:lnTo>
                  <a:lnTo>
                    <a:pt x="4572" y="1610106"/>
                  </a:lnTo>
                  <a:lnTo>
                    <a:pt x="4572" y="9144"/>
                  </a:lnTo>
                  <a:lnTo>
                    <a:pt x="9143" y="4572"/>
                  </a:lnTo>
                  <a:lnTo>
                    <a:pt x="9143" y="9144"/>
                  </a:lnTo>
                  <a:lnTo>
                    <a:pt x="2170175" y="9144"/>
                  </a:lnTo>
                  <a:lnTo>
                    <a:pt x="2170175" y="4571"/>
                  </a:lnTo>
                  <a:lnTo>
                    <a:pt x="2174748" y="9144"/>
                  </a:lnTo>
                  <a:lnTo>
                    <a:pt x="2174748" y="1610106"/>
                  </a:lnTo>
                  <a:lnTo>
                    <a:pt x="2177796" y="1610106"/>
                  </a:lnTo>
                  <a:lnTo>
                    <a:pt x="2179320" y="1607820"/>
                  </a:lnTo>
                  <a:close/>
                </a:path>
                <a:path w="2179320" h="1610360">
                  <a:moveTo>
                    <a:pt x="9143" y="9144"/>
                  </a:moveTo>
                  <a:lnTo>
                    <a:pt x="9143" y="4572"/>
                  </a:lnTo>
                  <a:lnTo>
                    <a:pt x="4572" y="9144"/>
                  </a:lnTo>
                  <a:lnTo>
                    <a:pt x="9143" y="9144"/>
                  </a:lnTo>
                  <a:close/>
                </a:path>
                <a:path w="2179320" h="1610360">
                  <a:moveTo>
                    <a:pt x="9144" y="1600200"/>
                  </a:moveTo>
                  <a:lnTo>
                    <a:pt x="9143" y="9144"/>
                  </a:lnTo>
                  <a:lnTo>
                    <a:pt x="4572" y="9144"/>
                  </a:lnTo>
                  <a:lnTo>
                    <a:pt x="4572" y="1600200"/>
                  </a:lnTo>
                  <a:lnTo>
                    <a:pt x="9144" y="1600200"/>
                  </a:lnTo>
                  <a:close/>
                </a:path>
                <a:path w="2179320" h="1610360">
                  <a:moveTo>
                    <a:pt x="2174748" y="1600200"/>
                  </a:moveTo>
                  <a:lnTo>
                    <a:pt x="4572" y="1600200"/>
                  </a:lnTo>
                  <a:lnTo>
                    <a:pt x="9144" y="1604772"/>
                  </a:lnTo>
                  <a:lnTo>
                    <a:pt x="9144" y="1610106"/>
                  </a:lnTo>
                  <a:lnTo>
                    <a:pt x="2170175" y="1610106"/>
                  </a:lnTo>
                  <a:lnTo>
                    <a:pt x="2170175" y="1604772"/>
                  </a:lnTo>
                  <a:lnTo>
                    <a:pt x="2174748" y="1600200"/>
                  </a:lnTo>
                  <a:close/>
                </a:path>
                <a:path w="2179320" h="1610360">
                  <a:moveTo>
                    <a:pt x="9144" y="1610106"/>
                  </a:moveTo>
                  <a:lnTo>
                    <a:pt x="9144" y="1604772"/>
                  </a:lnTo>
                  <a:lnTo>
                    <a:pt x="4572" y="1600200"/>
                  </a:lnTo>
                  <a:lnTo>
                    <a:pt x="4572" y="1610106"/>
                  </a:lnTo>
                  <a:lnTo>
                    <a:pt x="9144" y="1610106"/>
                  </a:lnTo>
                  <a:close/>
                </a:path>
                <a:path w="2179320" h="1610360">
                  <a:moveTo>
                    <a:pt x="2174748" y="9144"/>
                  </a:moveTo>
                  <a:lnTo>
                    <a:pt x="2170175" y="4571"/>
                  </a:lnTo>
                  <a:lnTo>
                    <a:pt x="2170175" y="9144"/>
                  </a:lnTo>
                  <a:lnTo>
                    <a:pt x="2174748" y="9144"/>
                  </a:lnTo>
                  <a:close/>
                </a:path>
                <a:path w="2179320" h="1610360">
                  <a:moveTo>
                    <a:pt x="2174748" y="1600200"/>
                  </a:moveTo>
                  <a:lnTo>
                    <a:pt x="2174748" y="9144"/>
                  </a:lnTo>
                  <a:lnTo>
                    <a:pt x="2170175" y="9144"/>
                  </a:lnTo>
                  <a:lnTo>
                    <a:pt x="2170175" y="1600200"/>
                  </a:lnTo>
                  <a:lnTo>
                    <a:pt x="2174748" y="1600200"/>
                  </a:lnTo>
                  <a:close/>
                </a:path>
                <a:path w="2179320" h="1610360">
                  <a:moveTo>
                    <a:pt x="2174748" y="1610106"/>
                  </a:moveTo>
                  <a:lnTo>
                    <a:pt x="2174748" y="1600200"/>
                  </a:lnTo>
                  <a:lnTo>
                    <a:pt x="2170175" y="1604772"/>
                  </a:lnTo>
                  <a:lnTo>
                    <a:pt x="2170175" y="1610106"/>
                  </a:lnTo>
                  <a:lnTo>
                    <a:pt x="2174748" y="1610106"/>
                  </a:lnTo>
                  <a:close/>
                </a:path>
              </a:pathLst>
            </a:custGeom>
            <a:solidFill>
              <a:srgbClr val="000000"/>
            </a:solidFill>
          </p:spPr>
          <p:txBody>
            <a:bodyPr wrap="square" lIns="0" tIns="0" rIns="0" bIns="0" rtlCol="0"/>
            <a:lstStyle/>
            <a:p>
              <a:endParaRPr sz="2400" dirty="0"/>
            </a:p>
          </p:txBody>
        </p:sp>
      </p:grpSp>
      <p:sp>
        <p:nvSpPr>
          <p:cNvPr id="49" name="object 46">
            <a:extLst>
              <a:ext uri="{FF2B5EF4-FFF2-40B4-BE49-F238E27FC236}">
                <a16:creationId xmlns:a16="http://schemas.microsoft.com/office/drawing/2014/main" id="{0736E92A-53D4-AF00-4A33-16E91FCF0E14}"/>
              </a:ext>
            </a:extLst>
          </p:cNvPr>
          <p:cNvSpPr txBox="1"/>
          <p:nvPr/>
        </p:nvSpPr>
        <p:spPr>
          <a:xfrm>
            <a:off x="11138960" y="3468625"/>
            <a:ext cx="760307" cy="222219"/>
          </a:xfrm>
          <a:prstGeom prst="rect">
            <a:avLst/>
          </a:prstGeom>
        </p:spPr>
        <p:txBody>
          <a:bodyPr vert="horz" wrap="square" lIns="0" tIns="16933" rIns="0" bIns="0" rtlCol="0">
            <a:spAutoFit/>
          </a:bodyPr>
          <a:lstStyle/>
          <a:p>
            <a:pPr marL="16933">
              <a:spcBef>
                <a:spcPts val="133"/>
              </a:spcBef>
            </a:pPr>
            <a:r>
              <a:rPr sz="1333" dirty="0">
                <a:latin typeface="Calibri"/>
                <a:cs typeface="Calibri"/>
              </a:rPr>
              <a:t>30 year</a:t>
            </a:r>
            <a:r>
              <a:rPr sz="1333" spc="-20" dirty="0">
                <a:latin typeface="Calibri"/>
                <a:cs typeface="Calibri"/>
              </a:rPr>
              <a:t> </a:t>
            </a:r>
            <a:r>
              <a:rPr sz="1333" spc="-33" dirty="0">
                <a:latin typeface="Calibri"/>
                <a:cs typeface="Calibri"/>
              </a:rPr>
              <a:t>DL</a:t>
            </a:r>
            <a:endParaRPr sz="1333">
              <a:latin typeface="Calibri"/>
              <a:cs typeface="Calibri"/>
            </a:endParaRPr>
          </a:p>
        </p:txBody>
      </p:sp>
      <p:sp>
        <p:nvSpPr>
          <p:cNvPr id="50" name="object 47">
            <a:extLst>
              <a:ext uri="{FF2B5EF4-FFF2-40B4-BE49-F238E27FC236}">
                <a16:creationId xmlns:a16="http://schemas.microsoft.com/office/drawing/2014/main" id="{8A4FB7AA-0DB9-AC9C-7FB8-31A0B56A5275}"/>
              </a:ext>
            </a:extLst>
          </p:cNvPr>
          <p:cNvSpPr txBox="1"/>
          <p:nvPr/>
        </p:nvSpPr>
        <p:spPr>
          <a:xfrm>
            <a:off x="8243977" y="2316762"/>
            <a:ext cx="3655289" cy="1493572"/>
          </a:xfrm>
          <a:prstGeom prst="rect">
            <a:avLst/>
          </a:prstGeom>
        </p:spPr>
        <p:txBody>
          <a:bodyPr vert="horz" wrap="square" lIns="0" tIns="16087" rIns="0" bIns="0" rtlCol="0">
            <a:spAutoFit/>
          </a:bodyPr>
          <a:lstStyle/>
          <a:p>
            <a:pPr marL="16933" marR="508834">
              <a:spcBef>
                <a:spcPts val="127"/>
              </a:spcBef>
            </a:pPr>
            <a:r>
              <a:rPr sz="1600" dirty="0">
                <a:solidFill>
                  <a:srgbClr val="00FF00"/>
                </a:solidFill>
                <a:latin typeface="Calibri"/>
                <a:cs typeface="Calibri"/>
              </a:rPr>
              <a:t>City</a:t>
            </a:r>
            <a:r>
              <a:rPr sz="1600" spc="-13" dirty="0">
                <a:solidFill>
                  <a:srgbClr val="00FF00"/>
                </a:solidFill>
                <a:latin typeface="Calibri"/>
                <a:cs typeface="Calibri"/>
              </a:rPr>
              <a:t> </a:t>
            </a:r>
            <a:r>
              <a:rPr sz="1600" dirty="0">
                <a:solidFill>
                  <a:srgbClr val="00FF00"/>
                </a:solidFill>
                <a:latin typeface="Calibri"/>
                <a:cs typeface="Calibri"/>
              </a:rPr>
              <a:t>of</a:t>
            </a:r>
            <a:r>
              <a:rPr sz="1600" spc="-33" dirty="0">
                <a:solidFill>
                  <a:srgbClr val="00FF00"/>
                </a:solidFill>
                <a:latin typeface="Calibri"/>
                <a:cs typeface="Calibri"/>
              </a:rPr>
              <a:t> </a:t>
            </a:r>
            <a:r>
              <a:rPr sz="1600" spc="-13" dirty="0">
                <a:solidFill>
                  <a:srgbClr val="00FF00"/>
                </a:solidFill>
                <a:latin typeface="Calibri"/>
                <a:cs typeface="Calibri"/>
              </a:rPr>
              <a:t>Tshwane </a:t>
            </a:r>
            <a:r>
              <a:rPr sz="1600" dirty="0">
                <a:latin typeface="Calibri"/>
                <a:cs typeface="Calibri"/>
              </a:rPr>
              <a:t>Heights</a:t>
            </a:r>
            <a:r>
              <a:rPr sz="1600" spc="-27" dirty="0">
                <a:latin typeface="Calibri"/>
                <a:cs typeface="Calibri"/>
              </a:rPr>
              <a:t> </a:t>
            </a:r>
            <a:r>
              <a:rPr sz="1600" dirty="0">
                <a:latin typeface="Calibri"/>
                <a:cs typeface="Calibri"/>
              </a:rPr>
              <a:t>–</a:t>
            </a:r>
            <a:r>
              <a:rPr sz="1600" spc="-53" dirty="0">
                <a:latin typeface="Calibri"/>
                <a:cs typeface="Calibri"/>
              </a:rPr>
              <a:t> </a:t>
            </a:r>
            <a:r>
              <a:rPr sz="1600" dirty="0">
                <a:latin typeface="Calibri"/>
                <a:cs typeface="Calibri"/>
              </a:rPr>
              <a:t>0.72</a:t>
            </a:r>
            <a:r>
              <a:rPr sz="1600" spc="-47" dirty="0">
                <a:latin typeface="Calibri"/>
                <a:cs typeface="Calibri"/>
              </a:rPr>
              <a:t> </a:t>
            </a:r>
            <a:r>
              <a:rPr sz="1600" spc="-33" dirty="0">
                <a:latin typeface="Calibri"/>
                <a:cs typeface="Calibri"/>
              </a:rPr>
              <a:t>MW</a:t>
            </a:r>
            <a:endParaRPr sz="1600" dirty="0">
              <a:latin typeface="Calibri"/>
              <a:cs typeface="Calibri"/>
            </a:endParaRPr>
          </a:p>
          <a:p>
            <a:pPr marL="16933"/>
            <a:r>
              <a:rPr sz="1600" dirty="0">
                <a:latin typeface="Calibri"/>
                <a:cs typeface="Calibri"/>
              </a:rPr>
              <a:t>(IRR:</a:t>
            </a:r>
            <a:r>
              <a:rPr sz="1600" spc="-47" dirty="0">
                <a:latin typeface="Calibri"/>
                <a:cs typeface="Calibri"/>
              </a:rPr>
              <a:t> </a:t>
            </a:r>
            <a:r>
              <a:rPr sz="1600" dirty="0">
                <a:latin typeface="Calibri"/>
                <a:cs typeface="Calibri"/>
              </a:rPr>
              <a:t>28.1%</a:t>
            </a:r>
            <a:r>
              <a:rPr sz="1600" spc="-33" dirty="0">
                <a:latin typeface="Calibri"/>
                <a:cs typeface="Calibri"/>
              </a:rPr>
              <a:t> </a:t>
            </a:r>
            <a:r>
              <a:rPr sz="1600" dirty="0">
                <a:latin typeface="Calibri"/>
                <a:cs typeface="Calibri"/>
              </a:rPr>
              <a:t>‐</a:t>
            </a:r>
            <a:r>
              <a:rPr sz="1600" spc="-47" dirty="0">
                <a:latin typeface="Calibri"/>
                <a:cs typeface="Calibri"/>
              </a:rPr>
              <a:t> </a:t>
            </a:r>
            <a:r>
              <a:rPr sz="1600" dirty="0">
                <a:latin typeface="Calibri"/>
                <a:cs typeface="Calibri"/>
              </a:rPr>
              <a:t>PB:</a:t>
            </a:r>
            <a:r>
              <a:rPr sz="1600" spc="-33" dirty="0">
                <a:latin typeface="Calibri"/>
                <a:cs typeface="Calibri"/>
              </a:rPr>
              <a:t> </a:t>
            </a:r>
            <a:r>
              <a:rPr sz="1600" dirty="0">
                <a:latin typeface="Calibri"/>
                <a:cs typeface="Calibri"/>
              </a:rPr>
              <a:t>3.5</a:t>
            </a:r>
            <a:r>
              <a:rPr sz="1600" spc="-33" dirty="0">
                <a:latin typeface="Calibri"/>
                <a:cs typeface="Calibri"/>
              </a:rPr>
              <a:t> </a:t>
            </a:r>
            <a:r>
              <a:rPr sz="1600" spc="-27" dirty="0">
                <a:latin typeface="Calibri"/>
                <a:cs typeface="Calibri"/>
              </a:rPr>
              <a:t>Yrs)</a:t>
            </a:r>
            <a:endParaRPr sz="1600" dirty="0">
              <a:latin typeface="Calibri"/>
              <a:cs typeface="Calibri"/>
            </a:endParaRPr>
          </a:p>
          <a:p>
            <a:pPr marL="16933" marR="6773" indent="-847"/>
            <a:r>
              <a:rPr sz="1600" spc="-13" dirty="0">
                <a:latin typeface="Calibri"/>
                <a:cs typeface="Calibri"/>
              </a:rPr>
              <a:t>Garsfontein</a:t>
            </a:r>
            <a:r>
              <a:rPr sz="1600" spc="-20" dirty="0">
                <a:latin typeface="Calibri"/>
                <a:cs typeface="Calibri"/>
              </a:rPr>
              <a:t> </a:t>
            </a:r>
            <a:r>
              <a:rPr sz="1600" dirty="0">
                <a:latin typeface="Calibri"/>
                <a:cs typeface="Calibri"/>
              </a:rPr>
              <a:t>–</a:t>
            </a:r>
            <a:r>
              <a:rPr sz="1600" spc="-47" dirty="0">
                <a:latin typeface="Calibri"/>
                <a:cs typeface="Calibri"/>
              </a:rPr>
              <a:t> </a:t>
            </a:r>
            <a:r>
              <a:rPr sz="1600" dirty="0">
                <a:latin typeface="Calibri"/>
                <a:cs typeface="Calibri"/>
              </a:rPr>
              <a:t>0.8</a:t>
            </a:r>
            <a:r>
              <a:rPr sz="1600" spc="-40" dirty="0">
                <a:latin typeface="Calibri"/>
                <a:cs typeface="Calibri"/>
              </a:rPr>
              <a:t> </a:t>
            </a:r>
            <a:r>
              <a:rPr sz="1600" spc="-33" dirty="0">
                <a:latin typeface="Calibri"/>
                <a:cs typeface="Calibri"/>
              </a:rPr>
              <a:t>MW </a:t>
            </a:r>
            <a:r>
              <a:rPr sz="1600" dirty="0">
                <a:latin typeface="Calibri"/>
                <a:cs typeface="Calibri"/>
              </a:rPr>
              <a:t>(IRR:</a:t>
            </a:r>
            <a:r>
              <a:rPr sz="1600" spc="-47" dirty="0">
                <a:latin typeface="Calibri"/>
                <a:cs typeface="Calibri"/>
              </a:rPr>
              <a:t> </a:t>
            </a:r>
            <a:r>
              <a:rPr sz="1600" dirty="0">
                <a:latin typeface="Calibri"/>
                <a:cs typeface="Calibri"/>
              </a:rPr>
              <a:t>26.5%</a:t>
            </a:r>
            <a:r>
              <a:rPr sz="1600" spc="-33" dirty="0">
                <a:latin typeface="Calibri"/>
                <a:cs typeface="Calibri"/>
              </a:rPr>
              <a:t> </a:t>
            </a:r>
            <a:r>
              <a:rPr sz="1600" dirty="0">
                <a:latin typeface="Calibri"/>
                <a:cs typeface="Calibri"/>
              </a:rPr>
              <a:t>‐</a:t>
            </a:r>
            <a:r>
              <a:rPr sz="1600" spc="-47" dirty="0">
                <a:latin typeface="Calibri"/>
                <a:cs typeface="Calibri"/>
              </a:rPr>
              <a:t> </a:t>
            </a:r>
            <a:r>
              <a:rPr sz="1600" dirty="0">
                <a:latin typeface="Calibri"/>
                <a:cs typeface="Calibri"/>
              </a:rPr>
              <a:t>PB:</a:t>
            </a:r>
            <a:r>
              <a:rPr sz="1600" spc="-33" dirty="0">
                <a:latin typeface="Calibri"/>
                <a:cs typeface="Calibri"/>
              </a:rPr>
              <a:t> </a:t>
            </a:r>
            <a:r>
              <a:rPr sz="1600" dirty="0">
                <a:latin typeface="Calibri"/>
                <a:cs typeface="Calibri"/>
              </a:rPr>
              <a:t>4.4</a:t>
            </a:r>
            <a:r>
              <a:rPr sz="1600" spc="-33" dirty="0">
                <a:latin typeface="Calibri"/>
                <a:cs typeface="Calibri"/>
              </a:rPr>
              <a:t> </a:t>
            </a:r>
            <a:r>
              <a:rPr sz="1600" spc="-27" dirty="0">
                <a:latin typeface="Calibri"/>
                <a:cs typeface="Calibri"/>
              </a:rPr>
              <a:t>Yrs)</a:t>
            </a:r>
            <a:endParaRPr sz="1600" dirty="0">
              <a:latin typeface="Calibri"/>
              <a:cs typeface="Calibri"/>
            </a:endParaRPr>
          </a:p>
          <a:p>
            <a:pPr marL="16933" marR="6773" indent="-847"/>
            <a:r>
              <a:rPr sz="1600" spc="-13" dirty="0">
                <a:latin typeface="Calibri"/>
                <a:cs typeface="Calibri"/>
              </a:rPr>
              <a:t>Klapperkop</a:t>
            </a:r>
            <a:r>
              <a:rPr sz="1600" spc="-20" dirty="0">
                <a:latin typeface="Calibri"/>
                <a:cs typeface="Calibri"/>
              </a:rPr>
              <a:t> </a:t>
            </a:r>
            <a:r>
              <a:rPr sz="1600" dirty="0">
                <a:latin typeface="Calibri"/>
                <a:cs typeface="Calibri"/>
              </a:rPr>
              <a:t>–</a:t>
            </a:r>
            <a:r>
              <a:rPr sz="1600" spc="-47" dirty="0">
                <a:latin typeface="Calibri"/>
                <a:cs typeface="Calibri"/>
              </a:rPr>
              <a:t> </a:t>
            </a:r>
            <a:r>
              <a:rPr sz="1600" dirty="0">
                <a:latin typeface="Calibri"/>
                <a:cs typeface="Calibri"/>
              </a:rPr>
              <a:t>0.65</a:t>
            </a:r>
            <a:r>
              <a:rPr sz="1600" spc="-40" dirty="0">
                <a:latin typeface="Calibri"/>
                <a:cs typeface="Calibri"/>
              </a:rPr>
              <a:t> </a:t>
            </a:r>
            <a:r>
              <a:rPr sz="1600" spc="-33" dirty="0">
                <a:latin typeface="Calibri"/>
                <a:cs typeface="Calibri"/>
              </a:rPr>
              <a:t>MW </a:t>
            </a:r>
            <a:r>
              <a:rPr sz="1600" dirty="0">
                <a:latin typeface="Calibri"/>
                <a:cs typeface="Calibri"/>
              </a:rPr>
              <a:t>(IRR:</a:t>
            </a:r>
            <a:r>
              <a:rPr sz="1600" spc="-47" dirty="0">
                <a:latin typeface="Calibri"/>
                <a:cs typeface="Calibri"/>
              </a:rPr>
              <a:t> </a:t>
            </a:r>
            <a:r>
              <a:rPr sz="1600" dirty="0">
                <a:latin typeface="Calibri"/>
                <a:cs typeface="Calibri"/>
              </a:rPr>
              <a:t>22.4%</a:t>
            </a:r>
            <a:r>
              <a:rPr sz="1600" spc="-33" dirty="0">
                <a:latin typeface="Calibri"/>
                <a:cs typeface="Calibri"/>
              </a:rPr>
              <a:t> </a:t>
            </a:r>
            <a:r>
              <a:rPr sz="1600" dirty="0">
                <a:latin typeface="Calibri"/>
                <a:cs typeface="Calibri"/>
              </a:rPr>
              <a:t>‐</a:t>
            </a:r>
            <a:r>
              <a:rPr sz="1600" spc="-47" dirty="0">
                <a:latin typeface="Calibri"/>
                <a:cs typeface="Calibri"/>
              </a:rPr>
              <a:t> </a:t>
            </a:r>
            <a:r>
              <a:rPr sz="1600" dirty="0">
                <a:latin typeface="Calibri"/>
                <a:cs typeface="Calibri"/>
              </a:rPr>
              <a:t>PB:</a:t>
            </a:r>
            <a:r>
              <a:rPr sz="1600" spc="-33" dirty="0">
                <a:latin typeface="Calibri"/>
                <a:cs typeface="Calibri"/>
              </a:rPr>
              <a:t> </a:t>
            </a:r>
            <a:r>
              <a:rPr sz="1600" dirty="0">
                <a:latin typeface="Calibri"/>
                <a:cs typeface="Calibri"/>
              </a:rPr>
              <a:t>4.2</a:t>
            </a:r>
            <a:r>
              <a:rPr sz="1600" spc="-33" dirty="0">
                <a:latin typeface="Calibri"/>
                <a:cs typeface="Calibri"/>
              </a:rPr>
              <a:t> </a:t>
            </a:r>
            <a:r>
              <a:rPr sz="1600" spc="-27" dirty="0">
                <a:latin typeface="Calibri"/>
                <a:cs typeface="Calibri"/>
              </a:rPr>
              <a:t>Yrs)</a:t>
            </a:r>
            <a:endParaRPr sz="1600" dirty="0">
              <a:latin typeface="Calibri"/>
              <a:cs typeface="Calibri"/>
            </a:endParaRPr>
          </a:p>
        </p:txBody>
      </p:sp>
      <p:grpSp>
        <p:nvGrpSpPr>
          <p:cNvPr id="51" name="object 48">
            <a:extLst>
              <a:ext uri="{FF2B5EF4-FFF2-40B4-BE49-F238E27FC236}">
                <a16:creationId xmlns:a16="http://schemas.microsoft.com/office/drawing/2014/main" id="{54423E6D-80EA-E8DE-F92B-8B2FB8D9FF2F}"/>
              </a:ext>
            </a:extLst>
          </p:cNvPr>
          <p:cNvGrpSpPr/>
          <p:nvPr/>
        </p:nvGrpSpPr>
        <p:grpSpPr>
          <a:xfrm>
            <a:off x="92676" y="1995086"/>
            <a:ext cx="2691552" cy="4457700"/>
            <a:chOff x="69507" y="1496314"/>
            <a:chExt cx="2018664" cy="3343275"/>
          </a:xfrm>
        </p:grpSpPr>
        <p:sp>
          <p:nvSpPr>
            <p:cNvPr id="52" name="object 49">
              <a:extLst>
                <a:ext uri="{FF2B5EF4-FFF2-40B4-BE49-F238E27FC236}">
                  <a16:creationId xmlns:a16="http://schemas.microsoft.com/office/drawing/2014/main" id="{DD37D34D-F03E-D913-9923-AAAE826F1791}"/>
                </a:ext>
              </a:extLst>
            </p:cNvPr>
            <p:cNvSpPr/>
            <p:nvPr/>
          </p:nvSpPr>
          <p:spPr>
            <a:xfrm>
              <a:off x="78651" y="1505458"/>
              <a:ext cx="1999614" cy="3324225"/>
            </a:xfrm>
            <a:custGeom>
              <a:avLst/>
              <a:gdLst/>
              <a:ahLst/>
              <a:cxnLst/>
              <a:rect l="l" t="t" r="r" b="b"/>
              <a:pathLst>
                <a:path w="1999614" h="3324225">
                  <a:moveTo>
                    <a:pt x="1999488" y="3323844"/>
                  </a:moveTo>
                  <a:lnTo>
                    <a:pt x="1999488" y="0"/>
                  </a:lnTo>
                  <a:lnTo>
                    <a:pt x="0" y="0"/>
                  </a:lnTo>
                  <a:lnTo>
                    <a:pt x="0" y="3323844"/>
                  </a:lnTo>
                  <a:lnTo>
                    <a:pt x="1999488" y="3323844"/>
                  </a:lnTo>
                  <a:close/>
                </a:path>
              </a:pathLst>
            </a:custGeom>
            <a:solidFill>
              <a:srgbClr val="FFFFFF"/>
            </a:solidFill>
          </p:spPr>
          <p:txBody>
            <a:bodyPr wrap="square" lIns="0" tIns="0" rIns="0" bIns="0" rtlCol="0"/>
            <a:lstStyle/>
            <a:p>
              <a:endParaRPr sz="2400"/>
            </a:p>
          </p:txBody>
        </p:sp>
        <p:sp>
          <p:nvSpPr>
            <p:cNvPr id="53" name="object 50">
              <a:extLst>
                <a:ext uri="{FF2B5EF4-FFF2-40B4-BE49-F238E27FC236}">
                  <a16:creationId xmlns:a16="http://schemas.microsoft.com/office/drawing/2014/main" id="{FA4646E2-3470-6FAB-9034-6AED8750DB48}"/>
                </a:ext>
              </a:extLst>
            </p:cNvPr>
            <p:cNvSpPr/>
            <p:nvPr/>
          </p:nvSpPr>
          <p:spPr>
            <a:xfrm>
              <a:off x="69507" y="1496314"/>
              <a:ext cx="2018664" cy="3343275"/>
            </a:xfrm>
            <a:custGeom>
              <a:avLst/>
              <a:gdLst/>
              <a:ahLst/>
              <a:cxnLst/>
              <a:rect l="l" t="t" r="r" b="b"/>
              <a:pathLst>
                <a:path w="2018664" h="3343275">
                  <a:moveTo>
                    <a:pt x="2018538" y="3342894"/>
                  </a:moveTo>
                  <a:lnTo>
                    <a:pt x="2018538" y="0"/>
                  </a:lnTo>
                  <a:lnTo>
                    <a:pt x="0" y="0"/>
                  </a:lnTo>
                  <a:lnTo>
                    <a:pt x="0" y="3342894"/>
                  </a:lnTo>
                  <a:lnTo>
                    <a:pt x="9144" y="3342894"/>
                  </a:lnTo>
                  <a:lnTo>
                    <a:pt x="9143" y="19050"/>
                  </a:lnTo>
                  <a:lnTo>
                    <a:pt x="19050" y="9143"/>
                  </a:lnTo>
                  <a:lnTo>
                    <a:pt x="19050" y="19050"/>
                  </a:lnTo>
                  <a:lnTo>
                    <a:pt x="1999488" y="19050"/>
                  </a:lnTo>
                  <a:lnTo>
                    <a:pt x="1999488" y="9143"/>
                  </a:lnTo>
                  <a:lnTo>
                    <a:pt x="2008631" y="19050"/>
                  </a:lnTo>
                  <a:lnTo>
                    <a:pt x="2008632" y="3342894"/>
                  </a:lnTo>
                  <a:lnTo>
                    <a:pt x="2018538" y="3342894"/>
                  </a:lnTo>
                  <a:close/>
                </a:path>
                <a:path w="2018664" h="3343275">
                  <a:moveTo>
                    <a:pt x="19050" y="19050"/>
                  </a:moveTo>
                  <a:lnTo>
                    <a:pt x="19050" y="9143"/>
                  </a:lnTo>
                  <a:lnTo>
                    <a:pt x="9143" y="19050"/>
                  </a:lnTo>
                  <a:lnTo>
                    <a:pt x="19050" y="19050"/>
                  </a:lnTo>
                  <a:close/>
                </a:path>
                <a:path w="2018664" h="3343275">
                  <a:moveTo>
                    <a:pt x="19050" y="3323844"/>
                  </a:moveTo>
                  <a:lnTo>
                    <a:pt x="19050" y="19050"/>
                  </a:lnTo>
                  <a:lnTo>
                    <a:pt x="9143" y="19050"/>
                  </a:lnTo>
                  <a:lnTo>
                    <a:pt x="9144" y="3323844"/>
                  </a:lnTo>
                  <a:lnTo>
                    <a:pt x="19050" y="3323844"/>
                  </a:lnTo>
                  <a:close/>
                </a:path>
                <a:path w="2018664" h="3343275">
                  <a:moveTo>
                    <a:pt x="2008632" y="3323844"/>
                  </a:moveTo>
                  <a:lnTo>
                    <a:pt x="9144" y="3323844"/>
                  </a:lnTo>
                  <a:lnTo>
                    <a:pt x="19050" y="3332988"/>
                  </a:lnTo>
                  <a:lnTo>
                    <a:pt x="19050" y="3342894"/>
                  </a:lnTo>
                  <a:lnTo>
                    <a:pt x="1999488" y="3342894"/>
                  </a:lnTo>
                  <a:lnTo>
                    <a:pt x="1999488" y="3332988"/>
                  </a:lnTo>
                  <a:lnTo>
                    <a:pt x="2008632" y="3323844"/>
                  </a:lnTo>
                  <a:close/>
                </a:path>
                <a:path w="2018664" h="3343275">
                  <a:moveTo>
                    <a:pt x="19050" y="3342894"/>
                  </a:moveTo>
                  <a:lnTo>
                    <a:pt x="19050" y="3332988"/>
                  </a:lnTo>
                  <a:lnTo>
                    <a:pt x="9144" y="3323844"/>
                  </a:lnTo>
                  <a:lnTo>
                    <a:pt x="9144" y="3342894"/>
                  </a:lnTo>
                  <a:lnTo>
                    <a:pt x="19050" y="3342894"/>
                  </a:lnTo>
                  <a:close/>
                </a:path>
                <a:path w="2018664" h="3343275">
                  <a:moveTo>
                    <a:pt x="2008631" y="19050"/>
                  </a:moveTo>
                  <a:lnTo>
                    <a:pt x="1999488" y="9143"/>
                  </a:lnTo>
                  <a:lnTo>
                    <a:pt x="1999488" y="19050"/>
                  </a:lnTo>
                  <a:lnTo>
                    <a:pt x="2008631" y="19050"/>
                  </a:lnTo>
                  <a:close/>
                </a:path>
                <a:path w="2018664" h="3343275">
                  <a:moveTo>
                    <a:pt x="2008632" y="3323844"/>
                  </a:moveTo>
                  <a:lnTo>
                    <a:pt x="2008631" y="19050"/>
                  </a:lnTo>
                  <a:lnTo>
                    <a:pt x="1999488" y="19050"/>
                  </a:lnTo>
                  <a:lnTo>
                    <a:pt x="1999488" y="3323844"/>
                  </a:lnTo>
                  <a:lnTo>
                    <a:pt x="2008632" y="3323844"/>
                  </a:lnTo>
                  <a:close/>
                </a:path>
                <a:path w="2018664" h="3343275">
                  <a:moveTo>
                    <a:pt x="2008632" y="3342894"/>
                  </a:moveTo>
                  <a:lnTo>
                    <a:pt x="2008632" y="3323844"/>
                  </a:lnTo>
                  <a:lnTo>
                    <a:pt x="1999488" y="3332988"/>
                  </a:lnTo>
                  <a:lnTo>
                    <a:pt x="1999488" y="3342894"/>
                  </a:lnTo>
                  <a:lnTo>
                    <a:pt x="2008632" y="3342894"/>
                  </a:lnTo>
                  <a:close/>
                </a:path>
              </a:pathLst>
            </a:custGeom>
            <a:solidFill>
              <a:srgbClr val="1F497D"/>
            </a:solidFill>
          </p:spPr>
          <p:txBody>
            <a:bodyPr wrap="square" lIns="0" tIns="0" rIns="0" bIns="0" rtlCol="0"/>
            <a:lstStyle/>
            <a:p>
              <a:endParaRPr sz="2400"/>
            </a:p>
          </p:txBody>
        </p:sp>
      </p:grpSp>
      <p:sp>
        <p:nvSpPr>
          <p:cNvPr id="54" name="object 51">
            <a:extLst>
              <a:ext uri="{FF2B5EF4-FFF2-40B4-BE49-F238E27FC236}">
                <a16:creationId xmlns:a16="http://schemas.microsoft.com/office/drawing/2014/main" id="{E13EC92E-A0F6-4B28-211B-81629891EBA6}"/>
              </a:ext>
            </a:extLst>
          </p:cNvPr>
          <p:cNvSpPr txBox="1"/>
          <p:nvPr/>
        </p:nvSpPr>
        <p:spPr>
          <a:xfrm>
            <a:off x="211737" y="2092031"/>
            <a:ext cx="3249600" cy="3955784"/>
          </a:xfrm>
          <a:prstGeom prst="rect">
            <a:avLst/>
          </a:prstGeom>
        </p:spPr>
        <p:txBody>
          <a:bodyPr vert="horz" wrap="square" lIns="0" tIns="16087" rIns="0" bIns="0" rtlCol="0">
            <a:spAutoFit/>
          </a:bodyPr>
          <a:lstStyle/>
          <a:p>
            <a:pPr marL="16933" marR="1351246">
              <a:spcBef>
                <a:spcPts val="1433"/>
              </a:spcBef>
            </a:pPr>
            <a:r>
              <a:rPr sz="1600" dirty="0">
                <a:latin typeface="Arial"/>
                <a:cs typeface="Arial"/>
              </a:rPr>
              <a:t>In</a:t>
            </a:r>
            <a:r>
              <a:rPr sz="1600" spc="-47" dirty="0">
                <a:latin typeface="Arial"/>
                <a:cs typeface="Arial"/>
              </a:rPr>
              <a:t> </a:t>
            </a:r>
            <a:r>
              <a:rPr sz="1600" dirty="0">
                <a:latin typeface="Arial"/>
                <a:cs typeface="Arial"/>
              </a:rPr>
              <a:t>SA</a:t>
            </a:r>
            <a:r>
              <a:rPr sz="1600" spc="-113" dirty="0">
                <a:latin typeface="Arial"/>
                <a:cs typeface="Arial"/>
              </a:rPr>
              <a:t> </a:t>
            </a:r>
            <a:r>
              <a:rPr sz="1600" dirty="0">
                <a:latin typeface="Arial"/>
                <a:cs typeface="Arial"/>
              </a:rPr>
              <a:t>there</a:t>
            </a:r>
            <a:r>
              <a:rPr sz="1600" spc="-60" dirty="0">
                <a:latin typeface="Arial"/>
                <a:cs typeface="Arial"/>
              </a:rPr>
              <a:t> </a:t>
            </a:r>
            <a:r>
              <a:rPr sz="1600" spc="-33" dirty="0">
                <a:latin typeface="Arial"/>
                <a:cs typeface="Arial"/>
              </a:rPr>
              <a:t>are </a:t>
            </a:r>
            <a:r>
              <a:rPr sz="1600" spc="-13" dirty="0">
                <a:latin typeface="Arial"/>
                <a:cs typeface="Arial"/>
              </a:rPr>
              <a:t>municipalities,</a:t>
            </a:r>
            <a:r>
              <a:rPr sz="1600" spc="47" dirty="0">
                <a:latin typeface="Arial"/>
                <a:cs typeface="Arial"/>
              </a:rPr>
              <a:t> </a:t>
            </a:r>
            <a:r>
              <a:rPr sz="1600" spc="-33" dirty="0">
                <a:latin typeface="Arial"/>
                <a:cs typeface="Arial"/>
              </a:rPr>
              <a:t>the </a:t>
            </a:r>
            <a:r>
              <a:rPr sz="1600" spc="-13" dirty="0">
                <a:latin typeface="Arial"/>
                <a:cs typeface="Arial"/>
              </a:rPr>
              <a:t>Department</a:t>
            </a:r>
            <a:r>
              <a:rPr sz="1600" spc="-27" dirty="0">
                <a:latin typeface="Arial"/>
                <a:cs typeface="Arial"/>
              </a:rPr>
              <a:t> </a:t>
            </a:r>
            <a:r>
              <a:rPr sz="1600" dirty="0">
                <a:latin typeface="Arial"/>
                <a:cs typeface="Arial"/>
              </a:rPr>
              <a:t>of</a:t>
            </a:r>
            <a:r>
              <a:rPr sz="1600" spc="7" dirty="0">
                <a:latin typeface="Arial"/>
                <a:cs typeface="Arial"/>
              </a:rPr>
              <a:t> </a:t>
            </a:r>
            <a:r>
              <a:rPr sz="1600" spc="-13" dirty="0">
                <a:latin typeface="Arial"/>
                <a:cs typeface="Arial"/>
              </a:rPr>
              <a:t>Water </a:t>
            </a:r>
            <a:r>
              <a:rPr sz="1600" dirty="0">
                <a:latin typeface="Arial"/>
                <a:cs typeface="Arial"/>
              </a:rPr>
              <a:t>and</a:t>
            </a:r>
            <a:r>
              <a:rPr sz="1600" spc="-60" dirty="0">
                <a:latin typeface="Arial"/>
                <a:cs typeface="Arial"/>
              </a:rPr>
              <a:t> </a:t>
            </a:r>
            <a:r>
              <a:rPr sz="1600" spc="-13" dirty="0">
                <a:latin typeface="Arial"/>
                <a:cs typeface="Arial"/>
              </a:rPr>
              <a:t>Sanitation, </a:t>
            </a:r>
            <a:r>
              <a:rPr sz="1600" dirty="0">
                <a:latin typeface="Arial"/>
                <a:cs typeface="Arial"/>
              </a:rPr>
              <a:t>ESKOM,</a:t>
            </a:r>
            <a:r>
              <a:rPr sz="1600" spc="-87" dirty="0">
                <a:latin typeface="Arial"/>
                <a:cs typeface="Arial"/>
              </a:rPr>
              <a:t> </a:t>
            </a:r>
            <a:r>
              <a:rPr sz="1600" spc="-13" dirty="0">
                <a:latin typeface="Arial"/>
                <a:cs typeface="Arial"/>
              </a:rPr>
              <a:t>Irrigation </a:t>
            </a:r>
            <a:r>
              <a:rPr sz="1600" dirty="0">
                <a:latin typeface="Arial"/>
                <a:cs typeface="Arial"/>
              </a:rPr>
              <a:t>schemes,</a:t>
            </a:r>
            <a:r>
              <a:rPr sz="1600" spc="-100" dirty="0">
                <a:latin typeface="Arial"/>
                <a:cs typeface="Arial"/>
              </a:rPr>
              <a:t> </a:t>
            </a:r>
            <a:r>
              <a:rPr sz="1600" dirty="0">
                <a:latin typeface="Arial"/>
                <a:cs typeface="Arial"/>
              </a:rPr>
              <a:t>mines</a:t>
            </a:r>
            <a:r>
              <a:rPr sz="1600" spc="-80" dirty="0">
                <a:latin typeface="Arial"/>
                <a:cs typeface="Arial"/>
              </a:rPr>
              <a:t> </a:t>
            </a:r>
            <a:r>
              <a:rPr sz="1600" spc="-33" dirty="0">
                <a:latin typeface="Arial"/>
                <a:cs typeface="Arial"/>
              </a:rPr>
              <a:t>and </a:t>
            </a:r>
            <a:r>
              <a:rPr sz="1600" spc="-13" dirty="0">
                <a:latin typeface="Arial"/>
                <a:cs typeface="Arial"/>
              </a:rPr>
              <a:t>Water</a:t>
            </a:r>
            <a:r>
              <a:rPr sz="1600" spc="-73" dirty="0">
                <a:latin typeface="Arial"/>
                <a:cs typeface="Arial"/>
              </a:rPr>
              <a:t> </a:t>
            </a:r>
            <a:r>
              <a:rPr sz="1600" dirty="0">
                <a:latin typeface="Arial"/>
                <a:cs typeface="Arial"/>
              </a:rPr>
              <a:t>Utilities</a:t>
            </a:r>
            <a:r>
              <a:rPr sz="1600" spc="-73" dirty="0">
                <a:latin typeface="Arial"/>
                <a:cs typeface="Arial"/>
              </a:rPr>
              <a:t> </a:t>
            </a:r>
            <a:r>
              <a:rPr sz="1600" spc="-27" dirty="0">
                <a:latin typeface="Arial"/>
                <a:cs typeface="Arial"/>
              </a:rPr>
              <a:t>whom </a:t>
            </a:r>
            <a:r>
              <a:rPr sz="1600" dirty="0">
                <a:latin typeface="Arial"/>
                <a:cs typeface="Arial"/>
              </a:rPr>
              <a:t>all</a:t>
            </a:r>
            <a:r>
              <a:rPr sz="1600" spc="-40" dirty="0">
                <a:latin typeface="Arial"/>
                <a:cs typeface="Arial"/>
              </a:rPr>
              <a:t> </a:t>
            </a:r>
            <a:r>
              <a:rPr sz="1600" dirty="0">
                <a:latin typeface="Arial"/>
                <a:cs typeface="Arial"/>
              </a:rPr>
              <a:t>have</a:t>
            </a:r>
            <a:r>
              <a:rPr sz="1600" spc="-53" dirty="0">
                <a:latin typeface="Arial"/>
                <a:cs typeface="Arial"/>
              </a:rPr>
              <a:t> </a:t>
            </a:r>
            <a:r>
              <a:rPr sz="1600" spc="-33" dirty="0">
                <a:latin typeface="Arial"/>
                <a:cs typeface="Arial"/>
              </a:rPr>
              <a:t>CHP </a:t>
            </a:r>
            <a:r>
              <a:rPr sz="1600" spc="-13" dirty="0">
                <a:latin typeface="Arial"/>
                <a:cs typeface="Arial"/>
              </a:rPr>
              <a:t>opportunities</a:t>
            </a:r>
            <a:r>
              <a:rPr sz="1600" spc="-7" dirty="0">
                <a:latin typeface="Arial"/>
                <a:cs typeface="Arial"/>
              </a:rPr>
              <a:t> </a:t>
            </a:r>
            <a:r>
              <a:rPr sz="1600" dirty="0">
                <a:latin typeface="Arial"/>
                <a:cs typeface="Arial"/>
              </a:rPr>
              <a:t>in</a:t>
            </a:r>
            <a:r>
              <a:rPr sz="1600" spc="20" dirty="0">
                <a:latin typeface="Arial"/>
                <a:cs typeface="Arial"/>
              </a:rPr>
              <a:t> </a:t>
            </a:r>
            <a:r>
              <a:rPr sz="1600" spc="-27" dirty="0">
                <a:latin typeface="Arial"/>
                <a:cs typeface="Arial"/>
              </a:rPr>
              <a:t>Bulk </a:t>
            </a:r>
            <a:r>
              <a:rPr sz="1600" dirty="0">
                <a:latin typeface="Arial"/>
                <a:cs typeface="Arial"/>
              </a:rPr>
              <a:t>Pipelines</a:t>
            </a:r>
            <a:r>
              <a:rPr sz="1600" spc="-60" dirty="0">
                <a:latin typeface="Arial"/>
                <a:cs typeface="Arial"/>
              </a:rPr>
              <a:t> </a:t>
            </a:r>
            <a:r>
              <a:rPr sz="1600" dirty="0">
                <a:latin typeface="Arial"/>
                <a:cs typeface="Arial"/>
              </a:rPr>
              <a:t>in</a:t>
            </a:r>
            <a:r>
              <a:rPr sz="1600" spc="-47" dirty="0">
                <a:latin typeface="Arial"/>
                <a:cs typeface="Arial"/>
              </a:rPr>
              <a:t> </a:t>
            </a:r>
            <a:r>
              <a:rPr sz="1600" dirty="0">
                <a:latin typeface="Arial"/>
                <a:cs typeface="Arial"/>
              </a:rPr>
              <a:t>the</a:t>
            </a:r>
            <a:r>
              <a:rPr sz="1600" spc="-60" dirty="0">
                <a:latin typeface="Arial"/>
                <a:cs typeface="Arial"/>
              </a:rPr>
              <a:t> </a:t>
            </a:r>
            <a:r>
              <a:rPr sz="1600" spc="-13" dirty="0">
                <a:latin typeface="Arial"/>
                <a:cs typeface="Arial"/>
              </a:rPr>
              <a:t>Water </a:t>
            </a:r>
            <a:r>
              <a:rPr sz="1600" dirty="0">
                <a:latin typeface="Arial"/>
                <a:cs typeface="Arial"/>
              </a:rPr>
              <a:t>Distribution</a:t>
            </a:r>
            <a:r>
              <a:rPr sz="1600" spc="-140" dirty="0">
                <a:latin typeface="Arial"/>
                <a:cs typeface="Arial"/>
              </a:rPr>
              <a:t> </a:t>
            </a:r>
            <a:r>
              <a:rPr sz="1600" spc="-13" dirty="0">
                <a:latin typeface="Arial"/>
                <a:cs typeface="Arial"/>
              </a:rPr>
              <a:t>Networks, </a:t>
            </a:r>
            <a:r>
              <a:rPr sz="1600" dirty="0">
                <a:latin typeface="Arial"/>
                <a:cs typeface="Arial"/>
              </a:rPr>
              <a:t>at</a:t>
            </a:r>
            <a:r>
              <a:rPr sz="1600" spc="-53" dirty="0">
                <a:latin typeface="Arial"/>
                <a:cs typeface="Arial"/>
              </a:rPr>
              <a:t> </a:t>
            </a:r>
            <a:r>
              <a:rPr sz="1600" spc="-13" dirty="0">
                <a:latin typeface="Arial"/>
                <a:cs typeface="Arial"/>
              </a:rPr>
              <a:t>Waste</a:t>
            </a:r>
            <a:r>
              <a:rPr sz="1600" spc="-53" dirty="0">
                <a:latin typeface="Arial"/>
                <a:cs typeface="Arial"/>
              </a:rPr>
              <a:t> </a:t>
            </a:r>
            <a:r>
              <a:rPr sz="1600" spc="-13" dirty="0">
                <a:latin typeface="Arial"/>
                <a:cs typeface="Arial"/>
              </a:rPr>
              <a:t>Water Treatment</a:t>
            </a:r>
            <a:r>
              <a:rPr sz="1600" spc="-107" dirty="0">
                <a:latin typeface="Arial"/>
                <a:cs typeface="Arial"/>
              </a:rPr>
              <a:t> </a:t>
            </a:r>
            <a:r>
              <a:rPr sz="1600" dirty="0">
                <a:latin typeface="Arial"/>
                <a:cs typeface="Arial"/>
              </a:rPr>
              <a:t>Works,</a:t>
            </a:r>
            <a:r>
              <a:rPr sz="1600" spc="-80" dirty="0">
                <a:latin typeface="Arial"/>
                <a:cs typeface="Arial"/>
              </a:rPr>
              <a:t> </a:t>
            </a:r>
            <a:r>
              <a:rPr sz="1600" spc="-47" dirty="0">
                <a:latin typeface="Arial"/>
                <a:cs typeface="Arial"/>
              </a:rPr>
              <a:t>at </a:t>
            </a:r>
            <a:r>
              <a:rPr sz="1600" spc="-13" dirty="0">
                <a:latin typeface="Arial"/>
                <a:cs typeface="Arial"/>
              </a:rPr>
              <a:t>Water</a:t>
            </a:r>
            <a:r>
              <a:rPr sz="1600" spc="-107" dirty="0">
                <a:latin typeface="Arial"/>
                <a:cs typeface="Arial"/>
              </a:rPr>
              <a:t> </a:t>
            </a:r>
            <a:r>
              <a:rPr sz="1600" spc="-13" dirty="0">
                <a:latin typeface="Arial"/>
                <a:cs typeface="Arial"/>
              </a:rPr>
              <a:t>Treatment </a:t>
            </a:r>
            <a:r>
              <a:rPr sz="1600" dirty="0">
                <a:latin typeface="Arial"/>
                <a:cs typeface="Arial"/>
              </a:rPr>
              <a:t>Works</a:t>
            </a:r>
            <a:r>
              <a:rPr sz="1600" spc="-100" dirty="0">
                <a:latin typeface="Arial"/>
                <a:cs typeface="Arial"/>
              </a:rPr>
              <a:t> </a:t>
            </a:r>
            <a:r>
              <a:rPr sz="1600" spc="-27" dirty="0">
                <a:latin typeface="Arial"/>
                <a:cs typeface="Arial"/>
              </a:rPr>
              <a:t>etc.</a:t>
            </a:r>
            <a:endParaRPr sz="1600" dirty="0">
              <a:latin typeface="Arial"/>
              <a:cs typeface="Arial"/>
            </a:endParaRPr>
          </a:p>
        </p:txBody>
      </p:sp>
      <p:grpSp>
        <p:nvGrpSpPr>
          <p:cNvPr id="55" name="object 52">
            <a:extLst>
              <a:ext uri="{FF2B5EF4-FFF2-40B4-BE49-F238E27FC236}">
                <a16:creationId xmlns:a16="http://schemas.microsoft.com/office/drawing/2014/main" id="{82FD2496-85BA-F426-92BC-8C55A0370B15}"/>
              </a:ext>
            </a:extLst>
          </p:cNvPr>
          <p:cNvGrpSpPr/>
          <p:nvPr/>
        </p:nvGrpSpPr>
        <p:grpSpPr>
          <a:xfrm>
            <a:off x="4265388" y="2032677"/>
            <a:ext cx="2971800" cy="2147147"/>
            <a:chOff x="3199041" y="1524508"/>
            <a:chExt cx="2228850" cy="1610360"/>
          </a:xfrm>
        </p:grpSpPr>
        <p:sp>
          <p:nvSpPr>
            <p:cNvPr id="56" name="object 53">
              <a:extLst>
                <a:ext uri="{FF2B5EF4-FFF2-40B4-BE49-F238E27FC236}">
                  <a16:creationId xmlns:a16="http://schemas.microsoft.com/office/drawing/2014/main" id="{DC5CE766-ED35-0796-E297-9C9C96C4F934}"/>
                </a:ext>
              </a:extLst>
            </p:cNvPr>
            <p:cNvSpPr/>
            <p:nvPr/>
          </p:nvSpPr>
          <p:spPr>
            <a:xfrm>
              <a:off x="3203613" y="1529842"/>
              <a:ext cx="2219960" cy="1600200"/>
            </a:xfrm>
            <a:custGeom>
              <a:avLst/>
              <a:gdLst/>
              <a:ahLst/>
              <a:cxnLst/>
              <a:rect l="l" t="t" r="r" b="b"/>
              <a:pathLst>
                <a:path w="2219960" h="1600200">
                  <a:moveTo>
                    <a:pt x="2219705" y="1600200"/>
                  </a:moveTo>
                  <a:lnTo>
                    <a:pt x="2219705" y="0"/>
                  </a:lnTo>
                  <a:lnTo>
                    <a:pt x="0" y="0"/>
                  </a:lnTo>
                  <a:lnTo>
                    <a:pt x="0" y="1600200"/>
                  </a:lnTo>
                  <a:lnTo>
                    <a:pt x="2219705" y="1600200"/>
                  </a:lnTo>
                  <a:close/>
                </a:path>
              </a:pathLst>
            </a:custGeom>
            <a:solidFill>
              <a:srgbClr val="FFFFFF"/>
            </a:solidFill>
          </p:spPr>
          <p:txBody>
            <a:bodyPr wrap="square" lIns="0" tIns="0" rIns="0" bIns="0" rtlCol="0"/>
            <a:lstStyle/>
            <a:p>
              <a:endParaRPr sz="2400"/>
            </a:p>
          </p:txBody>
        </p:sp>
        <p:sp>
          <p:nvSpPr>
            <p:cNvPr id="57" name="object 54">
              <a:extLst>
                <a:ext uri="{FF2B5EF4-FFF2-40B4-BE49-F238E27FC236}">
                  <a16:creationId xmlns:a16="http://schemas.microsoft.com/office/drawing/2014/main" id="{07D29AA0-A7B2-A197-3BB1-45403DA6C782}"/>
                </a:ext>
              </a:extLst>
            </p:cNvPr>
            <p:cNvSpPr/>
            <p:nvPr/>
          </p:nvSpPr>
          <p:spPr>
            <a:xfrm>
              <a:off x="3199041" y="1524508"/>
              <a:ext cx="2228850" cy="1610360"/>
            </a:xfrm>
            <a:custGeom>
              <a:avLst/>
              <a:gdLst/>
              <a:ahLst/>
              <a:cxnLst/>
              <a:rect l="l" t="t" r="r" b="b"/>
              <a:pathLst>
                <a:path w="2228850" h="1610360">
                  <a:moveTo>
                    <a:pt x="2228850" y="1607820"/>
                  </a:moveTo>
                  <a:lnTo>
                    <a:pt x="2228850" y="2286"/>
                  </a:lnTo>
                  <a:lnTo>
                    <a:pt x="2226564" y="0"/>
                  </a:lnTo>
                  <a:lnTo>
                    <a:pt x="2285" y="0"/>
                  </a:lnTo>
                  <a:lnTo>
                    <a:pt x="0" y="2286"/>
                  </a:lnTo>
                  <a:lnTo>
                    <a:pt x="0" y="1607820"/>
                  </a:lnTo>
                  <a:lnTo>
                    <a:pt x="2286" y="1610106"/>
                  </a:lnTo>
                  <a:lnTo>
                    <a:pt x="4572" y="1610106"/>
                  </a:lnTo>
                  <a:lnTo>
                    <a:pt x="4572" y="9906"/>
                  </a:lnTo>
                  <a:lnTo>
                    <a:pt x="9906" y="5334"/>
                  </a:lnTo>
                  <a:lnTo>
                    <a:pt x="9906" y="9906"/>
                  </a:lnTo>
                  <a:lnTo>
                    <a:pt x="2218944" y="9906"/>
                  </a:lnTo>
                  <a:lnTo>
                    <a:pt x="2218944" y="5334"/>
                  </a:lnTo>
                  <a:lnTo>
                    <a:pt x="2224278" y="9906"/>
                  </a:lnTo>
                  <a:lnTo>
                    <a:pt x="2224278" y="1610106"/>
                  </a:lnTo>
                  <a:lnTo>
                    <a:pt x="2226564" y="1610106"/>
                  </a:lnTo>
                  <a:lnTo>
                    <a:pt x="2228850" y="1607820"/>
                  </a:lnTo>
                  <a:close/>
                </a:path>
                <a:path w="2228850" h="1610360">
                  <a:moveTo>
                    <a:pt x="9906" y="9906"/>
                  </a:moveTo>
                  <a:lnTo>
                    <a:pt x="9906" y="5334"/>
                  </a:lnTo>
                  <a:lnTo>
                    <a:pt x="4572" y="9906"/>
                  </a:lnTo>
                  <a:lnTo>
                    <a:pt x="9906" y="9906"/>
                  </a:lnTo>
                  <a:close/>
                </a:path>
                <a:path w="2228850" h="1610360">
                  <a:moveTo>
                    <a:pt x="9906" y="1600962"/>
                  </a:moveTo>
                  <a:lnTo>
                    <a:pt x="9906" y="9906"/>
                  </a:lnTo>
                  <a:lnTo>
                    <a:pt x="4572" y="9906"/>
                  </a:lnTo>
                  <a:lnTo>
                    <a:pt x="4572" y="1600962"/>
                  </a:lnTo>
                  <a:lnTo>
                    <a:pt x="9906" y="1600962"/>
                  </a:lnTo>
                  <a:close/>
                </a:path>
                <a:path w="2228850" h="1610360">
                  <a:moveTo>
                    <a:pt x="2224278" y="1600962"/>
                  </a:moveTo>
                  <a:lnTo>
                    <a:pt x="4572" y="1600962"/>
                  </a:lnTo>
                  <a:lnTo>
                    <a:pt x="9906" y="1605534"/>
                  </a:lnTo>
                  <a:lnTo>
                    <a:pt x="9906" y="1610106"/>
                  </a:lnTo>
                  <a:lnTo>
                    <a:pt x="2218944" y="1610106"/>
                  </a:lnTo>
                  <a:lnTo>
                    <a:pt x="2218944" y="1605534"/>
                  </a:lnTo>
                  <a:lnTo>
                    <a:pt x="2224278" y="1600962"/>
                  </a:lnTo>
                  <a:close/>
                </a:path>
                <a:path w="2228850" h="1610360">
                  <a:moveTo>
                    <a:pt x="9906" y="1610106"/>
                  </a:moveTo>
                  <a:lnTo>
                    <a:pt x="9906" y="1605534"/>
                  </a:lnTo>
                  <a:lnTo>
                    <a:pt x="4572" y="1600962"/>
                  </a:lnTo>
                  <a:lnTo>
                    <a:pt x="4572" y="1610106"/>
                  </a:lnTo>
                  <a:lnTo>
                    <a:pt x="9906" y="1610106"/>
                  </a:lnTo>
                  <a:close/>
                </a:path>
                <a:path w="2228850" h="1610360">
                  <a:moveTo>
                    <a:pt x="2224278" y="9906"/>
                  </a:moveTo>
                  <a:lnTo>
                    <a:pt x="2218944" y="5334"/>
                  </a:lnTo>
                  <a:lnTo>
                    <a:pt x="2218944" y="9906"/>
                  </a:lnTo>
                  <a:lnTo>
                    <a:pt x="2224278" y="9906"/>
                  </a:lnTo>
                  <a:close/>
                </a:path>
                <a:path w="2228850" h="1610360">
                  <a:moveTo>
                    <a:pt x="2224278" y="1600962"/>
                  </a:moveTo>
                  <a:lnTo>
                    <a:pt x="2224278" y="9906"/>
                  </a:lnTo>
                  <a:lnTo>
                    <a:pt x="2218944" y="9906"/>
                  </a:lnTo>
                  <a:lnTo>
                    <a:pt x="2218944" y="1600962"/>
                  </a:lnTo>
                  <a:lnTo>
                    <a:pt x="2224278" y="1600962"/>
                  </a:lnTo>
                  <a:close/>
                </a:path>
                <a:path w="2228850" h="1610360">
                  <a:moveTo>
                    <a:pt x="2224278" y="1610106"/>
                  </a:moveTo>
                  <a:lnTo>
                    <a:pt x="2224278" y="1600962"/>
                  </a:lnTo>
                  <a:lnTo>
                    <a:pt x="2218944" y="1605534"/>
                  </a:lnTo>
                  <a:lnTo>
                    <a:pt x="2218944" y="1610106"/>
                  </a:lnTo>
                  <a:lnTo>
                    <a:pt x="2224278" y="1610106"/>
                  </a:lnTo>
                  <a:close/>
                </a:path>
              </a:pathLst>
            </a:custGeom>
            <a:solidFill>
              <a:srgbClr val="000000"/>
            </a:solidFill>
          </p:spPr>
          <p:txBody>
            <a:bodyPr wrap="square" lIns="0" tIns="0" rIns="0" bIns="0" rtlCol="0"/>
            <a:lstStyle/>
            <a:p>
              <a:endParaRPr sz="2400"/>
            </a:p>
          </p:txBody>
        </p:sp>
      </p:grpSp>
      <p:sp>
        <p:nvSpPr>
          <p:cNvPr id="58" name="object 55">
            <a:extLst>
              <a:ext uri="{FF2B5EF4-FFF2-40B4-BE49-F238E27FC236}">
                <a16:creationId xmlns:a16="http://schemas.microsoft.com/office/drawing/2014/main" id="{D7B8C455-A025-9A0B-6A03-C42D0C1B81CC}"/>
              </a:ext>
            </a:extLst>
          </p:cNvPr>
          <p:cNvSpPr txBox="1"/>
          <p:nvPr/>
        </p:nvSpPr>
        <p:spPr>
          <a:xfrm>
            <a:off x="4376461" y="2067561"/>
            <a:ext cx="1171787" cy="303567"/>
          </a:xfrm>
          <a:prstGeom prst="rect">
            <a:avLst/>
          </a:prstGeom>
        </p:spPr>
        <p:txBody>
          <a:bodyPr vert="horz" wrap="square" lIns="0" tIns="16087" rIns="0" bIns="0" rtlCol="0">
            <a:spAutoFit/>
          </a:bodyPr>
          <a:lstStyle/>
          <a:p>
            <a:pPr marL="16933">
              <a:spcBef>
                <a:spcPts val="127"/>
              </a:spcBef>
            </a:pPr>
            <a:r>
              <a:rPr sz="1867" dirty="0">
                <a:solidFill>
                  <a:srgbClr val="00FF00"/>
                </a:solidFill>
                <a:latin typeface="Calibri"/>
                <a:cs typeface="Calibri"/>
              </a:rPr>
              <a:t>Rand</a:t>
            </a:r>
            <a:r>
              <a:rPr sz="1867" spc="-40" dirty="0">
                <a:solidFill>
                  <a:srgbClr val="00FF00"/>
                </a:solidFill>
                <a:latin typeface="Calibri"/>
                <a:cs typeface="Calibri"/>
              </a:rPr>
              <a:t> </a:t>
            </a:r>
            <a:r>
              <a:rPr sz="1867" spc="-13" dirty="0">
                <a:solidFill>
                  <a:srgbClr val="00FF00"/>
                </a:solidFill>
                <a:latin typeface="Calibri"/>
                <a:cs typeface="Calibri"/>
              </a:rPr>
              <a:t>Water</a:t>
            </a:r>
            <a:endParaRPr sz="1867">
              <a:latin typeface="Calibri"/>
              <a:cs typeface="Calibri"/>
            </a:endParaRPr>
          </a:p>
        </p:txBody>
      </p:sp>
      <p:sp>
        <p:nvSpPr>
          <p:cNvPr id="59" name="object 56">
            <a:extLst>
              <a:ext uri="{FF2B5EF4-FFF2-40B4-BE49-F238E27FC236}">
                <a16:creationId xmlns:a16="http://schemas.microsoft.com/office/drawing/2014/main" id="{56CBF1CB-255C-64D9-EC79-598DCB35F29F}"/>
              </a:ext>
            </a:extLst>
          </p:cNvPr>
          <p:cNvSpPr txBox="1"/>
          <p:nvPr/>
        </p:nvSpPr>
        <p:spPr>
          <a:xfrm>
            <a:off x="6152429" y="2134617"/>
            <a:ext cx="760307" cy="222219"/>
          </a:xfrm>
          <a:prstGeom prst="rect">
            <a:avLst/>
          </a:prstGeom>
        </p:spPr>
        <p:txBody>
          <a:bodyPr vert="horz" wrap="square" lIns="0" tIns="16933" rIns="0" bIns="0" rtlCol="0">
            <a:spAutoFit/>
          </a:bodyPr>
          <a:lstStyle/>
          <a:p>
            <a:pPr marL="16933">
              <a:spcBef>
                <a:spcPts val="133"/>
              </a:spcBef>
            </a:pPr>
            <a:r>
              <a:rPr sz="1333" dirty="0">
                <a:latin typeface="Calibri"/>
                <a:cs typeface="Calibri"/>
              </a:rPr>
              <a:t>20 year</a:t>
            </a:r>
            <a:r>
              <a:rPr sz="1333" spc="-20" dirty="0">
                <a:latin typeface="Calibri"/>
                <a:cs typeface="Calibri"/>
              </a:rPr>
              <a:t> </a:t>
            </a:r>
            <a:r>
              <a:rPr sz="1333" spc="-33" dirty="0">
                <a:latin typeface="Calibri"/>
                <a:cs typeface="Calibri"/>
              </a:rPr>
              <a:t>DL</a:t>
            </a:r>
            <a:endParaRPr sz="1333">
              <a:latin typeface="Calibri"/>
              <a:cs typeface="Calibri"/>
            </a:endParaRPr>
          </a:p>
        </p:txBody>
      </p:sp>
      <p:sp>
        <p:nvSpPr>
          <p:cNvPr id="60" name="object 57">
            <a:extLst>
              <a:ext uri="{FF2B5EF4-FFF2-40B4-BE49-F238E27FC236}">
                <a16:creationId xmlns:a16="http://schemas.microsoft.com/office/drawing/2014/main" id="{EB3148CA-62DB-2A18-63A3-004EBEBF261E}"/>
              </a:ext>
            </a:extLst>
          </p:cNvPr>
          <p:cNvSpPr txBox="1"/>
          <p:nvPr/>
        </p:nvSpPr>
        <p:spPr>
          <a:xfrm>
            <a:off x="4376462" y="2352040"/>
            <a:ext cx="2378285" cy="1740178"/>
          </a:xfrm>
          <a:prstGeom prst="rect">
            <a:avLst/>
          </a:prstGeom>
        </p:spPr>
        <p:txBody>
          <a:bodyPr vert="horz" wrap="square" lIns="0" tIns="16087" rIns="0" bIns="0" rtlCol="0">
            <a:spAutoFit/>
          </a:bodyPr>
          <a:lstStyle/>
          <a:p>
            <a:pPr marL="16933">
              <a:spcBef>
                <a:spcPts val="127"/>
              </a:spcBef>
            </a:pPr>
            <a:r>
              <a:rPr sz="1867" spc="-13" dirty="0">
                <a:latin typeface="Calibri"/>
                <a:cs typeface="Calibri"/>
              </a:rPr>
              <a:t>Zoekfontein</a:t>
            </a:r>
            <a:r>
              <a:rPr sz="1867" spc="-20" dirty="0">
                <a:latin typeface="Calibri"/>
                <a:cs typeface="Calibri"/>
              </a:rPr>
              <a:t> </a:t>
            </a:r>
            <a:r>
              <a:rPr sz="1867" dirty="0">
                <a:latin typeface="Calibri"/>
                <a:cs typeface="Calibri"/>
              </a:rPr>
              <a:t>–</a:t>
            </a:r>
            <a:r>
              <a:rPr sz="1867" spc="-40" dirty="0">
                <a:latin typeface="Calibri"/>
                <a:cs typeface="Calibri"/>
              </a:rPr>
              <a:t> </a:t>
            </a:r>
            <a:r>
              <a:rPr sz="1867" dirty="0">
                <a:latin typeface="Calibri"/>
                <a:cs typeface="Calibri"/>
              </a:rPr>
              <a:t>4.5</a:t>
            </a:r>
            <a:r>
              <a:rPr sz="1867" spc="-47" dirty="0">
                <a:latin typeface="Calibri"/>
                <a:cs typeface="Calibri"/>
              </a:rPr>
              <a:t> </a:t>
            </a:r>
            <a:r>
              <a:rPr sz="1867" spc="-33" dirty="0">
                <a:latin typeface="Calibri"/>
                <a:cs typeface="Calibri"/>
              </a:rPr>
              <a:t>MW</a:t>
            </a:r>
            <a:endParaRPr sz="1867">
              <a:latin typeface="Calibri"/>
              <a:cs typeface="Calibri"/>
            </a:endParaRPr>
          </a:p>
          <a:p>
            <a:pPr marL="16933"/>
            <a:r>
              <a:rPr sz="1867" dirty="0">
                <a:latin typeface="Calibri"/>
                <a:cs typeface="Calibri"/>
              </a:rPr>
              <a:t>(IRR:</a:t>
            </a:r>
            <a:r>
              <a:rPr sz="1867" spc="-47" dirty="0">
                <a:latin typeface="Calibri"/>
                <a:cs typeface="Calibri"/>
              </a:rPr>
              <a:t> </a:t>
            </a:r>
            <a:r>
              <a:rPr sz="1867" dirty="0">
                <a:latin typeface="Calibri"/>
                <a:cs typeface="Calibri"/>
              </a:rPr>
              <a:t>20.1%</a:t>
            </a:r>
            <a:r>
              <a:rPr sz="1867" spc="-33" dirty="0">
                <a:latin typeface="Calibri"/>
                <a:cs typeface="Calibri"/>
              </a:rPr>
              <a:t> </a:t>
            </a:r>
            <a:r>
              <a:rPr sz="1867" dirty="0">
                <a:latin typeface="Calibri"/>
                <a:cs typeface="Calibri"/>
              </a:rPr>
              <a:t>‐</a:t>
            </a:r>
            <a:r>
              <a:rPr sz="1867" spc="-47" dirty="0">
                <a:latin typeface="Calibri"/>
                <a:cs typeface="Calibri"/>
              </a:rPr>
              <a:t> </a:t>
            </a:r>
            <a:r>
              <a:rPr sz="1867" dirty="0">
                <a:latin typeface="Calibri"/>
                <a:cs typeface="Calibri"/>
              </a:rPr>
              <a:t>PB:</a:t>
            </a:r>
            <a:r>
              <a:rPr sz="1867" spc="-33" dirty="0">
                <a:latin typeface="Calibri"/>
                <a:cs typeface="Calibri"/>
              </a:rPr>
              <a:t> </a:t>
            </a:r>
            <a:r>
              <a:rPr sz="1867" dirty="0">
                <a:latin typeface="Calibri"/>
                <a:cs typeface="Calibri"/>
              </a:rPr>
              <a:t>4.8</a:t>
            </a:r>
            <a:r>
              <a:rPr sz="1867" spc="-33" dirty="0">
                <a:latin typeface="Calibri"/>
                <a:cs typeface="Calibri"/>
              </a:rPr>
              <a:t> </a:t>
            </a:r>
            <a:r>
              <a:rPr sz="1867" spc="-27" dirty="0">
                <a:latin typeface="Calibri"/>
                <a:cs typeface="Calibri"/>
              </a:rPr>
              <a:t>Yrs)</a:t>
            </a:r>
            <a:endParaRPr sz="1867">
              <a:latin typeface="Calibri"/>
              <a:cs typeface="Calibri"/>
            </a:endParaRPr>
          </a:p>
          <a:p>
            <a:pPr marL="16933"/>
            <a:r>
              <a:rPr sz="1867" spc="-13" dirty="0">
                <a:latin typeface="Calibri"/>
                <a:cs typeface="Calibri"/>
              </a:rPr>
              <a:t>Klipfontein </a:t>
            </a:r>
            <a:r>
              <a:rPr sz="1867" dirty="0">
                <a:latin typeface="Calibri"/>
                <a:cs typeface="Calibri"/>
              </a:rPr>
              <a:t>–</a:t>
            </a:r>
            <a:r>
              <a:rPr sz="1867" spc="-40" dirty="0">
                <a:latin typeface="Calibri"/>
                <a:cs typeface="Calibri"/>
              </a:rPr>
              <a:t> </a:t>
            </a:r>
            <a:r>
              <a:rPr sz="1867" dirty="0">
                <a:latin typeface="Calibri"/>
                <a:cs typeface="Calibri"/>
              </a:rPr>
              <a:t>3.75</a:t>
            </a:r>
            <a:r>
              <a:rPr sz="1867" spc="-33" dirty="0">
                <a:latin typeface="Calibri"/>
                <a:cs typeface="Calibri"/>
              </a:rPr>
              <a:t> MW</a:t>
            </a:r>
            <a:endParaRPr sz="1867">
              <a:latin typeface="Calibri"/>
              <a:cs typeface="Calibri"/>
            </a:endParaRPr>
          </a:p>
          <a:p>
            <a:pPr marL="16933"/>
            <a:r>
              <a:rPr sz="1867" dirty="0">
                <a:latin typeface="Calibri"/>
                <a:cs typeface="Calibri"/>
              </a:rPr>
              <a:t>(IRR:</a:t>
            </a:r>
            <a:r>
              <a:rPr sz="1867" spc="-47" dirty="0">
                <a:latin typeface="Calibri"/>
                <a:cs typeface="Calibri"/>
              </a:rPr>
              <a:t> </a:t>
            </a:r>
            <a:r>
              <a:rPr sz="1867" dirty="0">
                <a:latin typeface="Calibri"/>
                <a:cs typeface="Calibri"/>
              </a:rPr>
              <a:t>20.8%</a:t>
            </a:r>
            <a:r>
              <a:rPr sz="1867" spc="-33" dirty="0">
                <a:latin typeface="Calibri"/>
                <a:cs typeface="Calibri"/>
              </a:rPr>
              <a:t> </a:t>
            </a:r>
            <a:r>
              <a:rPr sz="1867" dirty="0">
                <a:latin typeface="Calibri"/>
                <a:cs typeface="Calibri"/>
              </a:rPr>
              <a:t>‐</a:t>
            </a:r>
            <a:r>
              <a:rPr sz="1867" spc="-47" dirty="0">
                <a:latin typeface="Calibri"/>
                <a:cs typeface="Calibri"/>
              </a:rPr>
              <a:t> </a:t>
            </a:r>
            <a:r>
              <a:rPr sz="1867" dirty="0">
                <a:latin typeface="Calibri"/>
                <a:cs typeface="Calibri"/>
              </a:rPr>
              <a:t>PB:</a:t>
            </a:r>
            <a:r>
              <a:rPr sz="1867" spc="-33" dirty="0">
                <a:latin typeface="Calibri"/>
                <a:cs typeface="Calibri"/>
              </a:rPr>
              <a:t> </a:t>
            </a:r>
            <a:r>
              <a:rPr sz="1867" dirty="0">
                <a:latin typeface="Calibri"/>
                <a:cs typeface="Calibri"/>
              </a:rPr>
              <a:t>4.6</a:t>
            </a:r>
            <a:r>
              <a:rPr sz="1867" spc="-33" dirty="0">
                <a:latin typeface="Calibri"/>
                <a:cs typeface="Calibri"/>
              </a:rPr>
              <a:t> </a:t>
            </a:r>
            <a:r>
              <a:rPr sz="1867" spc="-27" dirty="0">
                <a:latin typeface="Calibri"/>
                <a:cs typeface="Calibri"/>
              </a:rPr>
              <a:t>Yrs)</a:t>
            </a:r>
            <a:endParaRPr sz="1867">
              <a:latin typeface="Calibri"/>
              <a:cs typeface="Calibri"/>
            </a:endParaRPr>
          </a:p>
          <a:p>
            <a:pPr marL="16933"/>
            <a:r>
              <a:rPr sz="1867" spc="-13" dirty="0">
                <a:latin typeface="Calibri"/>
                <a:cs typeface="Calibri"/>
              </a:rPr>
              <a:t>Brakfontein</a:t>
            </a:r>
            <a:r>
              <a:rPr sz="1867" spc="-20" dirty="0">
                <a:latin typeface="Calibri"/>
                <a:cs typeface="Calibri"/>
              </a:rPr>
              <a:t> </a:t>
            </a:r>
            <a:r>
              <a:rPr sz="1867" dirty="0">
                <a:latin typeface="Calibri"/>
                <a:cs typeface="Calibri"/>
              </a:rPr>
              <a:t>–</a:t>
            </a:r>
            <a:r>
              <a:rPr sz="1867" spc="-47" dirty="0">
                <a:latin typeface="Calibri"/>
                <a:cs typeface="Calibri"/>
              </a:rPr>
              <a:t> </a:t>
            </a:r>
            <a:r>
              <a:rPr sz="1867" dirty="0">
                <a:latin typeface="Calibri"/>
                <a:cs typeface="Calibri"/>
              </a:rPr>
              <a:t>1.95</a:t>
            </a:r>
            <a:r>
              <a:rPr sz="1867" spc="-40" dirty="0">
                <a:latin typeface="Calibri"/>
                <a:cs typeface="Calibri"/>
              </a:rPr>
              <a:t> </a:t>
            </a:r>
            <a:r>
              <a:rPr sz="1867" spc="-33" dirty="0">
                <a:latin typeface="Calibri"/>
                <a:cs typeface="Calibri"/>
              </a:rPr>
              <a:t>MW</a:t>
            </a:r>
            <a:endParaRPr sz="1867">
              <a:latin typeface="Calibri"/>
              <a:cs typeface="Calibri"/>
            </a:endParaRPr>
          </a:p>
          <a:p>
            <a:pPr marL="16933"/>
            <a:r>
              <a:rPr sz="1867" dirty="0">
                <a:latin typeface="Calibri"/>
                <a:cs typeface="Calibri"/>
              </a:rPr>
              <a:t>(IRR:</a:t>
            </a:r>
            <a:r>
              <a:rPr sz="1867" spc="-47" dirty="0">
                <a:latin typeface="Calibri"/>
                <a:cs typeface="Calibri"/>
              </a:rPr>
              <a:t> </a:t>
            </a:r>
            <a:r>
              <a:rPr sz="1867" dirty="0">
                <a:latin typeface="Calibri"/>
                <a:cs typeface="Calibri"/>
              </a:rPr>
              <a:t>19.4%</a:t>
            </a:r>
            <a:r>
              <a:rPr sz="1867" spc="-33" dirty="0">
                <a:latin typeface="Calibri"/>
                <a:cs typeface="Calibri"/>
              </a:rPr>
              <a:t> </a:t>
            </a:r>
            <a:r>
              <a:rPr sz="1867" dirty="0">
                <a:latin typeface="Calibri"/>
                <a:cs typeface="Calibri"/>
              </a:rPr>
              <a:t>‐</a:t>
            </a:r>
            <a:r>
              <a:rPr sz="1867" spc="-47" dirty="0">
                <a:latin typeface="Calibri"/>
                <a:cs typeface="Calibri"/>
              </a:rPr>
              <a:t> </a:t>
            </a:r>
            <a:r>
              <a:rPr sz="1867" dirty="0">
                <a:latin typeface="Calibri"/>
                <a:cs typeface="Calibri"/>
              </a:rPr>
              <a:t>PB:</a:t>
            </a:r>
            <a:r>
              <a:rPr sz="1867" spc="-33" dirty="0">
                <a:latin typeface="Calibri"/>
                <a:cs typeface="Calibri"/>
              </a:rPr>
              <a:t> </a:t>
            </a:r>
            <a:r>
              <a:rPr sz="1867" dirty="0">
                <a:latin typeface="Calibri"/>
                <a:cs typeface="Calibri"/>
              </a:rPr>
              <a:t>5.1</a:t>
            </a:r>
            <a:r>
              <a:rPr sz="1867" spc="-33" dirty="0">
                <a:latin typeface="Calibri"/>
                <a:cs typeface="Calibri"/>
              </a:rPr>
              <a:t> </a:t>
            </a:r>
            <a:r>
              <a:rPr sz="1867" spc="-27" dirty="0">
                <a:latin typeface="Calibri"/>
                <a:cs typeface="Calibri"/>
              </a:rPr>
              <a:t>Yrs)</a:t>
            </a:r>
            <a:endParaRPr sz="1867">
              <a:latin typeface="Calibri"/>
              <a:cs typeface="Calibri"/>
            </a:endParaRPr>
          </a:p>
        </p:txBody>
      </p:sp>
      <p:grpSp>
        <p:nvGrpSpPr>
          <p:cNvPr id="61" name="object 58">
            <a:extLst>
              <a:ext uri="{FF2B5EF4-FFF2-40B4-BE49-F238E27FC236}">
                <a16:creationId xmlns:a16="http://schemas.microsoft.com/office/drawing/2014/main" id="{443C06EE-9866-FA9F-2734-6C277162EE35}"/>
              </a:ext>
            </a:extLst>
          </p:cNvPr>
          <p:cNvGrpSpPr/>
          <p:nvPr/>
        </p:nvGrpSpPr>
        <p:grpSpPr>
          <a:xfrm>
            <a:off x="6930356" y="3640967"/>
            <a:ext cx="4399416" cy="3475415"/>
            <a:chOff x="5197767" y="2730725"/>
            <a:chExt cx="3299562" cy="2606561"/>
          </a:xfrm>
        </p:grpSpPr>
        <p:pic>
          <p:nvPicPr>
            <p:cNvPr id="62" name="object 59">
              <a:extLst>
                <a:ext uri="{FF2B5EF4-FFF2-40B4-BE49-F238E27FC236}">
                  <a16:creationId xmlns:a16="http://schemas.microsoft.com/office/drawing/2014/main" id="{95E2BACE-9009-BF4C-C957-C26DD90A872B}"/>
                </a:ext>
              </a:extLst>
            </p:cNvPr>
            <p:cNvPicPr/>
            <p:nvPr/>
          </p:nvPicPr>
          <p:blipFill>
            <a:blip r:embed="rId40" cstate="print"/>
            <a:stretch>
              <a:fillRect/>
            </a:stretch>
          </p:blipFill>
          <p:spPr>
            <a:xfrm>
              <a:off x="5646585" y="2730725"/>
              <a:ext cx="332981" cy="547313"/>
            </a:xfrm>
            <a:prstGeom prst="rect">
              <a:avLst/>
            </a:prstGeom>
          </p:spPr>
        </p:pic>
        <p:pic>
          <p:nvPicPr>
            <p:cNvPr id="63" name="object 60">
              <a:extLst>
                <a:ext uri="{FF2B5EF4-FFF2-40B4-BE49-F238E27FC236}">
                  <a16:creationId xmlns:a16="http://schemas.microsoft.com/office/drawing/2014/main" id="{5687839E-3A39-974F-CC66-ED15E3987FE8}"/>
                </a:ext>
              </a:extLst>
            </p:cNvPr>
            <p:cNvPicPr/>
            <p:nvPr/>
          </p:nvPicPr>
          <p:blipFill>
            <a:blip r:embed="rId41" cstate="print"/>
            <a:stretch>
              <a:fillRect/>
            </a:stretch>
          </p:blipFill>
          <p:spPr>
            <a:xfrm>
              <a:off x="5197767" y="5152890"/>
              <a:ext cx="186689" cy="184396"/>
            </a:xfrm>
            <a:prstGeom prst="rect">
              <a:avLst/>
            </a:prstGeom>
          </p:spPr>
        </p:pic>
        <p:sp>
          <p:nvSpPr>
            <p:cNvPr id="64" name="object 61">
              <a:extLst>
                <a:ext uri="{FF2B5EF4-FFF2-40B4-BE49-F238E27FC236}">
                  <a16:creationId xmlns:a16="http://schemas.microsoft.com/office/drawing/2014/main" id="{3A005AF1-2BC9-714D-0C00-8A037B0D9777}"/>
                </a:ext>
              </a:extLst>
            </p:cNvPr>
            <p:cNvSpPr/>
            <p:nvPr/>
          </p:nvSpPr>
          <p:spPr>
            <a:xfrm>
              <a:off x="6460884" y="3442343"/>
              <a:ext cx="2025650" cy="954405"/>
            </a:xfrm>
            <a:custGeom>
              <a:avLst/>
              <a:gdLst/>
              <a:ahLst/>
              <a:cxnLst/>
              <a:rect l="l" t="t" r="r" b="b"/>
              <a:pathLst>
                <a:path w="2025650" h="954404">
                  <a:moveTo>
                    <a:pt x="2025396" y="954024"/>
                  </a:moveTo>
                  <a:lnTo>
                    <a:pt x="2025396" y="0"/>
                  </a:lnTo>
                  <a:lnTo>
                    <a:pt x="0" y="0"/>
                  </a:lnTo>
                  <a:lnTo>
                    <a:pt x="0" y="954024"/>
                  </a:lnTo>
                  <a:lnTo>
                    <a:pt x="2025396" y="954024"/>
                  </a:lnTo>
                  <a:close/>
                </a:path>
              </a:pathLst>
            </a:custGeom>
            <a:solidFill>
              <a:srgbClr val="FFFFFF"/>
            </a:solidFill>
          </p:spPr>
          <p:txBody>
            <a:bodyPr wrap="square" lIns="0" tIns="0" rIns="0" bIns="0" rtlCol="0"/>
            <a:lstStyle/>
            <a:p>
              <a:endParaRPr sz="2400" dirty="0"/>
            </a:p>
          </p:txBody>
        </p:sp>
        <p:sp>
          <p:nvSpPr>
            <p:cNvPr id="65" name="object 62">
              <a:extLst>
                <a:ext uri="{FF2B5EF4-FFF2-40B4-BE49-F238E27FC236}">
                  <a16:creationId xmlns:a16="http://schemas.microsoft.com/office/drawing/2014/main" id="{BEB3895F-2C60-1D86-0984-79A78EAC5BAA}"/>
                </a:ext>
              </a:extLst>
            </p:cNvPr>
            <p:cNvSpPr/>
            <p:nvPr/>
          </p:nvSpPr>
          <p:spPr>
            <a:xfrm>
              <a:off x="6460884" y="3437899"/>
              <a:ext cx="2036445" cy="963294"/>
            </a:xfrm>
            <a:custGeom>
              <a:avLst/>
              <a:gdLst/>
              <a:ahLst/>
              <a:cxnLst/>
              <a:rect l="l" t="t" r="r" b="b"/>
              <a:pathLst>
                <a:path w="2036445" h="963295">
                  <a:moveTo>
                    <a:pt x="2036064" y="960882"/>
                  </a:moveTo>
                  <a:lnTo>
                    <a:pt x="2036064" y="1524"/>
                  </a:lnTo>
                  <a:lnTo>
                    <a:pt x="2033777" y="0"/>
                  </a:lnTo>
                  <a:lnTo>
                    <a:pt x="2285" y="0"/>
                  </a:lnTo>
                  <a:lnTo>
                    <a:pt x="0" y="1524"/>
                  </a:lnTo>
                  <a:lnTo>
                    <a:pt x="0" y="960882"/>
                  </a:lnTo>
                  <a:lnTo>
                    <a:pt x="2286" y="963168"/>
                  </a:lnTo>
                  <a:lnTo>
                    <a:pt x="5333" y="963168"/>
                  </a:lnTo>
                  <a:lnTo>
                    <a:pt x="5334" y="9144"/>
                  </a:lnTo>
                  <a:lnTo>
                    <a:pt x="9905" y="4572"/>
                  </a:lnTo>
                  <a:lnTo>
                    <a:pt x="9905" y="9144"/>
                  </a:lnTo>
                  <a:lnTo>
                    <a:pt x="2026158" y="9144"/>
                  </a:lnTo>
                  <a:lnTo>
                    <a:pt x="2026158" y="4572"/>
                  </a:lnTo>
                  <a:lnTo>
                    <a:pt x="2030730" y="9144"/>
                  </a:lnTo>
                  <a:lnTo>
                    <a:pt x="2030730" y="963168"/>
                  </a:lnTo>
                  <a:lnTo>
                    <a:pt x="2033777" y="963168"/>
                  </a:lnTo>
                  <a:lnTo>
                    <a:pt x="2036064" y="960882"/>
                  </a:lnTo>
                  <a:close/>
                </a:path>
                <a:path w="2036445" h="963295">
                  <a:moveTo>
                    <a:pt x="9905" y="9144"/>
                  </a:moveTo>
                  <a:lnTo>
                    <a:pt x="9905" y="4572"/>
                  </a:lnTo>
                  <a:lnTo>
                    <a:pt x="5334" y="9144"/>
                  </a:lnTo>
                  <a:lnTo>
                    <a:pt x="9905" y="9144"/>
                  </a:lnTo>
                  <a:close/>
                </a:path>
                <a:path w="2036445" h="963295">
                  <a:moveTo>
                    <a:pt x="9905" y="954024"/>
                  </a:moveTo>
                  <a:lnTo>
                    <a:pt x="9905" y="9144"/>
                  </a:lnTo>
                  <a:lnTo>
                    <a:pt x="5334" y="9144"/>
                  </a:lnTo>
                  <a:lnTo>
                    <a:pt x="5334" y="954024"/>
                  </a:lnTo>
                  <a:lnTo>
                    <a:pt x="9905" y="954024"/>
                  </a:lnTo>
                  <a:close/>
                </a:path>
                <a:path w="2036445" h="963295">
                  <a:moveTo>
                    <a:pt x="2030730" y="954024"/>
                  </a:moveTo>
                  <a:lnTo>
                    <a:pt x="5334" y="954024"/>
                  </a:lnTo>
                  <a:lnTo>
                    <a:pt x="9905" y="958595"/>
                  </a:lnTo>
                  <a:lnTo>
                    <a:pt x="9905" y="963168"/>
                  </a:lnTo>
                  <a:lnTo>
                    <a:pt x="2026158" y="963168"/>
                  </a:lnTo>
                  <a:lnTo>
                    <a:pt x="2026158" y="958596"/>
                  </a:lnTo>
                  <a:lnTo>
                    <a:pt x="2030730" y="954024"/>
                  </a:lnTo>
                  <a:close/>
                </a:path>
                <a:path w="2036445" h="963295">
                  <a:moveTo>
                    <a:pt x="9905" y="963168"/>
                  </a:moveTo>
                  <a:lnTo>
                    <a:pt x="9905" y="958595"/>
                  </a:lnTo>
                  <a:lnTo>
                    <a:pt x="5334" y="954024"/>
                  </a:lnTo>
                  <a:lnTo>
                    <a:pt x="5333" y="963168"/>
                  </a:lnTo>
                  <a:lnTo>
                    <a:pt x="9905" y="963168"/>
                  </a:lnTo>
                  <a:close/>
                </a:path>
                <a:path w="2036445" h="963295">
                  <a:moveTo>
                    <a:pt x="2030730" y="9144"/>
                  </a:moveTo>
                  <a:lnTo>
                    <a:pt x="2026158" y="4572"/>
                  </a:lnTo>
                  <a:lnTo>
                    <a:pt x="2026158" y="9144"/>
                  </a:lnTo>
                  <a:lnTo>
                    <a:pt x="2030730" y="9144"/>
                  </a:lnTo>
                  <a:close/>
                </a:path>
                <a:path w="2036445" h="963295">
                  <a:moveTo>
                    <a:pt x="2030730" y="954024"/>
                  </a:moveTo>
                  <a:lnTo>
                    <a:pt x="2030730" y="9144"/>
                  </a:lnTo>
                  <a:lnTo>
                    <a:pt x="2026158" y="9144"/>
                  </a:lnTo>
                  <a:lnTo>
                    <a:pt x="2026158" y="954024"/>
                  </a:lnTo>
                  <a:lnTo>
                    <a:pt x="2030730" y="954024"/>
                  </a:lnTo>
                  <a:close/>
                </a:path>
                <a:path w="2036445" h="963295">
                  <a:moveTo>
                    <a:pt x="2030730" y="963168"/>
                  </a:moveTo>
                  <a:lnTo>
                    <a:pt x="2030730" y="954024"/>
                  </a:lnTo>
                  <a:lnTo>
                    <a:pt x="2026158" y="958596"/>
                  </a:lnTo>
                  <a:lnTo>
                    <a:pt x="2026158" y="963168"/>
                  </a:lnTo>
                  <a:lnTo>
                    <a:pt x="2030730" y="963168"/>
                  </a:lnTo>
                  <a:close/>
                </a:path>
              </a:pathLst>
            </a:custGeom>
            <a:solidFill>
              <a:srgbClr val="000000"/>
            </a:solidFill>
          </p:spPr>
          <p:txBody>
            <a:bodyPr wrap="square" lIns="0" tIns="0" rIns="0" bIns="0" rtlCol="0"/>
            <a:lstStyle/>
            <a:p>
              <a:endParaRPr sz="2400"/>
            </a:p>
          </p:txBody>
        </p:sp>
      </p:grpSp>
      <p:sp>
        <p:nvSpPr>
          <p:cNvPr id="66" name="object 63">
            <a:extLst>
              <a:ext uri="{FF2B5EF4-FFF2-40B4-BE49-F238E27FC236}">
                <a16:creationId xmlns:a16="http://schemas.microsoft.com/office/drawing/2014/main" id="{A1E15053-8EE2-FC55-3D14-A321A1D270A2}"/>
              </a:ext>
            </a:extLst>
          </p:cNvPr>
          <p:cNvSpPr txBox="1"/>
          <p:nvPr/>
        </p:nvSpPr>
        <p:spPr>
          <a:xfrm>
            <a:off x="7763807" y="7043928"/>
            <a:ext cx="727287" cy="303567"/>
          </a:xfrm>
          <a:prstGeom prst="rect">
            <a:avLst/>
          </a:prstGeom>
        </p:spPr>
        <p:txBody>
          <a:bodyPr vert="horz" wrap="square" lIns="0" tIns="16087" rIns="0" bIns="0" rtlCol="0">
            <a:spAutoFit/>
          </a:bodyPr>
          <a:lstStyle/>
          <a:p>
            <a:pPr marL="16933">
              <a:spcBef>
                <a:spcPts val="127"/>
              </a:spcBef>
            </a:pPr>
            <a:r>
              <a:rPr sz="1867" spc="-13" dirty="0">
                <a:solidFill>
                  <a:srgbClr val="00FF00"/>
                </a:solidFill>
                <a:latin typeface="Calibri"/>
                <a:cs typeface="Calibri"/>
              </a:rPr>
              <a:t>ESKOM</a:t>
            </a:r>
            <a:endParaRPr sz="1867">
              <a:latin typeface="Calibri"/>
              <a:cs typeface="Calibri"/>
            </a:endParaRPr>
          </a:p>
        </p:txBody>
      </p:sp>
      <p:sp>
        <p:nvSpPr>
          <p:cNvPr id="67" name="object 64">
            <a:extLst>
              <a:ext uri="{FF2B5EF4-FFF2-40B4-BE49-F238E27FC236}">
                <a16:creationId xmlns:a16="http://schemas.microsoft.com/office/drawing/2014/main" id="{B5086052-22E8-8B09-67CD-0739F1F9EB64}"/>
              </a:ext>
            </a:extLst>
          </p:cNvPr>
          <p:cNvSpPr txBox="1"/>
          <p:nvPr/>
        </p:nvSpPr>
        <p:spPr>
          <a:xfrm>
            <a:off x="9409726" y="7110984"/>
            <a:ext cx="761153" cy="222219"/>
          </a:xfrm>
          <a:prstGeom prst="rect">
            <a:avLst/>
          </a:prstGeom>
        </p:spPr>
        <p:txBody>
          <a:bodyPr vert="horz" wrap="square" lIns="0" tIns="16933" rIns="0" bIns="0" rtlCol="0">
            <a:spAutoFit/>
          </a:bodyPr>
          <a:lstStyle/>
          <a:p>
            <a:pPr marL="16933">
              <a:spcBef>
                <a:spcPts val="133"/>
              </a:spcBef>
            </a:pPr>
            <a:r>
              <a:rPr sz="1333" dirty="0">
                <a:latin typeface="Calibri"/>
                <a:cs typeface="Calibri"/>
              </a:rPr>
              <a:t>30 year</a:t>
            </a:r>
            <a:r>
              <a:rPr sz="1333" spc="-13" dirty="0">
                <a:latin typeface="Calibri"/>
                <a:cs typeface="Calibri"/>
              </a:rPr>
              <a:t> </a:t>
            </a:r>
            <a:r>
              <a:rPr sz="1333" spc="-33" dirty="0">
                <a:latin typeface="Calibri"/>
                <a:cs typeface="Calibri"/>
              </a:rPr>
              <a:t>DL</a:t>
            </a:r>
            <a:endParaRPr sz="1333">
              <a:latin typeface="Calibri"/>
              <a:cs typeface="Calibri"/>
            </a:endParaRPr>
          </a:p>
        </p:txBody>
      </p:sp>
      <p:sp>
        <p:nvSpPr>
          <p:cNvPr id="68" name="object 65">
            <a:extLst>
              <a:ext uri="{FF2B5EF4-FFF2-40B4-BE49-F238E27FC236}">
                <a16:creationId xmlns:a16="http://schemas.microsoft.com/office/drawing/2014/main" id="{634F3244-E75F-DDD9-F335-4B1ECDCFECB8}"/>
              </a:ext>
            </a:extLst>
          </p:cNvPr>
          <p:cNvSpPr txBox="1"/>
          <p:nvPr/>
        </p:nvSpPr>
        <p:spPr>
          <a:xfrm>
            <a:off x="8754199" y="4756546"/>
            <a:ext cx="2378285" cy="878211"/>
          </a:xfrm>
          <a:prstGeom prst="rect">
            <a:avLst/>
          </a:prstGeom>
        </p:spPr>
        <p:txBody>
          <a:bodyPr vert="horz" wrap="square" lIns="0" tIns="16087" rIns="0" bIns="0" rtlCol="0">
            <a:spAutoFit/>
          </a:bodyPr>
          <a:lstStyle/>
          <a:p>
            <a:pPr marL="16933" marR="185415" indent="-847">
              <a:spcBef>
                <a:spcPts val="127"/>
              </a:spcBef>
            </a:pPr>
            <a:r>
              <a:rPr sz="1867" spc="-27" dirty="0">
                <a:latin typeface="Calibri"/>
                <a:cs typeface="Calibri"/>
              </a:rPr>
              <a:t>Teebus</a:t>
            </a:r>
            <a:r>
              <a:rPr sz="1867" spc="-33" dirty="0">
                <a:latin typeface="Calibri"/>
                <a:cs typeface="Calibri"/>
              </a:rPr>
              <a:t> </a:t>
            </a:r>
            <a:r>
              <a:rPr sz="1867" dirty="0">
                <a:latin typeface="Calibri"/>
                <a:cs typeface="Calibri"/>
              </a:rPr>
              <a:t>on</a:t>
            </a:r>
            <a:r>
              <a:rPr sz="1867" spc="-53" dirty="0">
                <a:latin typeface="Calibri"/>
                <a:cs typeface="Calibri"/>
              </a:rPr>
              <a:t> </a:t>
            </a:r>
            <a:r>
              <a:rPr sz="1867" spc="-13" dirty="0">
                <a:latin typeface="Calibri"/>
                <a:cs typeface="Calibri"/>
              </a:rPr>
              <a:t>Orange</a:t>
            </a:r>
            <a:r>
              <a:rPr sz="1867" spc="-47" dirty="0">
                <a:latin typeface="Calibri"/>
                <a:cs typeface="Calibri"/>
              </a:rPr>
              <a:t> </a:t>
            </a:r>
            <a:r>
              <a:rPr sz="1867" spc="-27" dirty="0">
                <a:latin typeface="Calibri"/>
                <a:cs typeface="Calibri"/>
              </a:rPr>
              <a:t>Fish </a:t>
            </a:r>
            <a:r>
              <a:rPr sz="1867" spc="-13" dirty="0">
                <a:latin typeface="Calibri"/>
                <a:cs typeface="Calibri"/>
              </a:rPr>
              <a:t>Tunnel</a:t>
            </a:r>
            <a:r>
              <a:rPr sz="1867" spc="-27" dirty="0">
                <a:latin typeface="Calibri"/>
                <a:cs typeface="Calibri"/>
              </a:rPr>
              <a:t> </a:t>
            </a:r>
            <a:r>
              <a:rPr sz="1867" dirty="0">
                <a:latin typeface="Calibri"/>
                <a:cs typeface="Calibri"/>
              </a:rPr>
              <a:t>–</a:t>
            </a:r>
            <a:r>
              <a:rPr sz="1867" spc="-47" dirty="0">
                <a:latin typeface="Calibri"/>
                <a:cs typeface="Calibri"/>
              </a:rPr>
              <a:t> </a:t>
            </a:r>
            <a:r>
              <a:rPr sz="1867" dirty="0">
                <a:latin typeface="Calibri"/>
                <a:cs typeface="Calibri"/>
              </a:rPr>
              <a:t>8.5</a:t>
            </a:r>
            <a:r>
              <a:rPr sz="1867" spc="-53" dirty="0">
                <a:latin typeface="Calibri"/>
                <a:cs typeface="Calibri"/>
              </a:rPr>
              <a:t> </a:t>
            </a:r>
            <a:r>
              <a:rPr sz="1867" spc="-33" dirty="0">
                <a:latin typeface="Calibri"/>
                <a:cs typeface="Calibri"/>
              </a:rPr>
              <a:t>MW</a:t>
            </a:r>
            <a:endParaRPr sz="1867" dirty="0">
              <a:latin typeface="Calibri"/>
              <a:cs typeface="Calibri"/>
            </a:endParaRPr>
          </a:p>
          <a:p>
            <a:pPr marL="16933"/>
            <a:r>
              <a:rPr sz="1867" dirty="0">
                <a:latin typeface="Calibri"/>
                <a:cs typeface="Calibri"/>
              </a:rPr>
              <a:t>(IRR:</a:t>
            </a:r>
            <a:r>
              <a:rPr sz="1867" spc="-47" dirty="0">
                <a:latin typeface="Calibri"/>
                <a:cs typeface="Calibri"/>
              </a:rPr>
              <a:t> </a:t>
            </a:r>
            <a:r>
              <a:rPr sz="1867" dirty="0">
                <a:latin typeface="Calibri"/>
                <a:cs typeface="Calibri"/>
              </a:rPr>
              <a:t>35.1%</a:t>
            </a:r>
            <a:r>
              <a:rPr sz="1867" spc="-33" dirty="0">
                <a:latin typeface="Calibri"/>
                <a:cs typeface="Calibri"/>
              </a:rPr>
              <a:t> </a:t>
            </a:r>
            <a:r>
              <a:rPr sz="1867" dirty="0">
                <a:latin typeface="Calibri"/>
                <a:cs typeface="Calibri"/>
              </a:rPr>
              <a:t>‐</a:t>
            </a:r>
            <a:r>
              <a:rPr sz="1867" spc="-47" dirty="0">
                <a:latin typeface="Calibri"/>
                <a:cs typeface="Calibri"/>
              </a:rPr>
              <a:t> </a:t>
            </a:r>
            <a:r>
              <a:rPr sz="1867" dirty="0">
                <a:latin typeface="Calibri"/>
                <a:cs typeface="Calibri"/>
              </a:rPr>
              <a:t>PB:</a:t>
            </a:r>
            <a:r>
              <a:rPr sz="1867" spc="-33" dirty="0">
                <a:latin typeface="Calibri"/>
                <a:cs typeface="Calibri"/>
              </a:rPr>
              <a:t> </a:t>
            </a:r>
            <a:r>
              <a:rPr sz="1867" dirty="0">
                <a:latin typeface="Calibri"/>
                <a:cs typeface="Calibri"/>
              </a:rPr>
              <a:t>2.5</a:t>
            </a:r>
            <a:r>
              <a:rPr sz="1867" spc="-33" dirty="0">
                <a:latin typeface="Calibri"/>
                <a:cs typeface="Calibri"/>
              </a:rPr>
              <a:t> </a:t>
            </a:r>
            <a:r>
              <a:rPr sz="1867" spc="-27" dirty="0">
                <a:latin typeface="Calibri"/>
                <a:cs typeface="Calibri"/>
              </a:rPr>
              <a:t>Yrs)</a:t>
            </a:r>
            <a:endParaRPr sz="1867" dirty="0">
              <a:latin typeface="Calibri"/>
              <a:cs typeface="Calibri"/>
            </a:endParaRPr>
          </a:p>
        </p:txBody>
      </p:sp>
    </p:spTree>
    <p:extLst>
      <p:ext uri="{BB962C8B-B14F-4D97-AF65-F5344CB8AC3E}">
        <p14:creationId xmlns:p14="http://schemas.microsoft.com/office/powerpoint/2010/main" val="3123219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FD5E-82C0-1C5D-1A9D-9B063D27B4DE}"/>
              </a:ext>
            </a:extLst>
          </p:cNvPr>
          <p:cNvSpPr>
            <a:spLocks noGrp="1"/>
          </p:cNvSpPr>
          <p:nvPr>
            <p:ph type="title"/>
          </p:nvPr>
        </p:nvSpPr>
        <p:spPr>
          <a:xfrm>
            <a:off x="838200" y="365126"/>
            <a:ext cx="10515600" cy="933000"/>
          </a:xfrm>
        </p:spPr>
        <p:txBody>
          <a:bodyPr>
            <a:normAutofit fontScale="90000"/>
          </a:bodyPr>
          <a:lstStyle/>
          <a:p>
            <a:r>
              <a:rPr lang="en-ZA" b="1" dirty="0"/>
              <a:t>Utilising existing municipal water infrastructure</a:t>
            </a:r>
            <a:endParaRPr lang="en-ZA" dirty="0"/>
          </a:p>
        </p:txBody>
      </p:sp>
      <p:sp>
        <p:nvSpPr>
          <p:cNvPr id="3" name="Content Placeholder 2">
            <a:extLst>
              <a:ext uri="{FF2B5EF4-FFF2-40B4-BE49-F238E27FC236}">
                <a16:creationId xmlns:a16="http://schemas.microsoft.com/office/drawing/2014/main" id="{1D0DBFC8-390C-25BE-730E-96C6B08BD4C6}"/>
              </a:ext>
            </a:extLst>
          </p:cNvPr>
          <p:cNvSpPr>
            <a:spLocks noGrp="1"/>
          </p:cNvSpPr>
          <p:nvPr>
            <p:ph sz="half" idx="1"/>
          </p:nvPr>
        </p:nvSpPr>
        <p:spPr>
          <a:xfrm>
            <a:off x="0" y="2203688"/>
            <a:ext cx="3808288" cy="4359747"/>
          </a:xfrm>
        </p:spPr>
        <p:txBody>
          <a:bodyPr>
            <a:normAutofit/>
          </a:bodyPr>
          <a:lstStyle/>
          <a:p>
            <a:pPr lvl="0">
              <a:buClr>
                <a:srgbClr val="FF0000"/>
              </a:buClr>
              <a:defRPr/>
            </a:pPr>
            <a:r>
              <a:rPr lang="en-ZA" sz="2933" b="1" dirty="0">
                <a:cs typeface="Arial" charset="0"/>
              </a:rPr>
              <a:t>Crossflow turbine and Synchronous generator type</a:t>
            </a:r>
          </a:p>
          <a:p>
            <a:pPr lvl="0">
              <a:buClr>
                <a:srgbClr val="FF0000"/>
              </a:buClr>
              <a:defRPr/>
            </a:pPr>
            <a:r>
              <a:rPr lang="en-ZA" sz="2933" b="1" dirty="0">
                <a:cs typeface="Arial" charset="0"/>
              </a:rPr>
              <a:t>Net head: H = ±40 m</a:t>
            </a:r>
          </a:p>
          <a:p>
            <a:pPr>
              <a:buClr>
                <a:srgbClr val="FF0000"/>
              </a:buClr>
              <a:defRPr/>
            </a:pPr>
            <a:r>
              <a:rPr lang="en-ZA" sz="2933" b="1" dirty="0">
                <a:cs typeface="Arial" charset="0"/>
              </a:rPr>
              <a:t>Flow: Q = ±350 l/s</a:t>
            </a:r>
          </a:p>
          <a:p>
            <a:pPr>
              <a:buClr>
                <a:srgbClr val="FF0000"/>
              </a:buClr>
              <a:defRPr/>
            </a:pPr>
            <a:r>
              <a:rPr lang="en-ZA" sz="2933" b="1" dirty="0">
                <a:cs typeface="Arial" charset="0"/>
              </a:rPr>
              <a:t>Generated electric power: </a:t>
            </a:r>
            <a:r>
              <a:rPr lang="en-ZA" sz="2933" b="1" dirty="0">
                <a:solidFill>
                  <a:srgbClr val="FF0000"/>
                </a:solidFill>
                <a:cs typeface="Arial" charset="0"/>
              </a:rPr>
              <a:t>P = ±96 kW</a:t>
            </a:r>
          </a:p>
          <a:p>
            <a:endParaRPr lang="en-ZA" dirty="0"/>
          </a:p>
        </p:txBody>
      </p:sp>
      <p:sp>
        <p:nvSpPr>
          <p:cNvPr id="5" name="Text Box 4">
            <a:extLst>
              <a:ext uri="{FF2B5EF4-FFF2-40B4-BE49-F238E27FC236}">
                <a16:creationId xmlns:a16="http://schemas.microsoft.com/office/drawing/2014/main" id="{620B840C-AC8C-0FD3-31EE-1E189796C4BD}"/>
              </a:ext>
            </a:extLst>
          </p:cNvPr>
          <p:cNvSpPr txBox="1">
            <a:spLocks noChangeArrowheads="1"/>
          </p:cNvSpPr>
          <p:nvPr/>
        </p:nvSpPr>
        <p:spPr bwMode="auto">
          <a:xfrm>
            <a:off x="1" y="1423989"/>
            <a:ext cx="12064999" cy="748988"/>
          </a:xfrm>
          <a:prstGeom prst="rect">
            <a:avLst/>
          </a:prstGeom>
          <a:solidFill>
            <a:schemeClr val="accent5">
              <a:lumMod val="40000"/>
              <a:lumOff val="60000"/>
            </a:schemeClr>
          </a:solidFill>
          <a:ln>
            <a:solidFill>
              <a:schemeClr val="tx2">
                <a:lumMod val="75000"/>
              </a:schemeClr>
            </a:solidFill>
          </a:ln>
          <a:effectLst/>
        </p:spPr>
        <p:txBody>
          <a:bodyPr wrap="square">
            <a:spAutoFit/>
          </a:bodyPr>
          <a:lstStyle/>
          <a:p>
            <a:pPr>
              <a:spcBef>
                <a:spcPct val="50000"/>
              </a:spcBef>
              <a:buClrTx/>
            </a:pPr>
            <a:r>
              <a:rPr lang="en-US" sz="4267" b="1" dirty="0"/>
              <a:t> Example - </a:t>
            </a:r>
            <a:r>
              <a:rPr lang="en-US" sz="4267" b="1" dirty="0" err="1"/>
              <a:t>Bloemwater</a:t>
            </a:r>
            <a:r>
              <a:rPr lang="en-US" sz="4267" b="1" dirty="0"/>
              <a:t> Brandkop reservoir</a:t>
            </a:r>
          </a:p>
        </p:txBody>
      </p:sp>
      <p:pic>
        <p:nvPicPr>
          <p:cNvPr id="6" name="Content Placeholder 5">
            <a:extLst>
              <a:ext uri="{FF2B5EF4-FFF2-40B4-BE49-F238E27FC236}">
                <a16:creationId xmlns:a16="http://schemas.microsoft.com/office/drawing/2014/main" id="{FEACFA79-AC14-BF60-BD22-7597A79D267F}"/>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376827" y="2298841"/>
            <a:ext cx="5688172" cy="4267025"/>
          </a:xfrm>
          <a:prstGeom prst="rect">
            <a:avLst/>
          </a:prstGeom>
          <a:ln>
            <a:solidFill>
              <a:schemeClr val="tx1"/>
            </a:solidFill>
          </a:ln>
        </p:spPr>
      </p:pic>
      <p:pic>
        <p:nvPicPr>
          <p:cNvPr id="7" name="Picture 6" descr="C:\Users\kg120405\AppData\Local\Microsoft\Windows\Temporary Internet Files\Content.Word\IMG_4226.jpg">
            <a:extLst>
              <a:ext uri="{FF2B5EF4-FFF2-40B4-BE49-F238E27FC236}">
                <a16:creationId xmlns:a16="http://schemas.microsoft.com/office/drawing/2014/main" id="{30007394-FD4C-B9F6-022A-C7AC77E534B4}"/>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3575407" y="2298841"/>
            <a:ext cx="2734496" cy="1756028"/>
          </a:xfrm>
          <a:prstGeom prst="rect">
            <a:avLst/>
          </a:prstGeom>
          <a:noFill/>
          <a:ln>
            <a:solidFill>
              <a:schemeClr val="tx1"/>
            </a:solidFill>
          </a:ln>
        </p:spPr>
      </p:pic>
    </p:spTree>
    <p:extLst>
      <p:ext uri="{BB962C8B-B14F-4D97-AF65-F5344CB8AC3E}">
        <p14:creationId xmlns:p14="http://schemas.microsoft.com/office/powerpoint/2010/main" val="2745025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730" y="242047"/>
            <a:ext cx="10908376" cy="1559881"/>
          </a:xfrm>
        </p:spPr>
        <p:txBody>
          <a:bodyPr>
            <a:noAutofit/>
          </a:bodyPr>
          <a:lstStyle/>
          <a:p>
            <a:pPr algn="ctr"/>
            <a:r>
              <a:rPr lang="en-ZA" b="1" dirty="0"/>
              <a:t>BIOGAS POTENTIAL FROM ANAEROBIC DIGESTERS</a:t>
            </a:r>
          </a:p>
        </p:txBody>
      </p:sp>
      <p:graphicFrame>
        <p:nvGraphicFramePr>
          <p:cNvPr id="3" name="Table 2"/>
          <p:cNvGraphicFramePr>
            <a:graphicFrameLocks noGrp="1"/>
          </p:cNvGraphicFramePr>
          <p:nvPr/>
        </p:nvGraphicFramePr>
        <p:xfrm>
          <a:off x="1795486" y="1862826"/>
          <a:ext cx="5130570" cy="2794236"/>
        </p:xfrm>
        <a:graphic>
          <a:graphicData uri="http://schemas.openxmlformats.org/drawingml/2006/table">
            <a:tbl>
              <a:tblPr firstRow="1" firstCol="1" bandRow="1">
                <a:tableStyleId>{6E25E649-3F16-4E02-A733-19D2CDBF48F0}</a:tableStyleId>
              </a:tblPr>
              <a:tblGrid>
                <a:gridCol w="2052229">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918102">
                  <a:extLst>
                    <a:ext uri="{9D8B030D-6E8A-4147-A177-3AD203B41FA5}">
                      <a16:colId xmlns:a16="http://schemas.microsoft.com/office/drawing/2014/main" val="20002"/>
                    </a:ext>
                  </a:extLst>
                </a:gridCol>
                <a:gridCol w="1080119">
                  <a:extLst>
                    <a:ext uri="{9D8B030D-6E8A-4147-A177-3AD203B41FA5}">
                      <a16:colId xmlns:a16="http://schemas.microsoft.com/office/drawing/2014/main" val="20003"/>
                    </a:ext>
                  </a:extLst>
                </a:gridCol>
              </a:tblGrid>
              <a:tr h="366330">
                <a:tc>
                  <a:txBody>
                    <a:bodyPr/>
                    <a:lstStyle/>
                    <a:p>
                      <a:pPr marL="0" marR="0" algn="ctr">
                        <a:lnSpc>
                          <a:spcPct val="115000"/>
                        </a:lnSpc>
                        <a:spcBef>
                          <a:spcPts val="0"/>
                        </a:spcBef>
                        <a:spcAft>
                          <a:spcPts val="0"/>
                        </a:spcAft>
                      </a:pPr>
                      <a:r>
                        <a:rPr lang="en-ZA" sz="1500" dirty="0">
                          <a:solidFill>
                            <a:schemeClr val="bg1"/>
                          </a:solidFill>
                          <a:effectLst/>
                        </a:rPr>
                        <a:t> </a:t>
                      </a:r>
                      <a:endParaRPr lang="en-ZA"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002060"/>
                    </a:solidFill>
                  </a:tcPr>
                </a:tc>
                <a:tc>
                  <a:txBody>
                    <a:bodyPr/>
                    <a:lstStyle/>
                    <a:p>
                      <a:pPr marL="0" marR="0" algn="ctr">
                        <a:lnSpc>
                          <a:spcPct val="115000"/>
                        </a:lnSpc>
                        <a:spcBef>
                          <a:spcPts val="0"/>
                        </a:spcBef>
                        <a:spcAft>
                          <a:spcPts val="0"/>
                        </a:spcAft>
                      </a:pPr>
                      <a:r>
                        <a:rPr lang="en-ZA" sz="1500" dirty="0">
                          <a:solidFill>
                            <a:schemeClr val="bg1"/>
                          </a:solidFill>
                          <a:effectLst/>
                        </a:rPr>
                        <a:t>Max</a:t>
                      </a:r>
                      <a:endParaRPr lang="en-ZA"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002060"/>
                    </a:solidFill>
                  </a:tcPr>
                </a:tc>
                <a:tc>
                  <a:txBody>
                    <a:bodyPr/>
                    <a:lstStyle/>
                    <a:p>
                      <a:pPr marL="0" marR="0" algn="ctr">
                        <a:lnSpc>
                          <a:spcPct val="115000"/>
                        </a:lnSpc>
                        <a:spcBef>
                          <a:spcPts val="0"/>
                        </a:spcBef>
                        <a:spcAft>
                          <a:spcPts val="0"/>
                        </a:spcAft>
                      </a:pPr>
                      <a:r>
                        <a:rPr lang="en-ZA" sz="1500" dirty="0">
                          <a:solidFill>
                            <a:schemeClr val="bg1"/>
                          </a:solidFill>
                          <a:effectLst/>
                        </a:rPr>
                        <a:t>Ave</a:t>
                      </a:r>
                      <a:endParaRPr lang="en-ZA"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002060"/>
                    </a:solidFill>
                  </a:tcPr>
                </a:tc>
                <a:tc>
                  <a:txBody>
                    <a:bodyPr/>
                    <a:lstStyle/>
                    <a:p>
                      <a:pPr marL="0" marR="0" algn="ctr">
                        <a:lnSpc>
                          <a:spcPct val="115000"/>
                        </a:lnSpc>
                        <a:spcBef>
                          <a:spcPts val="0"/>
                        </a:spcBef>
                        <a:spcAft>
                          <a:spcPts val="0"/>
                        </a:spcAft>
                      </a:pPr>
                      <a:r>
                        <a:rPr lang="en-ZA" sz="1500" dirty="0">
                          <a:solidFill>
                            <a:schemeClr val="bg1"/>
                          </a:solidFill>
                          <a:effectLst/>
                        </a:rPr>
                        <a:t>Total</a:t>
                      </a:r>
                      <a:endParaRPr lang="en-ZA"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002060"/>
                    </a:solidFill>
                  </a:tcPr>
                </a:tc>
                <a:extLst>
                  <a:ext uri="{0D108BD9-81ED-4DB2-BD59-A6C34878D82A}">
                    <a16:rowId xmlns:a16="http://schemas.microsoft.com/office/drawing/2014/main" val="10000"/>
                  </a:ext>
                </a:extLst>
              </a:tr>
              <a:tr h="373168">
                <a:tc>
                  <a:txBody>
                    <a:bodyPr/>
                    <a:lstStyle/>
                    <a:p>
                      <a:pPr marL="0" marR="0" algn="l">
                        <a:lnSpc>
                          <a:spcPct val="115000"/>
                        </a:lnSpc>
                        <a:spcBef>
                          <a:spcPts val="0"/>
                        </a:spcBef>
                        <a:spcAft>
                          <a:spcPts val="0"/>
                        </a:spcAft>
                      </a:pPr>
                      <a:r>
                        <a:rPr lang="en-GB" sz="1500" dirty="0">
                          <a:effectLst/>
                        </a:rPr>
                        <a:t>Biogas produced, m</a:t>
                      </a:r>
                      <a:r>
                        <a:rPr lang="en-GB" sz="1500" baseline="30000" dirty="0">
                          <a:effectLst/>
                        </a:rPr>
                        <a:t>3</a:t>
                      </a:r>
                      <a:r>
                        <a:rPr lang="en-GB" sz="1500" dirty="0">
                          <a:effectLst/>
                        </a:rPr>
                        <a:t>/d</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22</a:t>
                      </a:r>
                      <a:r>
                        <a:rPr lang="en-GB" sz="1500" baseline="0" dirty="0">
                          <a:effectLst/>
                        </a:rPr>
                        <a:t> </a:t>
                      </a:r>
                      <a:r>
                        <a:rPr lang="en-GB" sz="1500" dirty="0">
                          <a:effectLst/>
                        </a:rPr>
                        <a:t>288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1 970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b="1" dirty="0">
                          <a:solidFill>
                            <a:srgbClr val="00B050"/>
                          </a:solidFill>
                          <a:effectLst/>
                        </a:rPr>
                        <a:t>282 671 </a:t>
                      </a:r>
                      <a:endParaRPr lang="en-ZA"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510350">
                <a:tc>
                  <a:txBody>
                    <a:bodyPr/>
                    <a:lstStyle/>
                    <a:p>
                      <a:pPr marL="0" marR="0" algn="l">
                        <a:lnSpc>
                          <a:spcPct val="115000"/>
                        </a:lnSpc>
                        <a:spcBef>
                          <a:spcPts val="0"/>
                        </a:spcBef>
                        <a:spcAft>
                          <a:spcPts val="0"/>
                        </a:spcAft>
                      </a:pPr>
                      <a:r>
                        <a:rPr lang="en-GB" sz="1500" dirty="0">
                          <a:effectLst/>
                        </a:rPr>
                        <a:t>Thermal power at 23 MJ/m</a:t>
                      </a:r>
                      <a:r>
                        <a:rPr lang="en-GB" sz="1500" baseline="30000" dirty="0">
                          <a:effectLst/>
                        </a:rPr>
                        <a:t>3</a:t>
                      </a:r>
                      <a:r>
                        <a:rPr lang="en-GB" sz="1500" dirty="0">
                          <a:effectLst/>
                        </a:rPr>
                        <a:t>, </a:t>
                      </a:r>
                      <a:r>
                        <a:rPr lang="en-GB" sz="1500" dirty="0" err="1">
                          <a:effectLst/>
                        </a:rPr>
                        <a:t>kWt</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6</a:t>
                      </a:r>
                      <a:r>
                        <a:rPr lang="en-GB" sz="1500" baseline="0" dirty="0">
                          <a:effectLst/>
                        </a:rPr>
                        <a:t> </a:t>
                      </a:r>
                      <a:r>
                        <a:rPr lang="en-GB" sz="1500" dirty="0">
                          <a:effectLst/>
                        </a:rPr>
                        <a:t>003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535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77</a:t>
                      </a:r>
                      <a:r>
                        <a:rPr lang="en-GB" sz="1500" baseline="0" dirty="0">
                          <a:effectLst/>
                        </a:rPr>
                        <a:t> </a:t>
                      </a:r>
                      <a:r>
                        <a:rPr lang="en-GB" sz="1500" dirty="0">
                          <a:effectLst/>
                        </a:rPr>
                        <a:t>099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510350">
                <a:tc>
                  <a:txBody>
                    <a:bodyPr/>
                    <a:lstStyle/>
                    <a:p>
                      <a:pPr marL="0" marR="0" algn="l">
                        <a:lnSpc>
                          <a:spcPct val="115000"/>
                        </a:lnSpc>
                        <a:spcBef>
                          <a:spcPts val="0"/>
                        </a:spcBef>
                        <a:spcAft>
                          <a:spcPts val="0"/>
                        </a:spcAft>
                      </a:pPr>
                      <a:r>
                        <a:rPr lang="en-GB" sz="1500" dirty="0">
                          <a:effectLst/>
                        </a:rPr>
                        <a:t>Electrical power at 36% eff, </a:t>
                      </a:r>
                      <a:r>
                        <a:rPr lang="en-GB" sz="1500" dirty="0" err="1">
                          <a:effectLst/>
                        </a:rPr>
                        <a:t>kWe</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2</a:t>
                      </a:r>
                      <a:r>
                        <a:rPr lang="en-GB" sz="1500" baseline="0" dirty="0">
                          <a:effectLst/>
                        </a:rPr>
                        <a:t> </a:t>
                      </a:r>
                      <a:r>
                        <a:rPr lang="en-GB" sz="1500" dirty="0">
                          <a:effectLst/>
                        </a:rPr>
                        <a:t>161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193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27 757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510350">
                <a:tc>
                  <a:txBody>
                    <a:bodyPr/>
                    <a:lstStyle/>
                    <a:p>
                      <a:pPr marL="0" marR="0" algn="l">
                        <a:lnSpc>
                          <a:spcPct val="115000"/>
                        </a:lnSpc>
                        <a:spcBef>
                          <a:spcPts val="0"/>
                        </a:spcBef>
                        <a:spcAft>
                          <a:spcPts val="0"/>
                        </a:spcAft>
                      </a:pPr>
                      <a:r>
                        <a:rPr lang="en-GB" sz="1500" dirty="0">
                          <a:effectLst/>
                        </a:rPr>
                        <a:t>Electrical energy per day, kWh/d</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51 865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4</a:t>
                      </a:r>
                      <a:r>
                        <a:rPr lang="en-GB" sz="1500" baseline="0" dirty="0">
                          <a:effectLst/>
                        </a:rPr>
                        <a:t> </a:t>
                      </a:r>
                      <a:r>
                        <a:rPr lang="en-GB" sz="1500" dirty="0">
                          <a:effectLst/>
                        </a:rPr>
                        <a:t>925</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b="1" dirty="0">
                          <a:solidFill>
                            <a:srgbClr val="00B050"/>
                          </a:solidFill>
                          <a:effectLst/>
                        </a:rPr>
                        <a:t>657 765</a:t>
                      </a:r>
                      <a:endParaRPr lang="en-ZA"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523688">
                <a:tc>
                  <a:txBody>
                    <a:bodyPr/>
                    <a:lstStyle/>
                    <a:p>
                      <a:pPr marL="0" marR="0" algn="l">
                        <a:lnSpc>
                          <a:spcPct val="115000"/>
                        </a:lnSpc>
                        <a:spcBef>
                          <a:spcPts val="0"/>
                        </a:spcBef>
                        <a:spcAft>
                          <a:spcPts val="0"/>
                        </a:spcAft>
                      </a:pPr>
                      <a:r>
                        <a:rPr lang="en-GB" sz="1500" dirty="0">
                          <a:effectLst/>
                        </a:rPr>
                        <a:t>Elec. energy cost per year at R0.60/kWh, R/a</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3 539 321</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1 077 482</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b="1" dirty="0">
                          <a:solidFill>
                            <a:srgbClr val="00B050"/>
                          </a:solidFill>
                          <a:effectLst/>
                        </a:rPr>
                        <a:t>143 942 502</a:t>
                      </a:r>
                      <a:endParaRPr lang="en-ZA"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ABFCD465-57F2-4F6E-AB4A-B1BDF62268C8}"/>
              </a:ext>
            </a:extLst>
          </p:cNvPr>
          <p:cNvSpPr txBox="1"/>
          <p:nvPr/>
        </p:nvSpPr>
        <p:spPr>
          <a:xfrm>
            <a:off x="1775520" y="5035678"/>
            <a:ext cx="4914546" cy="738664"/>
          </a:xfrm>
          <a:prstGeom prst="rect">
            <a:avLst/>
          </a:prstGeom>
          <a:solidFill>
            <a:schemeClr val="bg1"/>
          </a:solidFill>
        </p:spPr>
        <p:txBody>
          <a:bodyPr wrap="square" rtlCol="0">
            <a:spAutoFit/>
          </a:bodyPr>
          <a:lstStyle/>
          <a:p>
            <a:r>
              <a:rPr lang="en-ZA" sz="600" dirty="0">
                <a:solidFill>
                  <a:schemeClr val="accent1">
                    <a:lumMod val="50000"/>
                  </a:schemeClr>
                </a:solidFill>
              </a:rPr>
              <a:t> </a:t>
            </a:r>
            <a:r>
              <a:rPr lang="en-US" sz="2400" b="1" dirty="0">
                <a:solidFill>
                  <a:schemeClr val="accent1">
                    <a:lumMod val="50000"/>
                  </a:schemeClr>
                </a:solidFill>
              </a:rPr>
              <a:t>60 - 80%</a:t>
            </a:r>
            <a:r>
              <a:rPr lang="en-US" dirty="0">
                <a:solidFill>
                  <a:schemeClr val="accent1">
                    <a:lumMod val="50000"/>
                  </a:schemeClr>
                </a:solidFill>
              </a:rPr>
              <a:t> of the electricity can be offset by the electricity generated at the biogas plant</a:t>
            </a:r>
            <a:endParaRPr lang="en-ZA" dirty="0">
              <a:solidFill>
                <a:schemeClr val="accent1">
                  <a:lumMod val="50000"/>
                </a:schemeClr>
              </a:solidFill>
            </a:endParaRPr>
          </a:p>
        </p:txBody>
      </p:sp>
      <p:pic>
        <p:nvPicPr>
          <p:cNvPr id="6" name="Picture 5">
            <a:extLst>
              <a:ext uri="{FF2B5EF4-FFF2-40B4-BE49-F238E27FC236}">
                <a16:creationId xmlns:a16="http://schemas.microsoft.com/office/drawing/2014/main" id="{F650AE17-6309-414D-A020-D0370428F1D4}"/>
              </a:ext>
            </a:extLst>
          </p:cNvPr>
          <p:cNvPicPr>
            <a:picLocks noChangeAspect="1"/>
          </p:cNvPicPr>
          <p:nvPr/>
        </p:nvPicPr>
        <p:blipFill>
          <a:blip r:embed="rId3"/>
          <a:stretch>
            <a:fillRect/>
          </a:stretch>
        </p:blipFill>
        <p:spPr>
          <a:xfrm>
            <a:off x="7527823" y="1710143"/>
            <a:ext cx="3136106" cy="4270772"/>
          </a:xfrm>
          <a:prstGeom prst="rect">
            <a:avLst/>
          </a:prstGeom>
        </p:spPr>
      </p:pic>
      <p:sp>
        <p:nvSpPr>
          <p:cNvPr id="5" name="TextBox 4">
            <a:extLst>
              <a:ext uri="{FF2B5EF4-FFF2-40B4-BE49-F238E27FC236}">
                <a16:creationId xmlns:a16="http://schemas.microsoft.com/office/drawing/2014/main" id="{863D6A2A-1606-41A8-B51E-A4C620D962A7}"/>
              </a:ext>
            </a:extLst>
          </p:cNvPr>
          <p:cNvSpPr txBox="1"/>
          <p:nvPr/>
        </p:nvSpPr>
        <p:spPr>
          <a:xfrm>
            <a:off x="6798078" y="5654701"/>
            <a:ext cx="669542" cy="323165"/>
          </a:xfrm>
          <a:prstGeom prst="rect">
            <a:avLst/>
          </a:prstGeom>
          <a:noFill/>
        </p:spPr>
        <p:txBody>
          <a:bodyPr wrap="none" rtlCol="0">
            <a:spAutoFit/>
          </a:bodyPr>
          <a:lstStyle/>
          <a:p>
            <a:r>
              <a:rPr lang="en-ZA" sz="1500" b="1" dirty="0"/>
              <a:t>TT681</a:t>
            </a:r>
          </a:p>
        </p:txBody>
      </p:sp>
    </p:spTree>
    <p:extLst>
      <p:ext uri="{BB962C8B-B14F-4D97-AF65-F5344CB8AC3E}">
        <p14:creationId xmlns:p14="http://schemas.microsoft.com/office/powerpoint/2010/main" val="4266492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5996-75AA-46DF-A54E-8AE70F8AD57B}"/>
              </a:ext>
            </a:extLst>
          </p:cNvPr>
          <p:cNvSpPr>
            <a:spLocks noGrp="1"/>
          </p:cNvSpPr>
          <p:nvPr>
            <p:ph type="title"/>
          </p:nvPr>
        </p:nvSpPr>
        <p:spPr>
          <a:xfrm>
            <a:off x="349623" y="256910"/>
            <a:ext cx="11147611" cy="1404000"/>
          </a:xfrm>
        </p:spPr>
        <p:txBody>
          <a:bodyPr>
            <a:normAutofit/>
          </a:bodyPr>
          <a:lstStyle/>
          <a:p>
            <a:pPr algn="ctr"/>
            <a:r>
              <a:rPr lang="en-US" b="1" dirty="0"/>
              <a:t>EXAMPLE – WATER TREATMENT SLUDGE MANAGEMENT </a:t>
            </a:r>
            <a:endParaRPr lang="en-ZA" b="1" dirty="0"/>
          </a:p>
        </p:txBody>
      </p:sp>
      <p:sp>
        <p:nvSpPr>
          <p:cNvPr id="6" name="Slide Number Placeholder 5">
            <a:extLst>
              <a:ext uri="{FF2B5EF4-FFF2-40B4-BE49-F238E27FC236}">
                <a16:creationId xmlns:a16="http://schemas.microsoft.com/office/drawing/2014/main" id="{81065990-79B9-4A61-9228-E858410585E5}"/>
              </a:ext>
            </a:extLst>
          </p:cNvPr>
          <p:cNvSpPr>
            <a:spLocks noGrp="1"/>
          </p:cNvSpPr>
          <p:nvPr>
            <p:ph type="sldNum" sz="quarter" idx="12"/>
          </p:nvPr>
        </p:nvSpPr>
        <p:spPr/>
        <p:txBody>
          <a:bodyPr/>
          <a:lstStyle/>
          <a:p>
            <a:fld id="{13939172-04B5-4595-BE44-67C66FBAFE67}" type="slidenum">
              <a:rPr lang="en-ZA" smtClean="0"/>
              <a:pPr/>
              <a:t>25</a:t>
            </a:fld>
            <a:endParaRPr lang="en-ZA"/>
          </a:p>
        </p:txBody>
      </p:sp>
      <p:pic>
        <p:nvPicPr>
          <p:cNvPr id="3" name="Picture 2">
            <a:extLst>
              <a:ext uri="{FF2B5EF4-FFF2-40B4-BE49-F238E27FC236}">
                <a16:creationId xmlns:a16="http://schemas.microsoft.com/office/drawing/2014/main" id="{742454AC-1764-4E8F-A687-E2D2DED47AEF}"/>
              </a:ext>
            </a:extLst>
          </p:cNvPr>
          <p:cNvPicPr>
            <a:picLocks noChangeAspect="1"/>
          </p:cNvPicPr>
          <p:nvPr/>
        </p:nvPicPr>
        <p:blipFill>
          <a:blip r:embed="rId2"/>
          <a:stretch>
            <a:fillRect/>
          </a:stretch>
        </p:blipFill>
        <p:spPr>
          <a:xfrm>
            <a:off x="1667507" y="1822088"/>
            <a:ext cx="3753179" cy="1404000"/>
          </a:xfrm>
          <a:prstGeom prst="rect">
            <a:avLst/>
          </a:prstGeom>
          <a:ln>
            <a:noFill/>
          </a:ln>
        </p:spPr>
      </p:pic>
      <p:sp>
        <p:nvSpPr>
          <p:cNvPr id="11" name="TextBox 10">
            <a:extLst>
              <a:ext uri="{FF2B5EF4-FFF2-40B4-BE49-F238E27FC236}">
                <a16:creationId xmlns:a16="http://schemas.microsoft.com/office/drawing/2014/main" id="{4C560ABD-BE8E-4C0B-B76B-867A06E7B490}"/>
              </a:ext>
            </a:extLst>
          </p:cNvPr>
          <p:cNvSpPr txBox="1"/>
          <p:nvPr/>
        </p:nvSpPr>
        <p:spPr>
          <a:xfrm>
            <a:off x="9857910" y="1857614"/>
            <a:ext cx="810090" cy="4039567"/>
          </a:xfrm>
          <a:prstGeom prst="rect">
            <a:avLst/>
          </a:prstGeom>
          <a:solidFill>
            <a:schemeClr val="bg1"/>
          </a:solidFill>
        </p:spPr>
        <p:txBody>
          <a:bodyPr wrap="square" rtlCol="0">
            <a:spAutoFit/>
          </a:bodyPr>
          <a:lstStyle/>
          <a:p>
            <a:pPr algn="ctr"/>
            <a:r>
              <a:rPr lang="en-ZA" sz="1350" b="1" dirty="0">
                <a:solidFill>
                  <a:schemeClr val="bg1"/>
                </a:solidFill>
              </a:rPr>
              <a:t>Glob</a:t>
            </a: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endParaRPr lang="en-ZA" sz="1350" b="1" dirty="0">
              <a:solidFill>
                <a:schemeClr val="bg1"/>
              </a:solidFill>
            </a:endParaRPr>
          </a:p>
          <a:p>
            <a:pPr algn="ctr"/>
            <a:r>
              <a:rPr lang="en-ZA" sz="1350" b="1" dirty="0">
                <a:solidFill>
                  <a:schemeClr val="bg1"/>
                </a:solidFill>
              </a:rPr>
              <a:t>al challenges</a:t>
            </a:r>
          </a:p>
        </p:txBody>
      </p:sp>
      <p:sp>
        <p:nvSpPr>
          <p:cNvPr id="8" name="Rectangle 7">
            <a:extLst>
              <a:ext uri="{FF2B5EF4-FFF2-40B4-BE49-F238E27FC236}">
                <a16:creationId xmlns:a16="http://schemas.microsoft.com/office/drawing/2014/main" id="{0B614FBE-1D7E-4F0A-9489-3079310DB224}"/>
              </a:ext>
            </a:extLst>
          </p:cNvPr>
          <p:cNvSpPr/>
          <p:nvPr/>
        </p:nvSpPr>
        <p:spPr>
          <a:xfrm>
            <a:off x="5447929" y="1836555"/>
            <a:ext cx="2420215" cy="2263568"/>
          </a:xfrm>
          <a:prstGeom prst="rect">
            <a:avLst/>
          </a:prstGeom>
          <a:solidFill>
            <a:schemeClr val="bg1"/>
          </a:solidFill>
        </p:spPr>
        <p:txBody>
          <a:bodyPr wrap="square">
            <a:spAutoFit/>
          </a:bodyPr>
          <a:lstStyle/>
          <a:p>
            <a:pPr marL="214313" indent="-214313">
              <a:lnSpc>
                <a:spcPct val="150000"/>
              </a:lnSpc>
              <a:buFont typeface="Arial" panose="020B0604020202020204" pitchFamily="34" charset="0"/>
              <a:buChar char="•"/>
            </a:pPr>
            <a:r>
              <a:rPr lang="en-ZA" dirty="0">
                <a:solidFill>
                  <a:schemeClr val="accent1">
                    <a:lumMod val="50000"/>
                  </a:schemeClr>
                </a:solidFill>
                <a:latin typeface="Arial" panose="020B0604020202020204" pitchFamily="34" charset="0"/>
                <a:ea typeface="Times New Roman" panose="02020603050405020304" pitchFamily="18" charset="0"/>
              </a:rPr>
              <a:t>About </a:t>
            </a:r>
            <a:r>
              <a:rPr lang="en-ZA" sz="2400" b="1" dirty="0">
                <a:solidFill>
                  <a:schemeClr val="accent1">
                    <a:lumMod val="50000"/>
                  </a:schemeClr>
                </a:solidFill>
                <a:latin typeface="Arial" panose="020B0604020202020204" pitchFamily="34" charset="0"/>
                <a:ea typeface="Times New Roman" panose="02020603050405020304" pitchFamily="18" charset="0"/>
              </a:rPr>
              <a:t>405 000 </a:t>
            </a:r>
            <a:r>
              <a:rPr lang="en-ZA" dirty="0">
                <a:solidFill>
                  <a:schemeClr val="accent1">
                    <a:lumMod val="50000"/>
                  </a:schemeClr>
                </a:solidFill>
                <a:latin typeface="Arial" panose="020B0604020202020204" pitchFamily="34" charset="0"/>
                <a:ea typeface="Times New Roman" panose="02020603050405020304" pitchFamily="18" charset="0"/>
              </a:rPr>
              <a:t>ton dry solids/annum of WTR is produced in SA </a:t>
            </a:r>
            <a:endParaRPr lang="en-ZA" dirty="0">
              <a:solidFill>
                <a:schemeClr val="accent1">
                  <a:lumMod val="50000"/>
                </a:schemeClr>
              </a:solidFill>
            </a:endParaRPr>
          </a:p>
        </p:txBody>
      </p:sp>
      <p:sp>
        <p:nvSpPr>
          <p:cNvPr id="13" name="Rectangle 12">
            <a:extLst>
              <a:ext uri="{FF2B5EF4-FFF2-40B4-BE49-F238E27FC236}">
                <a16:creationId xmlns:a16="http://schemas.microsoft.com/office/drawing/2014/main" id="{312515BC-7F18-4D80-832B-0FD2F500B469}"/>
              </a:ext>
            </a:extLst>
          </p:cNvPr>
          <p:cNvSpPr/>
          <p:nvPr/>
        </p:nvSpPr>
        <p:spPr>
          <a:xfrm>
            <a:off x="1667507" y="5022970"/>
            <a:ext cx="5856734" cy="799450"/>
          </a:xfrm>
          <a:prstGeom prst="rect">
            <a:avLst/>
          </a:prstGeom>
        </p:spPr>
        <p:txBody>
          <a:bodyPr wrap="square">
            <a:spAutoFit/>
          </a:bodyPr>
          <a:lstStyle/>
          <a:p>
            <a:pPr marL="214313" indent="-214313">
              <a:lnSpc>
                <a:spcPct val="115000"/>
              </a:lnSpc>
              <a:spcBef>
                <a:spcPts val="450"/>
              </a:spcBef>
              <a:spcAft>
                <a:spcPts val="225"/>
              </a:spcAft>
              <a:buFont typeface="Arial" panose="020B0604020202020204" pitchFamily="34" charset="0"/>
              <a:buChar char="•"/>
            </a:pPr>
            <a:r>
              <a:rPr lang="en-ZA" dirty="0">
                <a:solidFill>
                  <a:schemeClr val="accent1">
                    <a:lumMod val="50000"/>
                  </a:schemeClr>
                </a:solidFill>
                <a:latin typeface="Arial" panose="020B0604020202020204" pitchFamily="34" charset="0"/>
                <a:ea typeface="Times New Roman" panose="02020603050405020304" pitchFamily="18" charset="0"/>
              </a:rPr>
              <a:t>If 50% of the alum in the sludge is recovered and reused ~ </a:t>
            </a:r>
            <a:r>
              <a:rPr lang="en-ZA" sz="2400" b="1" dirty="0">
                <a:solidFill>
                  <a:schemeClr val="accent1">
                    <a:lumMod val="50000"/>
                  </a:schemeClr>
                </a:solidFill>
                <a:latin typeface="Arial" panose="020B0604020202020204" pitchFamily="34" charset="0"/>
                <a:ea typeface="Times New Roman" panose="02020603050405020304" pitchFamily="18" charset="0"/>
              </a:rPr>
              <a:t>R 5.5m </a:t>
            </a:r>
            <a:r>
              <a:rPr lang="en-ZA" dirty="0">
                <a:solidFill>
                  <a:schemeClr val="accent1">
                    <a:lumMod val="50000"/>
                  </a:schemeClr>
                </a:solidFill>
                <a:latin typeface="Arial" panose="020B0604020202020204" pitchFamily="34" charset="0"/>
                <a:ea typeface="Times New Roman" panose="02020603050405020304" pitchFamily="18" charset="0"/>
              </a:rPr>
              <a:t>savings per annum per plant.     </a:t>
            </a:r>
          </a:p>
        </p:txBody>
      </p:sp>
      <p:graphicFrame>
        <p:nvGraphicFramePr>
          <p:cNvPr id="14" name="Diagram 13">
            <a:extLst>
              <a:ext uri="{FF2B5EF4-FFF2-40B4-BE49-F238E27FC236}">
                <a16:creationId xmlns:a16="http://schemas.microsoft.com/office/drawing/2014/main" id="{284CE1AE-AA89-426F-AE53-1BAE3E3BA85C}"/>
              </a:ext>
            </a:extLst>
          </p:cNvPr>
          <p:cNvGraphicFramePr>
            <a:graphicFrameLocks noChangeAspect="1"/>
          </p:cNvGraphicFramePr>
          <p:nvPr/>
        </p:nvGraphicFramePr>
        <p:xfrm>
          <a:off x="1591109" y="3591126"/>
          <a:ext cx="3971777" cy="9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218540A3-F7F9-48A5-B1EF-43F80B8F9E6E}"/>
              </a:ext>
            </a:extLst>
          </p:cNvPr>
          <p:cNvPicPr>
            <a:picLocks noChangeAspect="1"/>
          </p:cNvPicPr>
          <p:nvPr/>
        </p:nvPicPr>
        <p:blipFill>
          <a:blip r:embed="rId8"/>
          <a:stretch>
            <a:fillRect/>
          </a:stretch>
        </p:blipFill>
        <p:spPr>
          <a:xfrm>
            <a:off x="7824192" y="1754814"/>
            <a:ext cx="2810168" cy="3996000"/>
          </a:xfrm>
          <a:prstGeom prst="rect">
            <a:avLst/>
          </a:prstGeom>
        </p:spPr>
      </p:pic>
    </p:spTree>
    <p:extLst>
      <p:ext uri="{BB962C8B-B14F-4D97-AF65-F5344CB8AC3E}">
        <p14:creationId xmlns:p14="http://schemas.microsoft.com/office/powerpoint/2010/main" val="16200928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1" y="161365"/>
            <a:ext cx="11201400" cy="1640563"/>
          </a:xfrm>
        </p:spPr>
        <p:txBody>
          <a:bodyPr>
            <a:noAutofit/>
          </a:bodyPr>
          <a:lstStyle/>
          <a:p>
            <a:pPr algn="ctr"/>
            <a:r>
              <a:rPr lang="en-ZA" b="1" dirty="0"/>
              <a:t>BIOGAS POTENTIAL FROM ANAEROBIC DIGESTERS</a:t>
            </a:r>
          </a:p>
        </p:txBody>
      </p:sp>
      <p:graphicFrame>
        <p:nvGraphicFramePr>
          <p:cNvPr id="3" name="Table 2"/>
          <p:cNvGraphicFramePr>
            <a:graphicFrameLocks noGrp="1"/>
          </p:cNvGraphicFramePr>
          <p:nvPr>
            <p:extLst>
              <p:ext uri="{D42A27DB-BD31-4B8C-83A1-F6EECF244321}">
                <p14:modId xmlns:p14="http://schemas.microsoft.com/office/powerpoint/2010/main" val="3256882436"/>
              </p:ext>
            </p:extLst>
          </p:nvPr>
        </p:nvGraphicFramePr>
        <p:xfrm>
          <a:off x="1089212" y="1546412"/>
          <a:ext cx="5836844" cy="3110650"/>
        </p:xfrm>
        <a:graphic>
          <a:graphicData uri="http://schemas.openxmlformats.org/drawingml/2006/table">
            <a:tbl>
              <a:tblPr firstRow="1" firstCol="1" bandRow="1">
                <a:tableStyleId>{6E25E649-3F16-4E02-A733-19D2CDBF48F0}</a:tableStyleId>
              </a:tblPr>
              <a:tblGrid>
                <a:gridCol w="2334739">
                  <a:extLst>
                    <a:ext uri="{9D8B030D-6E8A-4147-A177-3AD203B41FA5}">
                      <a16:colId xmlns:a16="http://schemas.microsoft.com/office/drawing/2014/main" val="20000"/>
                    </a:ext>
                  </a:extLst>
                </a:gridCol>
                <a:gridCol w="1228809">
                  <a:extLst>
                    <a:ext uri="{9D8B030D-6E8A-4147-A177-3AD203B41FA5}">
                      <a16:colId xmlns:a16="http://schemas.microsoft.com/office/drawing/2014/main" val="20001"/>
                    </a:ext>
                  </a:extLst>
                </a:gridCol>
                <a:gridCol w="1044488">
                  <a:extLst>
                    <a:ext uri="{9D8B030D-6E8A-4147-A177-3AD203B41FA5}">
                      <a16:colId xmlns:a16="http://schemas.microsoft.com/office/drawing/2014/main" val="20002"/>
                    </a:ext>
                  </a:extLst>
                </a:gridCol>
                <a:gridCol w="1228808">
                  <a:extLst>
                    <a:ext uri="{9D8B030D-6E8A-4147-A177-3AD203B41FA5}">
                      <a16:colId xmlns:a16="http://schemas.microsoft.com/office/drawing/2014/main" val="20003"/>
                    </a:ext>
                  </a:extLst>
                </a:gridCol>
              </a:tblGrid>
              <a:tr h="407813">
                <a:tc>
                  <a:txBody>
                    <a:bodyPr/>
                    <a:lstStyle/>
                    <a:p>
                      <a:pPr marL="0" marR="0" algn="ctr">
                        <a:lnSpc>
                          <a:spcPct val="115000"/>
                        </a:lnSpc>
                        <a:spcBef>
                          <a:spcPts val="0"/>
                        </a:spcBef>
                        <a:spcAft>
                          <a:spcPts val="0"/>
                        </a:spcAft>
                      </a:pPr>
                      <a:r>
                        <a:rPr lang="en-ZA" sz="1500" dirty="0">
                          <a:solidFill>
                            <a:schemeClr val="bg1"/>
                          </a:solidFill>
                          <a:effectLst/>
                        </a:rPr>
                        <a:t> </a:t>
                      </a:r>
                      <a:endParaRPr lang="en-ZA"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002060"/>
                    </a:solidFill>
                  </a:tcPr>
                </a:tc>
                <a:tc>
                  <a:txBody>
                    <a:bodyPr/>
                    <a:lstStyle/>
                    <a:p>
                      <a:pPr marL="0" marR="0" algn="ctr">
                        <a:lnSpc>
                          <a:spcPct val="115000"/>
                        </a:lnSpc>
                        <a:spcBef>
                          <a:spcPts val="0"/>
                        </a:spcBef>
                        <a:spcAft>
                          <a:spcPts val="0"/>
                        </a:spcAft>
                      </a:pPr>
                      <a:r>
                        <a:rPr lang="en-ZA" sz="1500" dirty="0">
                          <a:solidFill>
                            <a:schemeClr val="bg1"/>
                          </a:solidFill>
                          <a:effectLst/>
                        </a:rPr>
                        <a:t>Max</a:t>
                      </a:r>
                      <a:endParaRPr lang="en-ZA"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002060"/>
                    </a:solidFill>
                  </a:tcPr>
                </a:tc>
                <a:tc>
                  <a:txBody>
                    <a:bodyPr/>
                    <a:lstStyle/>
                    <a:p>
                      <a:pPr marL="0" marR="0" algn="ctr">
                        <a:lnSpc>
                          <a:spcPct val="115000"/>
                        </a:lnSpc>
                        <a:spcBef>
                          <a:spcPts val="0"/>
                        </a:spcBef>
                        <a:spcAft>
                          <a:spcPts val="0"/>
                        </a:spcAft>
                      </a:pPr>
                      <a:r>
                        <a:rPr lang="en-ZA" sz="1500" dirty="0">
                          <a:solidFill>
                            <a:schemeClr val="bg1"/>
                          </a:solidFill>
                          <a:effectLst/>
                        </a:rPr>
                        <a:t>Ave</a:t>
                      </a:r>
                      <a:endParaRPr lang="en-ZA"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002060"/>
                    </a:solidFill>
                  </a:tcPr>
                </a:tc>
                <a:tc>
                  <a:txBody>
                    <a:bodyPr/>
                    <a:lstStyle/>
                    <a:p>
                      <a:pPr marL="0" marR="0" algn="ctr">
                        <a:lnSpc>
                          <a:spcPct val="115000"/>
                        </a:lnSpc>
                        <a:spcBef>
                          <a:spcPts val="0"/>
                        </a:spcBef>
                        <a:spcAft>
                          <a:spcPts val="0"/>
                        </a:spcAft>
                      </a:pPr>
                      <a:r>
                        <a:rPr lang="en-ZA" sz="1500" dirty="0">
                          <a:solidFill>
                            <a:schemeClr val="bg1"/>
                          </a:solidFill>
                          <a:effectLst/>
                        </a:rPr>
                        <a:t>Total</a:t>
                      </a:r>
                      <a:endParaRPr lang="en-ZA"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002060"/>
                    </a:solidFill>
                  </a:tcPr>
                </a:tc>
                <a:extLst>
                  <a:ext uri="{0D108BD9-81ED-4DB2-BD59-A6C34878D82A}">
                    <a16:rowId xmlns:a16="http://schemas.microsoft.com/office/drawing/2014/main" val="10000"/>
                  </a:ext>
                </a:extLst>
              </a:tr>
              <a:tr h="415425">
                <a:tc>
                  <a:txBody>
                    <a:bodyPr/>
                    <a:lstStyle/>
                    <a:p>
                      <a:pPr marL="0" marR="0" algn="l">
                        <a:lnSpc>
                          <a:spcPct val="115000"/>
                        </a:lnSpc>
                        <a:spcBef>
                          <a:spcPts val="0"/>
                        </a:spcBef>
                        <a:spcAft>
                          <a:spcPts val="0"/>
                        </a:spcAft>
                      </a:pPr>
                      <a:r>
                        <a:rPr lang="en-GB" sz="1500" dirty="0">
                          <a:effectLst/>
                        </a:rPr>
                        <a:t>Biogas produced, m</a:t>
                      </a:r>
                      <a:r>
                        <a:rPr lang="en-GB" sz="1500" baseline="30000" dirty="0">
                          <a:effectLst/>
                        </a:rPr>
                        <a:t>3</a:t>
                      </a:r>
                      <a:r>
                        <a:rPr lang="en-GB" sz="1500" dirty="0">
                          <a:effectLst/>
                        </a:rPr>
                        <a:t>/d</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22</a:t>
                      </a:r>
                      <a:r>
                        <a:rPr lang="en-GB" sz="1500" baseline="0" dirty="0">
                          <a:effectLst/>
                        </a:rPr>
                        <a:t> </a:t>
                      </a:r>
                      <a:r>
                        <a:rPr lang="en-GB" sz="1500" dirty="0">
                          <a:effectLst/>
                        </a:rPr>
                        <a:t>288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1 970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b="1" dirty="0">
                          <a:solidFill>
                            <a:srgbClr val="00B050"/>
                          </a:solidFill>
                          <a:effectLst/>
                        </a:rPr>
                        <a:t>282 671 </a:t>
                      </a:r>
                      <a:endParaRPr lang="en-ZA"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568141">
                <a:tc>
                  <a:txBody>
                    <a:bodyPr/>
                    <a:lstStyle/>
                    <a:p>
                      <a:pPr marL="0" marR="0" algn="l">
                        <a:lnSpc>
                          <a:spcPct val="115000"/>
                        </a:lnSpc>
                        <a:spcBef>
                          <a:spcPts val="0"/>
                        </a:spcBef>
                        <a:spcAft>
                          <a:spcPts val="0"/>
                        </a:spcAft>
                      </a:pPr>
                      <a:r>
                        <a:rPr lang="en-GB" sz="1500" dirty="0">
                          <a:effectLst/>
                        </a:rPr>
                        <a:t>Thermal power at 23 MJ/m</a:t>
                      </a:r>
                      <a:r>
                        <a:rPr lang="en-GB" sz="1500" baseline="30000" dirty="0">
                          <a:effectLst/>
                        </a:rPr>
                        <a:t>3</a:t>
                      </a:r>
                      <a:r>
                        <a:rPr lang="en-GB" sz="1500" dirty="0">
                          <a:effectLst/>
                        </a:rPr>
                        <a:t>, </a:t>
                      </a:r>
                      <a:r>
                        <a:rPr lang="en-GB" sz="1500" dirty="0" err="1">
                          <a:effectLst/>
                        </a:rPr>
                        <a:t>kWt</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6</a:t>
                      </a:r>
                      <a:r>
                        <a:rPr lang="en-GB" sz="1500" baseline="0" dirty="0">
                          <a:effectLst/>
                        </a:rPr>
                        <a:t> </a:t>
                      </a:r>
                      <a:r>
                        <a:rPr lang="en-GB" sz="1500" dirty="0">
                          <a:effectLst/>
                        </a:rPr>
                        <a:t>003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535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77</a:t>
                      </a:r>
                      <a:r>
                        <a:rPr lang="en-GB" sz="1500" baseline="0" dirty="0">
                          <a:effectLst/>
                        </a:rPr>
                        <a:t> </a:t>
                      </a:r>
                      <a:r>
                        <a:rPr lang="en-GB" sz="1500" dirty="0">
                          <a:effectLst/>
                        </a:rPr>
                        <a:t>099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568141">
                <a:tc>
                  <a:txBody>
                    <a:bodyPr/>
                    <a:lstStyle/>
                    <a:p>
                      <a:pPr marL="0" marR="0" algn="l">
                        <a:lnSpc>
                          <a:spcPct val="115000"/>
                        </a:lnSpc>
                        <a:spcBef>
                          <a:spcPts val="0"/>
                        </a:spcBef>
                        <a:spcAft>
                          <a:spcPts val="0"/>
                        </a:spcAft>
                      </a:pPr>
                      <a:r>
                        <a:rPr lang="en-GB" sz="1500" dirty="0">
                          <a:effectLst/>
                        </a:rPr>
                        <a:t>Electrical power at 36% eff, </a:t>
                      </a:r>
                      <a:r>
                        <a:rPr lang="en-GB" sz="1500" dirty="0" err="1">
                          <a:effectLst/>
                        </a:rPr>
                        <a:t>kWe</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2</a:t>
                      </a:r>
                      <a:r>
                        <a:rPr lang="en-GB" sz="1500" baseline="0" dirty="0">
                          <a:effectLst/>
                        </a:rPr>
                        <a:t> </a:t>
                      </a:r>
                      <a:r>
                        <a:rPr lang="en-GB" sz="1500" dirty="0">
                          <a:effectLst/>
                        </a:rPr>
                        <a:t>161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193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27 757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568141">
                <a:tc>
                  <a:txBody>
                    <a:bodyPr/>
                    <a:lstStyle/>
                    <a:p>
                      <a:pPr marL="0" marR="0" algn="l">
                        <a:lnSpc>
                          <a:spcPct val="115000"/>
                        </a:lnSpc>
                        <a:spcBef>
                          <a:spcPts val="0"/>
                        </a:spcBef>
                        <a:spcAft>
                          <a:spcPts val="0"/>
                        </a:spcAft>
                      </a:pPr>
                      <a:r>
                        <a:rPr lang="en-GB" sz="1500" dirty="0">
                          <a:effectLst/>
                        </a:rPr>
                        <a:t>Electrical energy per day, kWh/d</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51 865 </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4</a:t>
                      </a:r>
                      <a:r>
                        <a:rPr lang="en-GB" sz="1500" baseline="0" dirty="0">
                          <a:effectLst/>
                        </a:rPr>
                        <a:t> </a:t>
                      </a:r>
                      <a:r>
                        <a:rPr lang="en-GB" sz="1500" dirty="0">
                          <a:effectLst/>
                        </a:rPr>
                        <a:t>925</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b="1" dirty="0">
                          <a:solidFill>
                            <a:srgbClr val="00B050"/>
                          </a:solidFill>
                          <a:effectLst/>
                        </a:rPr>
                        <a:t>657 765</a:t>
                      </a:r>
                      <a:endParaRPr lang="en-ZA"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582989">
                <a:tc>
                  <a:txBody>
                    <a:bodyPr/>
                    <a:lstStyle/>
                    <a:p>
                      <a:pPr marL="0" marR="0" algn="l">
                        <a:lnSpc>
                          <a:spcPct val="115000"/>
                        </a:lnSpc>
                        <a:spcBef>
                          <a:spcPts val="0"/>
                        </a:spcBef>
                        <a:spcAft>
                          <a:spcPts val="0"/>
                        </a:spcAft>
                      </a:pPr>
                      <a:r>
                        <a:rPr lang="en-GB" sz="1500" dirty="0">
                          <a:effectLst/>
                        </a:rPr>
                        <a:t>Elec. energy cost per year at R0.60/kWh, R/a</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3 539 321</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dirty="0">
                          <a:effectLst/>
                        </a:rPr>
                        <a:t>1 077 482</a:t>
                      </a:r>
                      <a:endParaRPr lang="en-Z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GB" sz="1500" b="1" dirty="0">
                          <a:solidFill>
                            <a:srgbClr val="00B050"/>
                          </a:solidFill>
                          <a:effectLst/>
                        </a:rPr>
                        <a:t>143 942 502</a:t>
                      </a:r>
                      <a:endParaRPr lang="en-ZA"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ABFCD465-57F2-4F6E-AB4A-B1BDF62268C8}"/>
              </a:ext>
            </a:extLst>
          </p:cNvPr>
          <p:cNvSpPr txBox="1"/>
          <p:nvPr/>
        </p:nvSpPr>
        <p:spPr>
          <a:xfrm>
            <a:off x="1775520" y="5035678"/>
            <a:ext cx="4914546" cy="738664"/>
          </a:xfrm>
          <a:prstGeom prst="rect">
            <a:avLst/>
          </a:prstGeom>
          <a:solidFill>
            <a:schemeClr val="bg1"/>
          </a:solidFill>
        </p:spPr>
        <p:txBody>
          <a:bodyPr wrap="square" rtlCol="0">
            <a:spAutoFit/>
          </a:bodyPr>
          <a:lstStyle/>
          <a:p>
            <a:r>
              <a:rPr lang="en-ZA" sz="600" dirty="0">
                <a:solidFill>
                  <a:schemeClr val="accent1">
                    <a:lumMod val="50000"/>
                  </a:schemeClr>
                </a:solidFill>
              </a:rPr>
              <a:t> </a:t>
            </a:r>
            <a:r>
              <a:rPr lang="en-US" sz="2400" b="1" dirty="0">
                <a:solidFill>
                  <a:schemeClr val="accent1">
                    <a:lumMod val="50000"/>
                  </a:schemeClr>
                </a:solidFill>
              </a:rPr>
              <a:t>60 - 80%</a:t>
            </a:r>
            <a:r>
              <a:rPr lang="en-US" dirty="0">
                <a:solidFill>
                  <a:schemeClr val="accent1">
                    <a:lumMod val="50000"/>
                  </a:schemeClr>
                </a:solidFill>
              </a:rPr>
              <a:t> of the electricity can be offset by the electricity generated at the biogas plant</a:t>
            </a:r>
            <a:endParaRPr lang="en-ZA" dirty="0">
              <a:solidFill>
                <a:schemeClr val="accent1">
                  <a:lumMod val="50000"/>
                </a:schemeClr>
              </a:solidFill>
            </a:endParaRPr>
          </a:p>
        </p:txBody>
      </p:sp>
      <p:pic>
        <p:nvPicPr>
          <p:cNvPr id="6" name="Picture 5">
            <a:extLst>
              <a:ext uri="{FF2B5EF4-FFF2-40B4-BE49-F238E27FC236}">
                <a16:creationId xmlns:a16="http://schemas.microsoft.com/office/drawing/2014/main" id="{F650AE17-6309-414D-A020-D0370428F1D4}"/>
              </a:ext>
            </a:extLst>
          </p:cNvPr>
          <p:cNvPicPr>
            <a:picLocks noChangeAspect="1"/>
          </p:cNvPicPr>
          <p:nvPr/>
        </p:nvPicPr>
        <p:blipFill>
          <a:blip r:embed="rId3"/>
          <a:stretch>
            <a:fillRect/>
          </a:stretch>
        </p:blipFill>
        <p:spPr>
          <a:xfrm>
            <a:off x="7527823" y="1271208"/>
            <a:ext cx="3808048" cy="5185828"/>
          </a:xfrm>
          <a:prstGeom prst="rect">
            <a:avLst/>
          </a:prstGeom>
        </p:spPr>
      </p:pic>
      <p:sp>
        <p:nvSpPr>
          <p:cNvPr id="5" name="TextBox 4">
            <a:extLst>
              <a:ext uri="{FF2B5EF4-FFF2-40B4-BE49-F238E27FC236}">
                <a16:creationId xmlns:a16="http://schemas.microsoft.com/office/drawing/2014/main" id="{863D6A2A-1606-41A8-B51E-A4C620D962A7}"/>
              </a:ext>
            </a:extLst>
          </p:cNvPr>
          <p:cNvSpPr txBox="1"/>
          <p:nvPr/>
        </p:nvSpPr>
        <p:spPr>
          <a:xfrm>
            <a:off x="6798078" y="5654701"/>
            <a:ext cx="669542" cy="323165"/>
          </a:xfrm>
          <a:prstGeom prst="rect">
            <a:avLst/>
          </a:prstGeom>
          <a:noFill/>
        </p:spPr>
        <p:txBody>
          <a:bodyPr wrap="none" rtlCol="0">
            <a:spAutoFit/>
          </a:bodyPr>
          <a:lstStyle/>
          <a:p>
            <a:r>
              <a:rPr lang="en-ZA" sz="1500" b="1" dirty="0"/>
              <a:t>TT681</a:t>
            </a:r>
          </a:p>
        </p:txBody>
      </p:sp>
    </p:spTree>
    <p:extLst>
      <p:ext uri="{BB962C8B-B14F-4D97-AF65-F5344CB8AC3E}">
        <p14:creationId xmlns:p14="http://schemas.microsoft.com/office/powerpoint/2010/main" val="684159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C4B7A13-2C56-4D84-9FEF-E942AF5B7D2E}"/>
              </a:ext>
            </a:extLst>
          </p:cNvPr>
          <p:cNvSpPr>
            <a:spLocks noGrp="1"/>
          </p:cNvSpPr>
          <p:nvPr>
            <p:ph type="title"/>
          </p:nvPr>
        </p:nvSpPr>
        <p:spPr>
          <a:xfrm>
            <a:off x="259079" y="2263191"/>
            <a:ext cx="3669161" cy="2760098"/>
          </a:xfrm>
        </p:spPr>
        <p:txBody>
          <a:bodyPr>
            <a:normAutofit/>
          </a:bodyPr>
          <a:lstStyle/>
          <a:p>
            <a:pPr algn="ctr"/>
            <a:r>
              <a:rPr lang="en-US" b="1" dirty="0">
                <a:solidFill>
                  <a:srgbClr val="FFFFFF"/>
                </a:solidFill>
              </a:rPr>
              <a:t>Insulating the country through  R&amp;D</a:t>
            </a:r>
            <a:endParaRPr lang="en-ZA" b="1" dirty="0">
              <a:solidFill>
                <a:srgbClr val="FFFFFF"/>
              </a:solidFill>
            </a:endParaRPr>
          </a:p>
        </p:txBody>
      </p:sp>
      <p:sp>
        <p:nvSpPr>
          <p:cNvPr id="2" name="Content Placeholder 2">
            <a:extLst>
              <a:ext uri="{FF2B5EF4-FFF2-40B4-BE49-F238E27FC236}">
                <a16:creationId xmlns:a16="http://schemas.microsoft.com/office/drawing/2014/main" id="{CAB3459F-E237-518B-4599-77B131ECE335}"/>
              </a:ext>
            </a:extLst>
          </p:cNvPr>
          <p:cNvSpPr txBox="1">
            <a:spLocks/>
          </p:cNvSpPr>
          <p:nvPr/>
        </p:nvSpPr>
        <p:spPr>
          <a:xfrm>
            <a:off x="4662462" y="1652226"/>
            <a:ext cx="6158989" cy="43765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Ensure </a:t>
            </a:r>
            <a:r>
              <a:rPr lang="en-US" b="1" dirty="0"/>
              <a:t>effective Water Services Institutions</a:t>
            </a:r>
          </a:p>
          <a:p>
            <a:pPr lvl="1"/>
            <a:r>
              <a:rPr lang="en-US" dirty="0"/>
              <a:t>Ensure </a:t>
            </a:r>
            <a:r>
              <a:rPr lang="en-US" b="1" dirty="0"/>
              <a:t>provision of basic Water Supply and sanitation </a:t>
            </a:r>
            <a:r>
              <a:rPr lang="en-US" dirty="0"/>
              <a:t>for improved quality of life and poverty alleviation</a:t>
            </a:r>
          </a:p>
          <a:p>
            <a:pPr lvl="1"/>
            <a:r>
              <a:rPr lang="en-US" dirty="0"/>
              <a:t>Ensure the </a:t>
            </a:r>
            <a:r>
              <a:rPr lang="en-US" b="1" dirty="0"/>
              <a:t>protection of water resources</a:t>
            </a:r>
          </a:p>
          <a:p>
            <a:pPr lvl="1"/>
            <a:r>
              <a:rPr lang="en-US" dirty="0"/>
              <a:t>Ensure </a:t>
            </a:r>
            <a:r>
              <a:rPr lang="en-US" b="1" dirty="0"/>
              <a:t>reliable and equitable supply of water </a:t>
            </a:r>
            <a:r>
              <a:rPr lang="en-US" dirty="0"/>
              <a:t>for sustainable economic and social development</a:t>
            </a:r>
          </a:p>
          <a:p>
            <a:pPr lvl="1"/>
            <a:endParaRPr lang="en-US" dirty="0"/>
          </a:p>
        </p:txBody>
      </p:sp>
      <p:sp>
        <p:nvSpPr>
          <p:cNvPr id="4" name="TextBox 3">
            <a:extLst>
              <a:ext uri="{FF2B5EF4-FFF2-40B4-BE49-F238E27FC236}">
                <a16:creationId xmlns:a16="http://schemas.microsoft.com/office/drawing/2014/main" id="{054627D7-76BD-ABA5-6CCA-34B265DACDDF}"/>
              </a:ext>
            </a:extLst>
          </p:cNvPr>
          <p:cNvSpPr txBox="1"/>
          <p:nvPr/>
        </p:nvSpPr>
        <p:spPr>
          <a:xfrm>
            <a:off x="1716865" y="6183292"/>
            <a:ext cx="7620000" cy="646331"/>
          </a:xfrm>
          <a:prstGeom prst="rect">
            <a:avLst/>
          </a:prstGeom>
          <a:noFill/>
        </p:spPr>
        <p:txBody>
          <a:bodyPr wrap="square" rtlCol="0">
            <a:spAutoFit/>
          </a:bodyPr>
          <a:lstStyle/>
          <a:p>
            <a:pPr algn="ctr"/>
            <a:r>
              <a:rPr lang="en-ZA" sz="3600" b="1" dirty="0">
                <a:solidFill>
                  <a:srgbClr val="FF0000"/>
                </a:solidFill>
              </a:rPr>
              <a:t>QUALITY - QUANTITY - ASSURANCE</a:t>
            </a:r>
          </a:p>
        </p:txBody>
      </p:sp>
    </p:spTree>
    <p:extLst>
      <p:ext uri="{BB962C8B-B14F-4D97-AF65-F5344CB8AC3E}">
        <p14:creationId xmlns:p14="http://schemas.microsoft.com/office/powerpoint/2010/main" val="3581200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950" b="1" dirty="0">
                <a:solidFill>
                  <a:srgbClr val="FF0000"/>
                </a:solidFill>
              </a:rPr>
              <a:t>Thank YOU??</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6707" y="1985020"/>
            <a:ext cx="7847246" cy="3985903"/>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0110313" y="857251"/>
            <a:ext cx="557689" cy="1045845"/>
          </a:xfrm>
          <a:prstGeom prst="rect">
            <a:avLst/>
          </a:prstGeom>
        </p:spPr>
      </p:pic>
    </p:spTree>
    <p:extLst>
      <p:ext uri="{BB962C8B-B14F-4D97-AF65-F5344CB8AC3E}">
        <p14:creationId xmlns:p14="http://schemas.microsoft.com/office/powerpoint/2010/main" val="2396965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5B8CE4-304A-4582-9810-629226B1FC2D}"/>
              </a:ext>
            </a:extLst>
          </p:cNvPr>
          <p:cNvPicPr>
            <a:picLocks noChangeAspect="1"/>
          </p:cNvPicPr>
          <p:nvPr/>
        </p:nvPicPr>
        <p:blipFill>
          <a:blip r:embed="rId2"/>
          <a:stretch>
            <a:fillRect/>
          </a:stretch>
        </p:blipFill>
        <p:spPr>
          <a:xfrm>
            <a:off x="5248275" y="492125"/>
            <a:ext cx="6362700" cy="2968625"/>
          </a:xfrm>
          <a:prstGeom prst="rect">
            <a:avLst/>
          </a:prstGeom>
        </p:spPr>
      </p:pic>
      <p:pic>
        <p:nvPicPr>
          <p:cNvPr id="5" name="Picture 4">
            <a:extLst>
              <a:ext uri="{FF2B5EF4-FFF2-40B4-BE49-F238E27FC236}">
                <a16:creationId xmlns:a16="http://schemas.microsoft.com/office/drawing/2014/main" id="{6C4C414B-347B-4EC3-A83F-BCF925E9FC06}"/>
              </a:ext>
            </a:extLst>
          </p:cNvPr>
          <p:cNvPicPr>
            <a:picLocks noChangeAspect="1"/>
          </p:cNvPicPr>
          <p:nvPr/>
        </p:nvPicPr>
        <p:blipFill>
          <a:blip r:embed="rId3"/>
          <a:stretch>
            <a:fillRect/>
          </a:stretch>
        </p:blipFill>
        <p:spPr>
          <a:xfrm>
            <a:off x="5248275" y="3532188"/>
            <a:ext cx="6362700" cy="2840038"/>
          </a:xfrm>
          <a:prstGeom prst="rect">
            <a:avLst/>
          </a:prstGeom>
        </p:spPr>
      </p:pic>
      <p:sp>
        <p:nvSpPr>
          <p:cNvPr id="2" name="Title 1"/>
          <p:cNvSpPr>
            <a:spLocks noGrp="1"/>
          </p:cNvSpPr>
          <p:nvPr>
            <p:ph type="title"/>
          </p:nvPr>
        </p:nvSpPr>
        <p:spPr>
          <a:xfrm>
            <a:off x="742950" y="742952"/>
            <a:ext cx="3476625" cy="1832290"/>
          </a:xfrm>
        </p:spPr>
        <p:txBody>
          <a:bodyPr vert="horz" lIns="91440" tIns="45720" rIns="91440" bIns="45720" rtlCol="0">
            <a:normAutofit fontScale="90000"/>
          </a:bodyPr>
          <a:lstStyle/>
          <a:p>
            <a:pPr algn="ctr"/>
            <a:r>
              <a:rPr lang="en-US" sz="4800" dirty="0">
                <a:solidFill>
                  <a:srgbClr val="FFFFFF"/>
                </a:solidFill>
              </a:rPr>
              <a:t>Water use and NRW rampant</a:t>
            </a:r>
          </a:p>
        </p:txBody>
      </p:sp>
      <p:pic>
        <p:nvPicPr>
          <p:cNvPr id="8" name="Picture 7">
            <a:extLst>
              <a:ext uri="{FF2B5EF4-FFF2-40B4-BE49-F238E27FC236}">
                <a16:creationId xmlns:a16="http://schemas.microsoft.com/office/drawing/2014/main" id="{B21ACA89-08FE-E38E-4886-D7177860C218}"/>
              </a:ext>
            </a:extLst>
          </p:cNvPr>
          <p:cNvPicPr>
            <a:picLocks noChangeAspect="1"/>
          </p:cNvPicPr>
          <p:nvPr/>
        </p:nvPicPr>
        <p:blipFill>
          <a:blip r:embed="rId4"/>
          <a:stretch>
            <a:fillRect/>
          </a:stretch>
        </p:blipFill>
        <p:spPr>
          <a:xfrm>
            <a:off x="828964" y="2270441"/>
            <a:ext cx="3131992" cy="5565373"/>
          </a:xfrm>
          <a:prstGeom prst="rect">
            <a:avLst/>
          </a:prstGeom>
        </p:spPr>
      </p:pic>
    </p:spTree>
    <p:extLst>
      <p:ext uri="{BB962C8B-B14F-4D97-AF65-F5344CB8AC3E}">
        <p14:creationId xmlns:p14="http://schemas.microsoft.com/office/powerpoint/2010/main" val="34965227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AFB39D-45EE-4386-8F4C-C64DC37FE5D3}"/>
              </a:ext>
            </a:extLst>
          </p:cNvPr>
          <p:cNvPicPr>
            <a:picLocks noChangeAspect="1"/>
          </p:cNvPicPr>
          <p:nvPr/>
        </p:nvPicPr>
        <p:blipFill rotWithShape="1">
          <a:blip r:embed="rId2">
            <a:extLst>
              <a:ext uri="{28A0092B-C50C-407E-A947-70E740481C1C}">
                <a14:useLocalDpi xmlns:a14="http://schemas.microsoft.com/office/drawing/2010/main" val="0"/>
              </a:ext>
            </a:extLst>
          </a:blip>
          <a:srcRect t="11654" b="51058"/>
          <a:stretch/>
        </p:blipFill>
        <p:spPr>
          <a:xfrm>
            <a:off x="457200" y="457200"/>
            <a:ext cx="11277600" cy="5943600"/>
          </a:xfrm>
          <a:prstGeom prst="rect">
            <a:avLst/>
          </a:prstGeom>
        </p:spPr>
      </p:pic>
    </p:spTree>
    <p:extLst>
      <p:ext uri="{BB962C8B-B14F-4D97-AF65-F5344CB8AC3E}">
        <p14:creationId xmlns:p14="http://schemas.microsoft.com/office/powerpoint/2010/main" val="2773031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C55A75FD-5E19-4614-B9B7-405A9D6E29C7}"/>
              </a:ext>
            </a:extLst>
          </p:cNvPr>
          <p:cNvSpPr>
            <a:spLocks noGrp="1"/>
          </p:cNvSpPr>
          <p:nvPr>
            <p:ph type="title"/>
          </p:nvPr>
        </p:nvSpPr>
        <p:spPr>
          <a:xfrm>
            <a:off x="640080" y="1243013"/>
            <a:ext cx="4127412" cy="4371974"/>
          </a:xfrm>
        </p:spPr>
        <p:txBody>
          <a:bodyPr>
            <a:normAutofit/>
          </a:bodyPr>
          <a:lstStyle/>
          <a:p>
            <a:r>
              <a:rPr lang="en-US" b="1" dirty="0">
                <a:solidFill>
                  <a:srgbClr val="FFFFFF"/>
                </a:solidFill>
              </a:rPr>
              <a:t>A perfect </a:t>
            </a:r>
            <a:r>
              <a:rPr lang="en-US" b="1" dirty="0" err="1">
                <a:solidFill>
                  <a:srgbClr val="FFFFFF"/>
                </a:solidFill>
              </a:rPr>
              <a:t>storm+drought</a:t>
            </a:r>
            <a:r>
              <a:rPr lang="en-US" b="1" dirty="0">
                <a:solidFill>
                  <a:srgbClr val="FFFFFF"/>
                </a:solidFill>
              </a:rPr>
              <a:t>+ </a:t>
            </a:r>
            <a:r>
              <a:rPr lang="en-US" b="1" dirty="0" err="1">
                <a:solidFill>
                  <a:srgbClr val="FFFFFF"/>
                </a:solidFill>
              </a:rPr>
              <a:t>floods+revenue</a:t>
            </a:r>
            <a:r>
              <a:rPr lang="en-US" b="1" dirty="0">
                <a:solidFill>
                  <a:srgbClr val="FFFFFF"/>
                </a:solidFill>
              </a:rPr>
              <a:t>+</a:t>
            </a:r>
            <a:br>
              <a:rPr lang="en-US" b="1" dirty="0">
                <a:solidFill>
                  <a:srgbClr val="FFFFFF"/>
                </a:solidFill>
              </a:rPr>
            </a:br>
            <a:r>
              <a:rPr lang="en-US" b="1" dirty="0">
                <a:solidFill>
                  <a:srgbClr val="FFFFFF"/>
                </a:solidFill>
              </a:rPr>
              <a:t>failing </a:t>
            </a:r>
            <a:r>
              <a:rPr lang="en-US" b="1" dirty="0" err="1">
                <a:solidFill>
                  <a:srgbClr val="FFFFFF"/>
                </a:solidFill>
              </a:rPr>
              <a:t>munics</a:t>
            </a:r>
            <a:r>
              <a:rPr lang="en-US" b="1" dirty="0">
                <a:solidFill>
                  <a:srgbClr val="FFFFFF"/>
                </a:solidFill>
              </a:rPr>
              <a:t>………</a:t>
            </a:r>
            <a:endParaRPr lang="en-ZA" b="1" dirty="0">
              <a:solidFill>
                <a:srgbClr val="FFFFFF"/>
              </a:solidFill>
            </a:endParaRP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585D4A-19C8-48E7-811B-5E06FD0AD2AF}"/>
              </a:ext>
            </a:extLst>
          </p:cNvPr>
          <p:cNvSpPr>
            <a:spLocks noGrp="1"/>
          </p:cNvSpPr>
          <p:nvPr>
            <p:ph idx="1"/>
          </p:nvPr>
        </p:nvSpPr>
        <p:spPr>
          <a:xfrm>
            <a:off x="5781039" y="0"/>
            <a:ext cx="5948505" cy="6804397"/>
          </a:xfrm>
        </p:spPr>
        <p:txBody>
          <a:bodyPr anchor="ctr">
            <a:noAutofit/>
          </a:bodyPr>
          <a:lstStyle/>
          <a:p>
            <a:r>
              <a:rPr lang="en-US" sz="2000" b="1" dirty="0">
                <a:solidFill>
                  <a:srgbClr val="000000"/>
                </a:solidFill>
              </a:rPr>
              <a:t>Financial viability of the water business </a:t>
            </a:r>
            <a:r>
              <a:rPr lang="en-US" sz="2000" dirty="0">
                <a:solidFill>
                  <a:srgbClr val="000000"/>
                </a:solidFill>
              </a:rPr>
              <a:t>- This comes at a time when these businesses are already in poor shape and in decline (slowly or rapidly) in many of the metros &amp; facing </a:t>
            </a:r>
            <a:r>
              <a:rPr lang="en-ZA" sz="2000" dirty="0">
                <a:solidFill>
                  <a:srgbClr val="000000"/>
                </a:solidFill>
              </a:rPr>
              <a:t>significant water security issues.</a:t>
            </a:r>
          </a:p>
          <a:p>
            <a:r>
              <a:rPr lang="en-ZA" sz="2000" b="1" dirty="0">
                <a:solidFill>
                  <a:srgbClr val="000000"/>
                </a:solidFill>
              </a:rPr>
              <a:t>Failing operations environment </a:t>
            </a:r>
            <a:r>
              <a:rPr lang="en-ZA" sz="2000" dirty="0">
                <a:solidFill>
                  <a:srgbClr val="000000"/>
                </a:solidFill>
              </a:rPr>
              <a:t>– </a:t>
            </a:r>
            <a:r>
              <a:rPr lang="en-ZA" sz="2000" dirty="0" err="1">
                <a:solidFill>
                  <a:srgbClr val="000000"/>
                </a:solidFill>
              </a:rPr>
              <a:t>munics</a:t>
            </a:r>
            <a:r>
              <a:rPr lang="en-ZA" sz="2000" dirty="0">
                <a:solidFill>
                  <a:srgbClr val="000000"/>
                </a:solidFill>
              </a:rPr>
              <a:t> struggling and inequity keep growing</a:t>
            </a:r>
          </a:p>
          <a:p>
            <a:r>
              <a:rPr lang="en-US" sz="2000" b="1" dirty="0">
                <a:solidFill>
                  <a:srgbClr val="000000"/>
                </a:solidFill>
              </a:rPr>
              <a:t>Investment in infrastructure </a:t>
            </a:r>
            <a:r>
              <a:rPr lang="en-US" sz="2000" dirty="0">
                <a:solidFill>
                  <a:srgbClr val="000000"/>
                </a:solidFill>
              </a:rPr>
              <a:t>- The combination is a ‘perfect storm’ for the retail water business. The result will be a combination of </a:t>
            </a:r>
            <a:r>
              <a:rPr lang="en-US" sz="2000" b="1" dirty="0">
                <a:solidFill>
                  <a:srgbClr val="000000"/>
                </a:solidFill>
              </a:rPr>
              <a:t>acute cash shortages </a:t>
            </a:r>
            <a:r>
              <a:rPr lang="en-US" sz="2000" dirty="0">
                <a:solidFill>
                  <a:srgbClr val="000000"/>
                </a:solidFill>
              </a:rPr>
              <a:t>(ability to pay suppliers and staff) and a </a:t>
            </a:r>
            <a:r>
              <a:rPr lang="en-US" sz="2000" b="1" dirty="0">
                <a:solidFill>
                  <a:srgbClr val="000000"/>
                </a:solidFill>
              </a:rPr>
              <a:t>rapid decline in the asset base </a:t>
            </a:r>
            <a:r>
              <a:rPr lang="en-US" sz="2000" dirty="0">
                <a:solidFill>
                  <a:srgbClr val="000000"/>
                </a:solidFill>
              </a:rPr>
              <a:t>(reduced ability to invest in infrastructure).</a:t>
            </a:r>
          </a:p>
          <a:p>
            <a:r>
              <a:rPr lang="en-US" sz="2000" b="1" dirty="0">
                <a:solidFill>
                  <a:srgbClr val="000000"/>
                </a:solidFill>
              </a:rPr>
              <a:t>Other challenges </a:t>
            </a:r>
            <a:r>
              <a:rPr lang="en-US" sz="2000" dirty="0">
                <a:solidFill>
                  <a:srgbClr val="000000"/>
                </a:solidFill>
              </a:rPr>
              <a:t>- On top of this if we have water shortages, droughts or another incident…</a:t>
            </a:r>
            <a:endParaRPr lang="en-ZA" sz="2000" dirty="0">
              <a:solidFill>
                <a:srgbClr val="000000"/>
              </a:solidFill>
            </a:endParaRPr>
          </a:p>
          <a:p>
            <a:pPr marL="0" indent="0">
              <a:buNone/>
            </a:pPr>
            <a:r>
              <a:rPr lang="en-US" sz="2000" b="1" dirty="0">
                <a:solidFill>
                  <a:srgbClr val="000000"/>
                </a:solidFill>
              </a:rPr>
              <a:t>These effects will be felt more acutely later this year &amp; next few years impacting on the economy and society.</a:t>
            </a:r>
          </a:p>
          <a:p>
            <a:r>
              <a:rPr lang="en-US" sz="2000" b="1" i="1" dirty="0">
                <a:solidFill>
                  <a:srgbClr val="FF0000"/>
                </a:solidFill>
              </a:rPr>
              <a:t> Solution - The constraints to good performance are not technical or financial. The solutions lie in four areas: political, structural, managerial, regulatory.  For the sector in INNOVATION</a:t>
            </a:r>
          </a:p>
        </p:txBody>
      </p:sp>
    </p:spTree>
    <p:extLst>
      <p:ext uri="{BB962C8B-B14F-4D97-AF65-F5344CB8AC3E}">
        <p14:creationId xmlns:p14="http://schemas.microsoft.com/office/powerpoint/2010/main" val="356017830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en-ZA" dirty="0"/>
              <a:t>Challenges for the water services sector</a:t>
            </a:r>
          </a:p>
        </p:txBody>
      </p:sp>
      <p:sp>
        <p:nvSpPr>
          <p:cNvPr id="4" name="Content Placeholder 3"/>
          <p:cNvSpPr>
            <a:spLocks noGrp="1"/>
          </p:cNvSpPr>
          <p:nvPr>
            <p:ph sz="half" idx="1"/>
          </p:nvPr>
        </p:nvSpPr>
        <p:spPr>
          <a:xfrm>
            <a:off x="117894" y="1600200"/>
            <a:ext cx="4038600" cy="2764904"/>
          </a:xfrm>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r>
              <a:rPr lang="en-ZA" b="1" dirty="0"/>
              <a:t>Rapid population growth:</a:t>
            </a:r>
          </a:p>
          <a:p>
            <a:pPr lvl="1"/>
            <a:r>
              <a:rPr lang="en-ZA" dirty="0"/>
              <a:t>2007: 6.6 bn. People</a:t>
            </a:r>
          </a:p>
          <a:p>
            <a:pPr lvl="1"/>
            <a:r>
              <a:rPr lang="en-ZA" dirty="0"/>
              <a:t>2050: 9.2 bn. people</a:t>
            </a:r>
          </a:p>
          <a:p>
            <a:pPr lvl="1"/>
            <a:r>
              <a:rPr lang="en-ZA" b="1" dirty="0"/>
              <a:t>Increase of live expectancy:</a:t>
            </a:r>
          </a:p>
          <a:p>
            <a:pPr lvl="1"/>
            <a:r>
              <a:rPr lang="en-ZA" dirty="0"/>
              <a:t>2007: 7%</a:t>
            </a:r>
          </a:p>
          <a:p>
            <a:pPr lvl="1"/>
            <a:r>
              <a:rPr lang="en-ZA" dirty="0"/>
              <a:t>2050: 16%</a:t>
            </a:r>
          </a:p>
          <a:p>
            <a:pPr>
              <a:buNone/>
            </a:pPr>
            <a:r>
              <a:rPr lang="en-ZA" dirty="0"/>
              <a:t>of persons aged 65 and older</a:t>
            </a:r>
          </a:p>
        </p:txBody>
      </p:sp>
      <p:graphicFrame>
        <p:nvGraphicFramePr>
          <p:cNvPr id="9" name="Content Placeholder 4">
            <a:extLst>
              <a:ext uri="{FF2B5EF4-FFF2-40B4-BE49-F238E27FC236}">
                <a16:creationId xmlns:a16="http://schemas.microsoft.com/office/drawing/2014/main" id="{A17B131F-5648-D3FD-6CE0-254606D2C077}"/>
              </a:ext>
            </a:extLst>
          </p:cNvPr>
          <p:cNvGraphicFramePr>
            <a:graphicFrameLocks noGrp="1"/>
          </p:cNvGraphicFramePr>
          <p:nvPr>
            <p:ph sz="half" idx="2"/>
            <p:extLst>
              <p:ext uri="{D42A27DB-BD31-4B8C-83A1-F6EECF244321}">
                <p14:modId xmlns:p14="http://schemas.microsoft.com/office/powerpoint/2010/main" val="3184820240"/>
              </p:ext>
            </p:extLst>
          </p:nvPr>
        </p:nvGraphicFramePr>
        <p:xfrm>
          <a:off x="4231257" y="1712254"/>
          <a:ext cx="4038600" cy="50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27AA5A9-9CA5-4DD3-9EE7-8FE32B485686}"/>
              </a:ext>
            </a:extLst>
          </p:cNvPr>
          <p:cNvSpPr txBox="1"/>
          <p:nvPr/>
        </p:nvSpPr>
        <p:spPr>
          <a:xfrm>
            <a:off x="117894" y="4492183"/>
            <a:ext cx="3528392" cy="221599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ZA" sz="2400" b="1" dirty="0">
                <a:solidFill>
                  <a:srgbClr val="FF0000"/>
                </a:solidFill>
              </a:rPr>
              <a:t>South Africa</a:t>
            </a:r>
          </a:p>
          <a:p>
            <a:pPr marL="342900" indent="-342900">
              <a:buFontTx/>
              <a:buChar char="-"/>
            </a:pPr>
            <a:r>
              <a:rPr lang="en-ZA" sz="2400" b="1" dirty="0">
                <a:solidFill>
                  <a:srgbClr val="FF0000"/>
                </a:solidFill>
              </a:rPr>
              <a:t>Growing consumption</a:t>
            </a:r>
          </a:p>
          <a:p>
            <a:pPr marL="342900" indent="-342900">
              <a:buFontTx/>
              <a:buChar char="-"/>
            </a:pPr>
            <a:r>
              <a:rPr lang="en-ZA" sz="2400" b="1" dirty="0">
                <a:solidFill>
                  <a:srgbClr val="FF0000"/>
                </a:solidFill>
              </a:rPr>
              <a:t>Increase costs</a:t>
            </a:r>
          </a:p>
          <a:p>
            <a:pPr marL="342900" indent="-342900">
              <a:buFontTx/>
              <a:buChar char="-"/>
            </a:pPr>
            <a:r>
              <a:rPr lang="en-ZA" sz="2400" b="1" dirty="0">
                <a:solidFill>
                  <a:srgbClr val="FF0000"/>
                </a:solidFill>
              </a:rPr>
              <a:t>O&amp;M</a:t>
            </a:r>
          </a:p>
          <a:p>
            <a:pPr marL="342900" indent="-342900">
              <a:buFontTx/>
              <a:buChar char="-"/>
            </a:pPr>
            <a:r>
              <a:rPr lang="en-ZA" sz="2400" b="1" dirty="0">
                <a:solidFill>
                  <a:srgbClr val="FF0000"/>
                </a:solidFill>
              </a:rPr>
              <a:t>Ageing infrastructure</a:t>
            </a:r>
          </a:p>
          <a:p>
            <a:pPr marL="285750" indent="-285750">
              <a:buFont typeface="Arial" panose="020B0604020202020204" pitchFamily="34" charset="0"/>
              <a:buChar char="•"/>
            </a:pPr>
            <a:endParaRPr lang="en-ZA" b="1" dirty="0">
              <a:solidFill>
                <a:srgbClr val="FF0000"/>
              </a:solidFill>
            </a:endParaRPr>
          </a:p>
        </p:txBody>
      </p:sp>
      <p:pic>
        <p:nvPicPr>
          <p:cNvPr id="1028" name="Picture 4" descr="No alternative text description for this image">
            <a:extLst>
              <a:ext uri="{FF2B5EF4-FFF2-40B4-BE49-F238E27FC236}">
                <a16:creationId xmlns:a16="http://schemas.microsoft.com/office/drawing/2014/main" id="{00F99747-E1B8-C788-05B7-E800986EBA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8529" y="2527538"/>
            <a:ext cx="4613471" cy="31948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BA14B0-796E-AE83-3916-00C22D999D02}"/>
              </a:ext>
            </a:extLst>
          </p:cNvPr>
          <p:cNvSpPr txBox="1"/>
          <p:nvPr/>
        </p:nvSpPr>
        <p:spPr>
          <a:xfrm>
            <a:off x="8419381" y="5460368"/>
            <a:ext cx="4285172" cy="923330"/>
          </a:xfrm>
          <a:prstGeom prst="rect">
            <a:avLst/>
          </a:prstGeom>
          <a:noFill/>
        </p:spPr>
        <p:txBody>
          <a:bodyPr wrap="square">
            <a:spAutoFit/>
          </a:bodyPr>
          <a:lstStyle/>
          <a:p>
            <a:br>
              <a:rPr lang="en-US" b="1" i="0" u="none" strike="noStrike" dirty="0">
                <a:effectLst/>
                <a:latin typeface="-apple-system"/>
                <a:hlinkClick r:id="rId8"/>
              </a:rPr>
            </a:br>
            <a:r>
              <a:rPr lang="en-US" b="1" i="0" u="none" strike="noStrike" dirty="0">
                <a:effectLst/>
                <a:latin typeface="-apple-system"/>
                <a:hlinkClick r:id="rId8"/>
              </a:rPr>
              <a:t>#AfricaGrowth</a:t>
            </a:r>
            <a:r>
              <a:rPr lang="en-US" b="0" i="0" dirty="0">
                <a:effectLst/>
                <a:latin typeface="-apple-system"/>
              </a:rPr>
              <a:t> </a:t>
            </a:r>
            <a:r>
              <a:rPr lang="en-US" b="1" i="0" u="none" strike="noStrike" dirty="0">
                <a:effectLst/>
                <a:latin typeface="-apple-system"/>
                <a:hlinkClick r:id="rId9"/>
              </a:rPr>
              <a:t>#UrbanDevelopment</a:t>
            </a:r>
            <a:r>
              <a:rPr lang="en-US" b="0" i="0" dirty="0">
                <a:effectLst/>
                <a:latin typeface="-apple-system"/>
              </a:rPr>
              <a:t> </a:t>
            </a:r>
            <a:r>
              <a:rPr lang="en-US" b="1" i="0" u="none" strike="noStrike" dirty="0">
                <a:effectLst/>
                <a:latin typeface="-apple-system"/>
                <a:hlinkClick r:id="rId10"/>
              </a:rPr>
              <a:t>#FutureCities</a:t>
            </a:r>
            <a:r>
              <a:rPr lang="en-US" b="0" i="0" dirty="0">
                <a:effectLst/>
                <a:latin typeface="-apple-system"/>
              </a:rPr>
              <a:t> </a:t>
            </a:r>
            <a:r>
              <a:rPr lang="en-US" b="1" i="0" u="sng" dirty="0">
                <a:effectLst/>
                <a:latin typeface="-apple-system"/>
                <a:hlinkClick r:id="rId11"/>
              </a:rPr>
              <a:t>#Africa</a:t>
            </a:r>
            <a:r>
              <a:rPr lang="en-US" b="0" i="0" dirty="0">
                <a:effectLst/>
                <a:latin typeface="-apple-system"/>
              </a:rPr>
              <a:t> </a:t>
            </a:r>
            <a:r>
              <a:rPr lang="en-US" b="1" i="0" u="none" strike="noStrike" dirty="0">
                <a:effectLst/>
                <a:latin typeface="-apple-system"/>
                <a:hlinkClick r:id="rId12"/>
              </a:rPr>
              <a:t>#Urbanisation</a:t>
            </a:r>
            <a:endParaRPr lang="en-Z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3" y="234321"/>
            <a:ext cx="9748391" cy="794816"/>
          </a:xfrm>
        </p:spPr>
        <p:txBody>
          <a:bodyPr/>
          <a:lstStyle/>
          <a:p>
            <a:r>
              <a:rPr lang="en-ZA" sz="3600" dirty="0">
                <a:solidFill>
                  <a:schemeClr val="accent6">
                    <a:lumMod val="75000"/>
                  </a:schemeClr>
                </a:solidFill>
              </a:rPr>
              <a:t>Key National WSA Vulnerabilities</a:t>
            </a:r>
          </a:p>
        </p:txBody>
      </p:sp>
      <p:pic>
        <p:nvPicPr>
          <p:cNvPr id="15" name="Picture 9" descr="WRC logo - 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14950" y="104049"/>
            <a:ext cx="568586" cy="106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ext&#10;&#10;Description automatically generated">
            <a:extLst>
              <a:ext uri="{FF2B5EF4-FFF2-40B4-BE49-F238E27FC236}">
                <a16:creationId xmlns:a16="http://schemas.microsoft.com/office/drawing/2014/main" id="{7C56D1D2-BC90-440F-A049-3B3B8470BE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236200" y="1296727"/>
            <a:ext cx="1688013" cy="577850"/>
          </a:xfrm>
          <a:prstGeom prst="rect">
            <a:avLst/>
          </a:prstGeom>
        </p:spPr>
      </p:pic>
      <p:pic>
        <p:nvPicPr>
          <p:cNvPr id="9" name="Picture 8">
            <a:extLst>
              <a:ext uri="{FF2B5EF4-FFF2-40B4-BE49-F238E27FC236}">
                <a16:creationId xmlns:a16="http://schemas.microsoft.com/office/drawing/2014/main" id="{278FE4EB-3B76-4604-908E-9D2850767A63}"/>
              </a:ext>
            </a:extLst>
          </p:cNvPr>
          <p:cNvPicPr/>
          <p:nvPr/>
        </p:nvPicPr>
        <p:blipFill>
          <a:blip r:embed="rId4">
            <a:clrChange>
              <a:clrFrom>
                <a:srgbClr val="E7E7E5"/>
              </a:clrFrom>
              <a:clrTo>
                <a:srgbClr val="E7E7E5">
                  <a:alpha val="0"/>
                </a:srgbClr>
              </a:clrTo>
            </a:clrChange>
          </a:blip>
          <a:stretch>
            <a:fillRect/>
          </a:stretch>
        </p:blipFill>
        <p:spPr>
          <a:xfrm>
            <a:off x="3498532" y="1296727"/>
            <a:ext cx="7391400" cy="5027873"/>
          </a:xfrm>
          <a:prstGeom prst="rect">
            <a:avLst/>
          </a:prstGeom>
        </p:spPr>
      </p:pic>
      <p:sp>
        <p:nvSpPr>
          <p:cNvPr id="7" name="Speech Bubble: Rectangle 6">
            <a:extLst>
              <a:ext uri="{FF2B5EF4-FFF2-40B4-BE49-F238E27FC236}">
                <a16:creationId xmlns:a16="http://schemas.microsoft.com/office/drawing/2014/main" id="{70735882-F5D5-419B-8CE0-8397926B30E7}"/>
              </a:ext>
            </a:extLst>
          </p:cNvPr>
          <p:cNvSpPr/>
          <p:nvPr/>
        </p:nvSpPr>
        <p:spPr>
          <a:xfrm>
            <a:off x="673079" y="1309864"/>
            <a:ext cx="2762757" cy="5038027"/>
          </a:xfrm>
          <a:prstGeom prst="wedgeRectCallout">
            <a:avLst>
              <a:gd name="adj1" fmla="val 66663"/>
              <a:gd name="adj2" fmla="val -12698"/>
            </a:avLst>
          </a:prstGeom>
          <a:solidFill>
            <a:schemeClr val="accent6">
              <a:lumMod val="20000"/>
              <a:lumOff val="80000"/>
            </a:schemeClr>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66700" indent="-266700" algn="just">
              <a:lnSpc>
                <a:spcPct val="115000"/>
              </a:lnSpc>
              <a:buFont typeface="Arial" panose="020B0604020202020204" pitchFamily="34" charset="0"/>
              <a:buChar char="•"/>
            </a:pPr>
            <a:r>
              <a:rPr lang="en-ZA"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Weak finances </a:t>
            </a:r>
            <a:r>
              <a:rPr lang="en-ZA"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(incl. Financial Asset Management, Revenue Collection &amp; Financial Management)</a:t>
            </a:r>
            <a:r>
              <a:rPr lang="en-ZA"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ZA"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66700" indent="-266700" algn="just">
              <a:lnSpc>
                <a:spcPct val="115000"/>
              </a:lnSpc>
              <a:buFont typeface="Arial" panose="020B0604020202020204" pitchFamily="34" charset="0"/>
              <a:buChar char="•"/>
            </a:pPr>
            <a:r>
              <a:rPr lang="en-ZA"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Poor Operations &amp; Maintenance of Assets </a:t>
            </a:r>
            <a:endParaRPr lang="en-ZA" sz="24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266700" indent="-266700" algn="just">
              <a:lnSpc>
                <a:spcPct val="115000"/>
              </a:lnSpc>
              <a:buFont typeface="Arial" panose="020B0604020202020204" pitchFamily="34" charset="0"/>
              <a:buChar char="•"/>
            </a:pPr>
            <a:r>
              <a:rPr lang="en-ZA"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Weak Technical Capacity </a:t>
            </a:r>
            <a:r>
              <a:rPr lang="en-ZA"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(both technical skills and staffing numbers)</a:t>
            </a:r>
            <a:endParaRPr lang="en-Z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7128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3" y="234321"/>
            <a:ext cx="9748391" cy="794816"/>
          </a:xfrm>
        </p:spPr>
        <p:txBody>
          <a:bodyPr/>
          <a:lstStyle/>
          <a:p>
            <a:r>
              <a:rPr lang="en-ZA" sz="3600" dirty="0">
                <a:solidFill>
                  <a:schemeClr val="accent6">
                    <a:lumMod val="75000"/>
                  </a:schemeClr>
                </a:solidFill>
              </a:rPr>
              <a:t>Key National WSA Vulnerabilities Observations</a:t>
            </a:r>
          </a:p>
        </p:txBody>
      </p:sp>
      <p:pic>
        <p:nvPicPr>
          <p:cNvPr id="15" name="Picture 9" descr="WRC logo - 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14950" y="104049"/>
            <a:ext cx="568586" cy="106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ext&#10;&#10;Description automatically generated">
            <a:extLst>
              <a:ext uri="{FF2B5EF4-FFF2-40B4-BE49-F238E27FC236}">
                <a16:creationId xmlns:a16="http://schemas.microsoft.com/office/drawing/2014/main" id="{7C56D1D2-BC90-440F-A049-3B3B8470BE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236200" y="1296727"/>
            <a:ext cx="1688013" cy="577850"/>
          </a:xfrm>
          <a:prstGeom prst="rect">
            <a:avLst/>
          </a:prstGeom>
        </p:spPr>
      </p:pic>
      <p:pic>
        <p:nvPicPr>
          <p:cNvPr id="9" name="Picture 8">
            <a:extLst>
              <a:ext uri="{FF2B5EF4-FFF2-40B4-BE49-F238E27FC236}">
                <a16:creationId xmlns:a16="http://schemas.microsoft.com/office/drawing/2014/main" id="{278FE4EB-3B76-4604-908E-9D2850767A63}"/>
              </a:ext>
            </a:extLst>
          </p:cNvPr>
          <p:cNvPicPr/>
          <p:nvPr/>
        </p:nvPicPr>
        <p:blipFill>
          <a:blip r:embed="rId4">
            <a:clrChange>
              <a:clrFrom>
                <a:srgbClr val="E7E7E5"/>
              </a:clrFrom>
              <a:clrTo>
                <a:srgbClr val="E7E7E5">
                  <a:alpha val="0"/>
                </a:srgbClr>
              </a:clrTo>
            </a:clrChange>
          </a:blip>
          <a:stretch>
            <a:fillRect/>
          </a:stretch>
        </p:blipFill>
        <p:spPr>
          <a:xfrm>
            <a:off x="6096000" y="2171700"/>
            <a:ext cx="5568632" cy="4064000"/>
          </a:xfrm>
          <a:prstGeom prst="rect">
            <a:avLst/>
          </a:prstGeom>
        </p:spPr>
      </p:pic>
      <p:sp>
        <p:nvSpPr>
          <p:cNvPr id="10" name="Speech Bubble: Rectangle 9">
            <a:extLst>
              <a:ext uri="{FF2B5EF4-FFF2-40B4-BE49-F238E27FC236}">
                <a16:creationId xmlns:a16="http://schemas.microsoft.com/office/drawing/2014/main" id="{172CEC86-8055-4638-B47E-B68529843C17}"/>
              </a:ext>
            </a:extLst>
          </p:cNvPr>
          <p:cNvSpPr/>
          <p:nvPr/>
        </p:nvSpPr>
        <p:spPr>
          <a:xfrm>
            <a:off x="737687" y="1296727"/>
            <a:ext cx="5321300" cy="4938973"/>
          </a:xfrm>
          <a:prstGeom prst="wedgeRectCallout">
            <a:avLst>
              <a:gd name="adj1" fmla="val 61223"/>
              <a:gd name="adj2" fmla="val -2442"/>
            </a:avLst>
          </a:prstGeom>
          <a:solidFill>
            <a:srgbClr val="FFC000">
              <a:lumMod val="60000"/>
              <a:lumOff val="40000"/>
            </a:srgbClr>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55600" indent="-266700" algn="just">
              <a:lnSpc>
                <a:spcPct val="115000"/>
              </a:lnSpc>
              <a:buFont typeface="Arial" panose="020B0604020202020204" pitchFamily="34" charset="0"/>
              <a:buChar char="•"/>
            </a:pPr>
            <a:r>
              <a:rPr lang="en-ZA" sz="2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64%</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 WSAs are </a:t>
            </a:r>
            <a:r>
              <a:rPr lang="en-ZA"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not implementing</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 appropriate </a:t>
            </a:r>
            <a:r>
              <a:rPr lang="en-ZA"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water &amp; sanitation services plan</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ZA"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55600" indent="-266700" algn="just">
              <a:lnSpc>
                <a:spcPct val="115000"/>
              </a:lnSpc>
              <a:buFont typeface="Arial" panose="020B0604020202020204" pitchFamily="34" charset="0"/>
              <a:buChar char="•"/>
            </a:pPr>
            <a:r>
              <a:rPr lang="en-ZA" sz="2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58%</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have not developed a suitable WC/WDM strategy/plan </a:t>
            </a:r>
            <a:endParaRPr lang="en-ZA"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55600" indent="-266700" algn="just">
              <a:lnSpc>
                <a:spcPct val="115000"/>
              </a:lnSpc>
              <a:buFont typeface="Arial" panose="020B0604020202020204" pitchFamily="34" charset="0"/>
              <a:buChar char="•"/>
            </a:pPr>
            <a:r>
              <a:rPr lang="en-ZA" sz="2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53%</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indicate </a:t>
            </a:r>
            <a:r>
              <a:rPr lang="en-ZA"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WWTWs</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are fast approaching </a:t>
            </a:r>
            <a:r>
              <a:rPr lang="en-ZA"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capacity</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ZA"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55600" indent="-266700" algn="just">
              <a:lnSpc>
                <a:spcPct val="115000"/>
              </a:lnSpc>
              <a:buFont typeface="Arial" panose="020B0604020202020204" pitchFamily="34" charset="0"/>
              <a:buChar char="•"/>
            </a:pPr>
            <a:r>
              <a:rPr lang="en-ZA" sz="2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51%</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indicate that </a:t>
            </a:r>
            <a:r>
              <a:rPr lang="en-ZA"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WTWs</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are fast approaching </a:t>
            </a:r>
            <a:r>
              <a:rPr lang="en-ZA"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capacity</a:t>
            </a:r>
            <a:endParaRPr lang="en-ZA"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55600" indent="-266700" algn="just">
              <a:lnSpc>
                <a:spcPct val="115000"/>
              </a:lnSpc>
              <a:buFont typeface="Arial" panose="020B0604020202020204" pitchFamily="34" charset="0"/>
              <a:buChar char="•"/>
            </a:pPr>
            <a:r>
              <a:rPr lang="en-ZA" sz="2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indicate a </a:t>
            </a:r>
            <a:r>
              <a:rPr lang="en-ZA"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water shortage</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 </a:t>
            </a:r>
            <a:r>
              <a:rPr lang="en-ZA"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&gt;20% </a:t>
            </a:r>
            <a:r>
              <a:rPr lang="en-ZA"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 current needs </a:t>
            </a:r>
            <a:endParaRPr lang="en-ZA"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ZA"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46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40495"/>
            <a:ext cx="11379200" cy="1067990"/>
          </a:xfrm>
        </p:spPr>
        <p:txBody>
          <a:bodyPr>
            <a:noAutofit/>
          </a:bodyPr>
          <a:lstStyle/>
          <a:p>
            <a:r>
              <a:rPr lang="en-ZA" sz="3600" dirty="0">
                <a:solidFill>
                  <a:schemeClr val="accent6">
                    <a:lumMod val="75000"/>
                  </a:schemeClr>
                </a:solidFill>
                <a:latin typeface="Calibri" panose="020F0502020204030204" pitchFamily="34" charset="0"/>
                <a:cs typeface="Calibri" panose="020F0502020204030204" pitchFamily="34" charset="0"/>
              </a:rPr>
              <a:t>Provincial Health –Extreme and High Vulnerability</a:t>
            </a:r>
          </a:p>
        </p:txBody>
      </p:sp>
      <p:pic>
        <p:nvPicPr>
          <p:cNvPr id="9" name="Picture 9" descr="WRC logo - 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14950" y="104049"/>
            <a:ext cx="568586" cy="106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63019AC-AB21-4823-9DB0-F92FE382962B}"/>
              </a:ext>
            </a:extLst>
          </p:cNvPr>
          <p:cNvSpPr/>
          <p:nvPr/>
        </p:nvSpPr>
        <p:spPr>
          <a:xfrm>
            <a:off x="1733550" y="3949700"/>
            <a:ext cx="8750300" cy="1765301"/>
          </a:xfrm>
          <a:prstGeom prst="rect">
            <a:avLst/>
          </a:prstGeom>
          <a:blipFill dpi="0" rotWithShape="1">
            <a:blip r:embed="rId3"/>
            <a:srcRect/>
            <a:stretch>
              <a:fillRect t="-85597" r="-20" b="-1050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2B780FF-81FE-4509-BDBF-CF239F51B471}"/>
              </a:ext>
            </a:extLst>
          </p:cNvPr>
          <p:cNvSpPr txBox="1"/>
          <p:nvPr/>
        </p:nvSpPr>
        <p:spPr>
          <a:xfrm>
            <a:off x="584200" y="5992100"/>
            <a:ext cx="11049000" cy="307777"/>
          </a:xfrm>
          <a:prstGeom prst="rect">
            <a:avLst/>
          </a:prstGeom>
          <a:noFill/>
        </p:spPr>
        <p:txBody>
          <a:bodyPr wrap="square" lIns="0" tIns="0" rIns="0" bIns="0" rtlCol="0">
            <a:spAutoFit/>
          </a:bodyPr>
          <a:lstStyle/>
          <a:p>
            <a:r>
              <a:rPr lang="en-ZA" sz="2000" b="1" dirty="0">
                <a:latin typeface="Calibri" panose="020F0502020204030204" pitchFamily="34" charset="0"/>
                <a:cs typeface="Calibri" panose="020F0502020204030204" pitchFamily="34" charset="0"/>
              </a:rPr>
              <a:t>Reminder: </a:t>
            </a:r>
            <a:r>
              <a:rPr lang="en-ZA" sz="2000" dirty="0">
                <a:latin typeface="Calibri" panose="020F0502020204030204" pitchFamily="34" charset="0"/>
                <a:cs typeface="Calibri" panose="020F0502020204030204" pitchFamily="34" charset="0"/>
              </a:rPr>
              <a:t>DWS vulnerability analysis based on water&amp; sanitation services </a:t>
            </a:r>
            <a:r>
              <a:rPr lang="en-ZA" sz="2000" dirty="0">
                <a:latin typeface="Calibri" panose="020F0502020204030204" pitchFamily="34" charset="0"/>
                <a:cs typeface="Calibri" panose="020F0502020204030204" pitchFamily="34" charset="0"/>
                <a:sym typeface="Wingdings" panose="05000000000000000000" pitchFamily="2" charset="2"/>
              </a:rPr>
              <a:t> d</a:t>
            </a:r>
            <a:r>
              <a:rPr lang="en-ZA" sz="2000" dirty="0">
                <a:latin typeface="Calibri" panose="020F0502020204030204" pitchFamily="34" charset="0"/>
                <a:cs typeface="Calibri" panose="020F0502020204030204" pitchFamily="34" charset="0"/>
              </a:rPr>
              <a:t>on’t expect 100% alignment</a:t>
            </a:r>
          </a:p>
        </p:txBody>
      </p:sp>
      <p:pic>
        <p:nvPicPr>
          <p:cNvPr id="13" name="Picture 12" descr="A picture containing text&#10;&#10;Description automatically generated">
            <a:extLst>
              <a:ext uri="{FF2B5EF4-FFF2-40B4-BE49-F238E27FC236}">
                <a16:creationId xmlns:a16="http://schemas.microsoft.com/office/drawing/2014/main" id="{2F90DE0D-09FD-410E-A00F-255064E55FB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236200" y="1296727"/>
            <a:ext cx="1688013" cy="577850"/>
          </a:xfrm>
          <a:prstGeom prst="rect">
            <a:avLst/>
          </a:prstGeom>
        </p:spPr>
      </p:pic>
      <p:sp>
        <p:nvSpPr>
          <p:cNvPr id="14" name="Rectangle 13">
            <a:extLst>
              <a:ext uri="{FF2B5EF4-FFF2-40B4-BE49-F238E27FC236}">
                <a16:creationId xmlns:a16="http://schemas.microsoft.com/office/drawing/2014/main" id="{83B204C1-97CE-450D-853C-1937105DC336}"/>
              </a:ext>
            </a:extLst>
          </p:cNvPr>
          <p:cNvSpPr/>
          <p:nvPr/>
        </p:nvSpPr>
        <p:spPr>
          <a:xfrm>
            <a:off x="1835150" y="1172038"/>
            <a:ext cx="8274050" cy="2777662"/>
          </a:xfrm>
          <a:prstGeom prst="rect">
            <a:avLst/>
          </a:prstGeom>
          <a:blipFill>
            <a:blip r:embed="rId5"/>
            <a:srcRect/>
            <a:stretch>
              <a:fillRect t="-24715" r="-14" b="-443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Tree>
    <p:extLst>
      <p:ext uri="{BB962C8B-B14F-4D97-AF65-F5344CB8AC3E}">
        <p14:creationId xmlns:p14="http://schemas.microsoft.com/office/powerpoint/2010/main" val="2792156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D4BDCD1159EE40BE13C8A45B4E21AA" ma:contentTypeVersion="10" ma:contentTypeDescription="Create a new document." ma:contentTypeScope="" ma:versionID="92a6a7ef924b9944c931c73838f6bd07">
  <xsd:schema xmlns:xsd="http://www.w3.org/2001/XMLSchema" xmlns:xs="http://www.w3.org/2001/XMLSchema" xmlns:p="http://schemas.microsoft.com/office/2006/metadata/properties" xmlns:ns3="fe2cfa9b-8862-4698-a11d-566c6e11425a" targetNamespace="http://schemas.microsoft.com/office/2006/metadata/properties" ma:root="true" ma:fieldsID="ddcfdfe43c9021dbc386384199040f3a" ns3:_="">
    <xsd:import namespace="fe2cfa9b-8862-4698-a11d-566c6e11425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cfa9b-8862-4698-a11d-566c6e1142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6B5BB2-94F1-4952-978C-CE2CBD6E4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2cfa9b-8862-4698-a11d-566c6e1142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17B0DE-CF83-4AB0-8BC7-8149F7E367CD}">
  <ds:schemaRefs>
    <ds:schemaRef ds:uri="http://schemas.microsoft.com/sharepoint/v3/contenttype/forms"/>
  </ds:schemaRefs>
</ds:datastoreItem>
</file>

<file path=customXml/itemProps3.xml><?xml version="1.0" encoding="utf-8"?>
<ds:datastoreItem xmlns:ds="http://schemas.openxmlformats.org/officeDocument/2006/customXml" ds:itemID="{C78565CF-897B-4691-B76D-7E6CA09EE9B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2054</Words>
  <Application>Microsoft Office PowerPoint</Application>
  <PresentationFormat>Widescreen</PresentationFormat>
  <Paragraphs>255</Paragraphs>
  <Slides>28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-apple-system</vt:lpstr>
      <vt:lpstr>Arial</vt:lpstr>
      <vt:lpstr>Calibri</vt:lpstr>
      <vt:lpstr>Calibri Light</vt:lpstr>
      <vt:lpstr>Comic Sans MS</vt:lpstr>
      <vt:lpstr>Tahoma</vt:lpstr>
      <vt:lpstr>Wingdings</vt:lpstr>
      <vt:lpstr>Office Theme</vt:lpstr>
      <vt:lpstr>TACTICS AND APPROACHES TO TURN THE TIDE OF WATER SERVICES PROBEMS AND CHALLENGES </vt:lpstr>
      <vt:lpstr>Twin challenges</vt:lpstr>
      <vt:lpstr>Water use and NRW rampant</vt:lpstr>
      <vt:lpstr>PowerPoint Presentation</vt:lpstr>
      <vt:lpstr>A perfect storm+drought+ floods+revenue+ failing munics………</vt:lpstr>
      <vt:lpstr>Challenges for the water services sector</vt:lpstr>
      <vt:lpstr>Key National WSA Vulnerabilities</vt:lpstr>
      <vt:lpstr>Key National WSA Vulnerabilities Observations</vt:lpstr>
      <vt:lpstr>Provincial Health –Extreme and High Vulnerability</vt:lpstr>
      <vt:lpstr>Opportunity to do thinks differently</vt:lpstr>
      <vt:lpstr>PowerPoint Presentation</vt:lpstr>
      <vt:lpstr>embracing a one water concept (NDP and Water Master Plan)</vt:lpstr>
      <vt:lpstr>All water is a resource</vt:lpstr>
      <vt:lpstr>PowerPoint Presentation</vt:lpstr>
      <vt:lpstr>WATER RECOVERY AND REUSE</vt:lpstr>
      <vt:lpstr>Water Sensitive Settlements</vt:lpstr>
      <vt:lpstr>Thank You</vt:lpstr>
      <vt:lpstr>Water treatment  and quality- improving supply, cost and reliability </vt:lpstr>
      <vt:lpstr>Water quality and public health</vt:lpstr>
      <vt:lpstr>Reliable services – CHANGING USER PERCEPTIONS</vt:lpstr>
      <vt:lpstr>PowerPoint Presentation</vt:lpstr>
      <vt:lpstr>South African Energy Atlas</vt:lpstr>
      <vt:lpstr>Utilising existing municipal water infrastructure</vt:lpstr>
      <vt:lpstr>BIOGAS POTENTIAL FROM ANAEROBIC DIGESTERS</vt:lpstr>
      <vt:lpstr>EXAMPLE – WATER TREATMENT SLUDGE MANAGEMENT </vt:lpstr>
      <vt:lpstr>BIOGAS POTENTIAL FROM ANAEROBIC DIGESTERS</vt:lpstr>
      <vt:lpstr>Insulating the country through  R&amp;D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Use and Waste Management</dc:title>
  <dc:creator>Nonhlanhla Kalebaila</dc:creator>
  <cp:lastModifiedBy>Jay Bhagwan</cp:lastModifiedBy>
  <cp:revision>33</cp:revision>
  <dcterms:created xsi:type="dcterms:W3CDTF">2020-07-13T13:28:43Z</dcterms:created>
  <dcterms:modified xsi:type="dcterms:W3CDTF">2024-09-09T13:44:48Z</dcterms:modified>
</cp:coreProperties>
</file>