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1" r:id="rId6"/>
    <p:sldId id="258" r:id="rId7"/>
    <p:sldId id="262" r:id="rId8"/>
    <p:sldId id="284" r:id="rId9"/>
    <p:sldId id="285" r:id="rId10"/>
    <p:sldId id="288" r:id="rId11"/>
    <p:sldId id="287" r:id="rId12"/>
    <p:sldId id="275" r:id="rId13"/>
    <p:sldId id="286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66A6CE-F9F7-951F-3F9A-9C5BDD217209}" name="Hintsa Araya" initials="HA" userId="S::ArayaH@arc.agric.za::f4536413-be02-4278-8bf2-dcaeb4ce72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44"/>
    <a:srgbClr val="691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66B4B-F14D-4879-BE6B-7BF4C9C476AC}" v="81" dt="2024-09-12T04:08:12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3B2CDD-DBD2-4822-9F99-499BAC12E6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9D7FD-0BB2-4B1E-A586-22A6CE354E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CE518-9A6E-4F80-8664-DD17649704BB}" type="datetimeFigureOut">
              <a:rPr lang="en-ZA" smtClean="0"/>
              <a:t>2024/09/12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1F5CA-81C5-4B95-9D87-4D267430E6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B5E21-B2F2-4822-8088-E585D10F42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75752-78A6-406B-8B23-504855F87AC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554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1D0E7-924F-4281-8B62-AA66BD7EB030}" type="datetimeFigureOut">
              <a:rPr lang="en-ZA" smtClean="0"/>
              <a:t>2024/09/12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95FD5-EEB8-48C5-9FD3-C81371389A8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6872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58BCDB5-92CF-7177-9F6D-6C58B042DC7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734465554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253640" imgH="9142560" progId="">
                  <p:embed/>
                </p:oleObj>
              </mc:Choice>
              <mc:Fallback>
                <p:oleObj r:id="rId2" imgW="16253640" imgH="914256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58BCDB5-92CF-7177-9F6D-6C58B042DC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1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D0D75D-D876-438E-AAF7-EE26321E5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6899" y="1049458"/>
            <a:ext cx="5503652" cy="191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BDD1B-3F15-44DE-A351-C43BF150F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6899" y="3519577"/>
            <a:ext cx="5503652" cy="21616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8" name="Picture 7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FCC5377-9087-E38A-DACD-9792A16BF4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9" y="4051395"/>
            <a:ext cx="4594376" cy="21019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7B8663-1B53-A8D6-DAE4-64D086DCECF5}"/>
              </a:ext>
            </a:extLst>
          </p:cNvPr>
          <p:cNvSpPr txBox="1"/>
          <p:nvPr userDrawn="1"/>
        </p:nvSpPr>
        <p:spPr>
          <a:xfrm>
            <a:off x="141316" y="6184663"/>
            <a:ext cx="5178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/>
              <a:t>AGRICULTURAL RESEARCH COUNCIL</a:t>
            </a:r>
            <a:endParaRPr lang="en-ZA" sz="2400" b="0" dirty="0"/>
          </a:p>
        </p:txBody>
      </p:sp>
      <p:pic>
        <p:nvPicPr>
          <p:cNvPr id="7" name="Picture 6" descr="A red rectangular sign with white text&#10;&#10;Description automatically generated">
            <a:extLst>
              <a:ext uri="{FF2B5EF4-FFF2-40B4-BE49-F238E27FC236}">
                <a16:creationId xmlns:a16="http://schemas.microsoft.com/office/drawing/2014/main" id="{C57B5B34-E39F-1C3A-85FC-E3C0476F13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8" t="6389" r="3093" b="23400"/>
          <a:stretch/>
        </p:blipFill>
        <p:spPr>
          <a:xfrm>
            <a:off x="2840853" y="4163623"/>
            <a:ext cx="2121763" cy="150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6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D2F1-CB38-468B-82B5-25411BEB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72652-9338-4810-B93C-B48BB7214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92465-DEE0-48A5-835C-7D83F656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17C5B-4811-4EF1-A99B-7DEE42E4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AGRICULTURAL RESEARCH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683AD-3BEB-4C7F-9309-1D5C895A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200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B993B-FF17-439E-82D6-CD91EF625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6BF20-43DF-4E13-BDB4-575C7E41C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07C84-4974-423A-ABC1-76B05CFD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1669B-B80F-47E8-90EE-708CFAF2B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AGRICULTURAL RESEARCH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86887-B781-4196-B853-D67F543E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606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1512CCB-0418-F37F-6C19-D6DDE17B1ED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4866268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253640" imgH="9142560" progId="">
                  <p:embed/>
                </p:oleObj>
              </mc:Choice>
              <mc:Fallback>
                <p:oleObj r:id="rId2" imgW="16253640" imgH="9142560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1512CCB-0418-F37F-6C19-D6DDE17B1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D2743F-12F6-43C0-8678-0FAB23D75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content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1F47F-CBA5-4413-80D3-06757140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A5E63-9C47-4FA3-A48F-60965BDC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AGRICULTURAL RESEARCH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F78A5-A268-48C0-9B6D-5447EEC5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383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E5A11BC-F935-ED87-E430-173BE2CE71A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4675778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253640" imgH="9142560" progId="">
                  <p:embed/>
                </p:oleObj>
              </mc:Choice>
              <mc:Fallback>
                <p:oleObj r:id="rId2" imgW="16253640" imgH="9142560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E5A11BC-F935-ED87-E430-173BE2CE71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667CD8B-2D94-4F35-8299-B3B4E0725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6541" y="329826"/>
            <a:ext cx="10922346" cy="112490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content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98AB8-13C0-4F07-A402-72C1FE05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EAE79-DC06-4B6C-BD1C-EAE3DA6B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AGRICULTURAL RESEARCH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C5B6-8835-4ECD-9436-F7E57E332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5932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2E1123D-C6CB-1D8B-FC6E-F4E543B9B5A0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232708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253640" imgH="9142560" progId="">
                  <p:embed/>
                </p:oleObj>
              </mc:Choice>
              <mc:Fallback>
                <p:oleObj r:id="rId2" imgW="16253640" imgH="9142560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2E1123D-C6CB-1D8B-FC6E-F4E543B9B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F72B42A-1DE1-4E5E-87ED-26DE7867E9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content</a:t>
            </a:r>
            <a:endParaRPr lang="en-Z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D240A-87EA-4382-B757-363B88E7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B35E6-8BFD-4964-9A3C-D4C89DC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AGRICULTURAL RESEARCH COUNCIL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8C263-5870-4A1B-9E9D-AB7D539F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166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D79D-D58D-43D0-A397-AA65003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0F6C6-4B84-4DE7-83F9-E0292280E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95D60-9B67-444B-B67F-A6BD49C8A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1D951-637C-4B02-BC1F-07B8C7653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B76CD-24EA-4B20-B947-628F50961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CF4E8-2BBA-4DBD-98BE-D29A56F3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20E3C-46F2-4C34-83C9-09BE9AEA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AGRICULTURAL RESEARCH COUNCIL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AD9F1-8206-471D-84B3-631190B9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191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E50BED8-6533-B4F9-7AF4-FF2EB5783AC0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0972733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253640" imgH="9142560" progId="">
                  <p:embed/>
                </p:oleObj>
              </mc:Choice>
              <mc:Fallback>
                <p:oleObj r:id="rId2" imgW="16253640" imgH="9142560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E50BED8-6533-B4F9-7AF4-FF2EB5783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1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582F8D-6F42-41FA-8AE6-D547C6D30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486" y="615291"/>
            <a:ext cx="10515600" cy="1325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content</a:t>
            </a:r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DF77E-595A-4075-877F-D9CEE374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0E9D3-BCF7-4EEA-B1F5-31415290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AGRICULTURAL RESEARCH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0CA46-EE2B-472A-9D4F-C077BB8E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986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47EC01-D70C-4A8B-9B8F-44CBA2AE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DDB14-6B9F-4A79-B9F3-7DC1E2D4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AGRICULTURAL RESEARCH COUNCIL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5287F-4B6B-4FD4-9558-C38AA772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004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DE3-3253-4D7C-AE74-06852FDC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ED79-4095-4B0D-B034-2F42AFC3E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49A3-62C2-48F3-A695-EFADBAECC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30314-A92C-4EC3-9598-1CE03EA2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F41BC-F5AC-454D-AB45-54EF8ED9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AGRICULTURAL RESEARCH COUNCIL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60EED-3C7F-4F1F-9683-C1D75FE2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0405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1B8C-16EF-4FEF-B36F-6D2EF81D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AB5FAE-41C9-486C-8880-915689CDF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44BCB-A843-40C2-81A3-9E5765E73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B61CF-6FCD-471A-89DB-8B4F6E9D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20092-A5E0-40E4-933A-5DAD7426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AGRICULTURAL RESEARCH COUNCIL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6B894-71D6-4363-8BD1-07CF5948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532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1C73C-CEBE-4F30-9D1F-0EAFD8C7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35F9E-21DF-4FA4-90EC-F1E21F453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5B079-3B6D-4A1E-8C24-E0CB2790E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CF7F3-6BD2-434E-9CDE-5A685ABC1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/>
              <a:t>AGRICULTURAL RESEARCH COUNCIL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A6162-5559-409D-A942-10C5114A7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9121-D74C-46AA-A0A5-6930D9D2E2C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018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F37887-A00E-A7B8-5B7A-8E00B03CD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7576" y="701176"/>
            <a:ext cx="6220055" cy="2718246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Plant In The Bag Innovation Technology</a:t>
            </a:r>
            <a:endParaRPr lang="en-ZA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3780EB-F2C4-A3F5-3431-52AEF60E1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6898" y="3806943"/>
            <a:ext cx="5503652" cy="1708877"/>
          </a:xfrm>
        </p:spPr>
        <p:txBody>
          <a:bodyPr>
            <a:normAutofit/>
          </a:bodyPr>
          <a:lstStyle/>
          <a:p>
            <a:r>
              <a:rPr lang="en-US" b="1" dirty="0"/>
              <a:t>Hintsa Araya and Team</a:t>
            </a:r>
            <a:endParaRPr lang="en-ZA" b="1" dirty="0"/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D3E09-12DA-17AC-3CCE-675157D15058}"/>
              </a:ext>
            </a:extLst>
          </p:cNvPr>
          <p:cNvSpPr txBox="1"/>
          <p:nvPr/>
        </p:nvSpPr>
        <p:spPr>
          <a:xfrm>
            <a:off x="6339066" y="4754688"/>
            <a:ext cx="5768627" cy="1666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WRC MPUMALANGA PROVINCIAL FOLLOW-UP ENGAGEMENT: 11-12 SEPTEMBER 2024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indent="-2286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800" b="1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provincial water and sanitation resilience through research and innovations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-2286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AD82A81-0EC0-ABB1-4E00-41C98C16C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605" y="436702"/>
            <a:ext cx="861493" cy="15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9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E68D-6128-E750-8518-B6A2860D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09931C-9BF0-E614-034D-C1A71C21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10</a:t>
            </a:fld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67E30-42A8-549F-A3A2-EAEC6C71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32" y="223138"/>
            <a:ext cx="9192031" cy="64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2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47D36B-1090-4C6D-A13B-CC4F3686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486" y="615291"/>
            <a:ext cx="10515600" cy="595323"/>
          </a:xfrm>
        </p:spPr>
        <p:txBody>
          <a:bodyPr>
            <a:noAutofit/>
          </a:bodyPr>
          <a:lstStyle/>
          <a:p>
            <a:r>
              <a:rPr lang="en-ZA" sz="6000" b="1" cap="all" dirty="0"/>
              <a:t>acknowledgements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63A28-F5C3-4B02-952E-A9609E8A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11</a:t>
            </a:fld>
            <a:endParaRPr lang="en-ZA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D47D36B-1090-4C6D-A13B-CC4F368602F1}"/>
              </a:ext>
            </a:extLst>
          </p:cNvPr>
          <p:cNvSpPr txBox="1">
            <a:spLocks/>
          </p:cNvSpPr>
          <p:nvPr/>
        </p:nvSpPr>
        <p:spPr>
          <a:xfrm>
            <a:off x="1062486" y="1210614"/>
            <a:ext cx="10515600" cy="4808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en-US" sz="26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en-US" sz="2600" dirty="0">
              <a:latin typeface="+mn-lt"/>
            </a:endParaRPr>
          </a:p>
        </p:txBody>
      </p:sp>
      <p:pic>
        <p:nvPicPr>
          <p:cNvPr id="8" name="Picture 7" descr="A logo with red and green stripes&#10;&#10;Description automatically generated">
            <a:extLst>
              <a:ext uri="{FF2B5EF4-FFF2-40B4-BE49-F238E27FC236}">
                <a16:creationId xmlns:a16="http://schemas.microsoft.com/office/drawing/2014/main" id="{CC0DC88B-53BA-1EFC-7DAA-A4706EE59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5" y="1641847"/>
            <a:ext cx="2953896" cy="18513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39E80C-CC40-D010-4B72-BF5E94F4B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050" y="3742537"/>
            <a:ext cx="4526471" cy="1370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F26DC-51BB-FDAC-0F56-A98353D2A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980" y="1440480"/>
            <a:ext cx="3593425" cy="16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3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503A83-4A4E-4394-8204-354419EC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6000" b="1" dirty="0">
                <a:solidFill>
                  <a:prstClr val="black"/>
                </a:solidFill>
              </a:rPr>
              <a:t>Introduction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48932C-2894-4CF8-B02F-F1A7FEA713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50871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</a:rPr>
              <a:t>Challenges</a:t>
            </a:r>
            <a:r>
              <a:rPr lang="en-US" sz="2600" dirty="0"/>
              <a:t> </a:t>
            </a:r>
            <a:r>
              <a:rPr lang="en-US" sz="2600" dirty="0">
                <a:solidFill>
                  <a:prstClr val="black"/>
                </a:solidFill>
              </a:rPr>
              <a:t>with standard production systems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Land availability (urban areas &amp; informal settlements)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Water (droughts &amp; floods)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Soil health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Pests and diseases management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Weed management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FDD81-F719-4367-A1BB-31C3A68B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4888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CDE5-A1AE-441A-8838-91AA844B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Bag System</a:t>
            </a:r>
            <a:endParaRPr lang="en-ZA" sz="6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87498-1405-43F2-BAAB-2437B7DB0B3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1454729"/>
            <a:ext cx="10515600" cy="46349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The bag system is an easy way to grow vegetables in limited space and </a:t>
            </a:r>
            <a:r>
              <a:rPr lang="en-ZA" altLang="en-US" dirty="0"/>
              <a:t>optimize</a:t>
            </a:r>
            <a:r>
              <a:rPr lang="en-US" altLang="en-US" dirty="0"/>
              <a:t> yield per unit area.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356FC-839B-43BD-8EFB-9884D76F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3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9500" y="2388449"/>
            <a:ext cx="2143090" cy="383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48" y="2388449"/>
            <a:ext cx="2678260" cy="31148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8414" y="3022522"/>
            <a:ext cx="1966991" cy="3019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9189" y="3198243"/>
            <a:ext cx="1993692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87498-1405-43F2-BAAB-2437B7DB0B3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2940" y="329825"/>
            <a:ext cx="10684509" cy="6208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It can be used in areas that may not be ideal for a standard garden and does not require weeding.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356FC-839B-43BD-8EFB-9884D76F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4</a:t>
            </a:fld>
            <a:endParaRPr lang="en-ZA" dirty="0"/>
          </a:p>
        </p:txBody>
      </p:sp>
      <p:pic>
        <p:nvPicPr>
          <p:cNvPr id="8" name="Picture 4" descr="C:\Users\MakgatoM\Desktop\WRC MSGP\20190604_102930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17" y="3295572"/>
            <a:ext cx="2950747" cy="323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3" y="1323393"/>
            <a:ext cx="4568464" cy="3233678"/>
          </a:xfrm>
          <a:prstGeom prst="rect">
            <a:avLst/>
          </a:prstGeom>
        </p:spPr>
      </p:pic>
      <p:pic>
        <p:nvPicPr>
          <p:cNvPr id="2" name="Picture 5" descr="C:\Users\MakgatoM\Desktop\WRC MSGP\20190527_143646.jpg">
            <a:extLst>
              <a:ext uri="{FF2B5EF4-FFF2-40B4-BE49-F238E27FC236}">
                <a16:creationId xmlns:a16="http://schemas.microsoft.com/office/drawing/2014/main" id="{CB0DCABE-AA61-CF29-B221-8D70A2C7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923416"/>
            <a:ext cx="3487738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07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3834-F63D-2649-30F4-C2B4F8D7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62E7F7-8E94-3C3F-B9CC-EEF4A184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5</a:t>
            </a:fld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7CC56-D036-38EB-49C4-8C4FAAB3C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119" y="1337851"/>
            <a:ext cx="7553599" cy="4438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27B189-D7F1-A5E0-F7E4-529BFF4F6DF4}"/>
              </a:ext>
            </a:extLst>
          </p:cNvPr>
          <p:cNvSpPr txBox="1"/>
          <p:nvPr/>
        </p:nvSpPr>
        <p:spPr>
          <a:xfrm>
            <a:off x="3858752" y="5844255"/>
            <a:ext cx="4949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prstClr val="black"/>
                </a:solidFill>
              </a:rPr>
              <a:t>BAG VS FLAT (CONVENTIONAL) SYSTEM</a:t>
            </a:r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FAFFFF-4EC0-59A9-F03E-F62301C22D7B}"/>
              </a:ext>
            </a:extLst>
          </p:cNvPr>
          <p:cNvSpPr txBox="1"/>
          <p:nvPr/>
        </p:nvSpPr>
        <p:spPr>
          <a:xfrm>
            <a:off x="3998168" y="203754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085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48C1E-B323-086F-B098-E8DDB184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6</a:t>
            </a:fld>
            <a:endParaRPr lang="en-Z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874BA1-8CD9-8606-CB3A-7BAF81B62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265421"/>
              </p:ext>
            </p:extLst>
          </p:nvPr>
        </p:nvGraphicFramePr>
        <p:xfrm>
          <a:off x="2217574" y="1504076"/>
          <a:ext cx="8610600" cy="4379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1">
                  <a:extLst>
                    <a:ext uri="{9D8B030D-6E8A-4147-A177-3AD203B41FA5}">
                      <a16:colId xmlns:a16="http://schemas.microsoft.com/office/drawing/2014/main" val="292844439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5271239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911082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7517085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6071928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29995039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7873731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02809937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3400424490"/>
                    </a:ext>
                  </a:extLst>
                </a:gridCol>
              </a:tblGrid>
              <a:tr h="7579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Parameters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Bag system</a:t>
                      </a:r>
                    </a:p>
                    <a:p>
                      <a:pPr algn="ctr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Flat</a:t>
                      </a:r>
                      <a:r>
                        <a:rPr lang="en-ZA" sz="1600" b="1" u="none" strike="noStrike" baseline="0" dirty="0">
                          <a:effectLst/>
                        </a:rPr>
                        <a:t> </a:t>
                      </a:r>
                      <a:r>
                        <a:rPr lang="en-ZA" sz="1600" b="1" u="none" strike="noStrike" baseline="0">
                          <a:effectLst/>
                        </a:rPr>
                        <a:t>(conventional)</a:t>
                      </a:r>
                      <a:r>
                        <a:rPr lang="en-ZA" sz="1600" b="1" u="none" strike="noStrike">
                          <a:effectLst/>
                        </a:rPr>
                        <a:t> </a:t>
                      </a:r>
                      <a:r>
                        <a:rPr lang="en-ZA" sz="1600" b="1" u="none" strike="noStrike" dirty="0">
                          <a:effectLst/>
                        </a:rPr>
                        <a:t>system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738405"/>
                  </a:ext>
                </a:extLst>
              </a:tr>
              <a:tr h="75791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5B24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5B48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9B24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9B48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20F15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20F30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45F15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45F30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8478518"/>
                  </a:ext>
                </a:extLst>
              </a:tr>
              <a:tr h="75791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Crop yield </a:t>
                      </a:r>
                    </a:p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(kg/ha)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43491.12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35857.99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37065.09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31313.61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27958.58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24686.39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21153.85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20473.37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9662191"/>
                  </a:ext>
                </a:extLst>
              </a:tr>
              <a:tr h="75791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Crop water use (mm)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330.80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330.00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324.22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323.78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428.96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396.20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385.67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405.79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0740753"/>
                  </a:ext>
                </a:extLst>
              </a:tr>
              <a:tr h="459059">
                <a:tc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52-66%</a:t>
                      </a:r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of crop water use can be met through rooftop water harvesting </a:t>
                      </a:r>
                      <a:endParaRPr lang="en-ZA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3830207"/>
                  </a:ext>
                </a:extLst>
              </a:tr>
              <a:tr h="852663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Water use efficiency (kg/m</a:t>
                      </a:r>
                      <a:r>
                        <a:rPr lang="en-ZA" sz="1600" u="none" strike="noStrike" baseline="30000" dirty="0">
                          <a:effectLst/>
                        </a:rPr>
                        <a:t>3</a:t>
                      </a:r>
                      <a:r>
                        <a:rPr lang="en-ZA" sz="1600" u="none" strike="noStrike" dirty="0"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13.15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10.87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11.43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9.67</a:t>
                      </a:r>
                      <a:endParaRPr lang="en-Z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6.52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6.23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5.48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5.05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05873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22A93F-A849-799C-7664-1CDDC67A0544}"/>
              </a:ext>
            </a:extLst>
          </p:cNvPr>
          <p:cNvSpPr txBox="1"/>
          <p:nvPr/>
        </p:nvSpPr>
        <p:spPr>
          <a:xfrm>
            <a:off x="2134378" y="84324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prstClr val="black"/>
                </a:solidFill>
              </a:rPr>
              <a:t>BAG VS FLAT (CONVENTIONAL) SYSTEM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9820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1DAA-9B68-2127-73AC-C0F1D3ED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8A036-6961-C117-32CC-D55111F9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7</a:t>
            </a:fld>
            <a:endParaRPr lang="en-ZA" dirty="0"/>
          </a:p>
        </p:txBody>
      </p:sp>
      <p:pic>
        <p:nvPicPr>
          <p:cNvPr id="4" name="Picture 2" descr="Image result for poor crop yields due to drought south africa">
            <a:extLst>
              <a:ext uri="{FF2B5EF4-FFF2-40B4-BE49-F238E27FC236}">
                <a16:creationId xmlns:a16="http://schemas.microsoft.com/office/drawing/2014/main" id="{E69A544D-B930-8110-5BA9-188C2EBEC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13" y="136525"/>
            <a:ext cx="5849129" cy="438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77732474-D368-F4B5-2076-97E766DE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8" y="136525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nextcity.org/images/made/aqueduct_aggr_print_20131126_copy_920_475_80.jpg">
            <a:extLst>
              <a:ext uri="{FF2B5EF4-FFF2-40B4-BE49-F238E27FC236}">
                <a16:creationId xmlns:a16="http://schemas.microsoft.com/office/drawing/2014/main" id="{065F7603-E0AD-F702-AD0D-98964011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1" y="3565525"/>
            <a:ext cx="6008141" cy="31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DA2C8D-CD37-8E3D-64B4-3802490EF737}"/>
              </a:ext>
            </a:extLst>
          </p:cNvPr>
          <p:cNvSpPr txBox="1"/>
          <p:nvPr/>
        </p:nvSpPr>
        <p:spPr>
          <a:xfrm>
            <a:off x="6592079" y="4752832"/>
            <a:ext cx="5015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dirty="0"/>
              <a:t>Giyani municipality: </a:t>
            </a:r>
            <a:r>
              <a:rPr lang="en-US" sz="2400" dirty="0"/>
              <a:t>the area has been hard hit by drought and a shortage of water</a:t>
            </a:r>
            <a:r>
              <a:rPr lang="en-ZA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22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96D12-1926-2E9C-6E2D-63A574CC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8</a:t>
            </a:fld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0B6FC-3346-ACEA-A91F-F7CD23FB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7343"/>
            <a:ext cx="11022924" cy="27952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064C87-0C74-57F6-0D41-BE76AE3BCCF7}"/>
              </a:ext>
            </a:extLst>
          </p:cNvPr>
          <p:cNvSpPr txBox="1"/>
          <p:nvPr/>
        </p:nvSpPr>
        <p:spPr>
          <a:xfrm>
            <a:off x="1602144" y="1315775"/>
            <a:ext cx="898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b="1" dirty="0">
                <a:effectLst/>
                <a:ea typeface="Calibri" panose="020F0502020204030204" pitchFamily="34" charset="0"/>
              </a:rPr>
              <a:t>Communities in Giyani, Limpopo Province, adopted the bag system. 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401937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63A28-F5C3-4B02-952E-A9609E8A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9121-D74C-46AA-A0A5-6930D9D2E2C2}" type="slidenum">
              <a:rPr lang="en-ZA" smtClean="0"/>
              <a:t>9</a:t>
            </a:fld>
            <a:endParaRPr lang="en-ZA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D47D36B-1090-4C6D-A13B-CC4F368602F1}"/>
              </a:ext>
            </a:extLst>
          </p:cNvPr>
          <p:cNvSpPr txBox="1">
            <a:spLocks/>
          </p:cNvSpPr>
          <p:nvPr/>
        </p:nvSpPr>
        <p:spPr>
          <a:xfrm>
            <a:off x="1062486" y="2003677"/>
            <a:ext cx="10515600" cy="3559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7EB41F1-2DE7-B3FD-4A0A-4EBF2FCCF283}"/>
              </a:ext>
            </a:extLst>
          </p:cNvPr>
          <p:cNvSpPr txBox="1">
            <a:spLocks/>
          </p:cNvSpPr>
          <p:nvPr/>
        </p:nvSpPr>
        <p:spPr bwMode="auto">
          <a:xfrm>
            <a:off x="720726" y="1439863"/>
            <a:ext cx="3606726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400" dirty="0"/>
          </a:p>
          <a:p>
            <a:pPr marL="342900" indent="-342900"/>
            <a:endParaRPr lang="en-ZA" altLang="en-US" sz="2400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B1E70A0-A58B-8307-30B8-E8C5EE52E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468" y="892527"/>
            <a:ext cx="544255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en-US" altLang="en-US" sz="2600" b="1" dirty="0">
                <a:latin typeface="+mn-lt"/>
              </a:rPr>
              <a:t>Challenges:</a:t>
            </a:r>
            <a:endParaRPr lang="en-US" altLang="en-US" sz="2600" dirty="0">
              <a:latin typeface="+mn-lt"/>
            </a:endParaRPr>
          </a:p>
          <a:p>
            <a:pPr marL="514350" indent="-5143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+mn-lt"/>
              </a:rPr>
              <a:t>Medium Compaction</a:t>
            </a:r>
          </a:p>
          <a:p>
            <a:pPr marL="514350" indent="-5143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+mn-lt"/>
              </a:rPr>
              <a:t>Limited Root Space</a:t>
            </a:r>
          </a:p>
          <a:p>
            <a:pPr marL="514350" indent="-5143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+mn-lt"/>
              </a:rPr>
              <a:t>Poor drainage with certain mediums</a:t>
            </a:r>
          </a:p>
          <a:p>
            <a:pPr marL="514350" indent="-5143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+mn-lt"/>
              </a:rPr>
              <a:t>Bags may require support</a:t>
            </a:r>
          </a:p>
          <a:p>
            <a:pPr marL="514350" indent="-51435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+mn-lt"/>
              </a:rPr>
              <a:t>Bag deterioration (i.e. maize-meal bags can only be used once)</a:t>
            </a:r>
          </a:p>
        </p:txBody>
      </p:sp>
      <p:pic>
        <p:nvPicPr>
          <p:cNvPr id="13314" name="Picture 2" descr="Top tips on how to grow your own fruit and vegetables in sacks this summer  | The Telegraph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87" y="592445"/>
            <a:ext cx="5901826" cy="369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9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3B2DB9C-E7FE-4E40-97CA-EC8F45AD5FFB}">
  <we:reference id="wa200003220" version="1.0.0.0" store="en-US" storeType="OMEX"/>
  <we:alternateReferences>
    <we:reference id="WA200003220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5AC9DBA0F17542B5E2AD9386E6EF56" ma:contentTypeVersion="9" ma:contentTypeDescription="Create a new document." ma:contentTypeScope="" ma:versionID="0a321420be15feb435b314ea8c3150c6">
  <xsd:schema xmlns:xsd="http://www.w3.org/2001/XMLSchema" xmlns:xs="http://www.w3.org/2001/XMLSchema" xmlns:p="http://schemas.microsoft.com/office/2006/metadata/properties" xmlns:ns3="8e1a40ae-0458-47af-b418-ad07b552009e" targetNamespace="http://schemas.microsoft.com/office/2006/metadata/properties" ma:root="true" ma:fieldsID="fb52589909a76807d3338e01dfa7c3cc" ns3:_="">
    <xsd:import namespace="8e1a40ae-0458-47af-b418-ad07b55200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a40ae-0458-47af-b418-ad07b55200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D8ACC7-5B5C-4AE4-BF53-D4A7046D45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1a40ae-0458-47af-b418-ad07b55200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D64317-C12E-4866-832E-909E3F1F3C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49EADD-87F7-4D73-978B-FCEDDFC3F005}">
  <ds:schemaRefs>
    <ds:schemaRef ds:uri="http://schemas.openxmlformats.org/package/2006/metadata/core-properties"/>
    <ds:schemaRef ds:uri="http://www.w3.org/XML/1998/namespace"/>
    <ds:schemaRef ds:uri="8e1a40ae-0458-47af-b418-ad07b552009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3966</TotalTime>
  <Words>261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Wingdings</vt:lpstr>
      <vt:lpstr>Office Theme</vt:lpstr>
      <vt:lpstr>Plant In The Bag Innovation Technology</vt:lpstr>
      <vt:lpstr>Introduction</vt:lpstr>
      <vt:lpstr>Bag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Marlyn Cant</dc:creator>
  <cp:lastModifiedBy>Hintsa Araya</cp:lastModifiedBy>
  <cp:revision>75</cp:revision>
  <dcterms:created xsi:type="dcterms:W3CDTF">2022-02-15T13:09:30Z</dcterms:created>
  <dcterms:modified xsi:type="dcterms:W3CDTF">2024-09-12T05:59:50Z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0x010100765AC9DBA0F17542B5E2AD9386E6EF56</vt:lpwstr>
  </property>
  <property fmtid="{D5CDD505-2E9C-101B-9397-08002B2CF9AE}" pid="3" name="_dlc_DocIdItemGuid">
    <vt:lpwstr>b5c883e3-1698-4396-8f8e-52bce400101c</vt:lpwstr>
  </property>
  <property fmtid="{D5CDD505-2E9C-101B-9397-08002B2CF9AE}" pid="4" name="MediaServiceImageTags">
    <vt:lpwstr/>
  </property>
</Properties>
</file>