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67" r:id="rId3"/>
  </p:sldMasterIdLst>
  <p:notesMasterIdLst>
    <p:notesMasterId r:id="rId25"/>
  </p:notesMasterIdLst>
  <p:sldIdLst>
    <p:sldId id="288" r:id="rId4"/>
    <p:sldId id="257" r:id="rId5"/>
    <p:sldId id="286" r:id="rId6"/>
    <p:sldId id="691" r:id="rId7"/>
    <p:sldId id="259" r:id="rId8"/>
    <p:sldId id="682" r:id="rId9"/>
    <p:sldId id="681" r:id="rId10"/>
    <p:sldId id="687" r:id="rId11"/>
    <p:sldId id="690" r:id="rId12"/>
    <p:sldId id="683" r:id="rId13"/>
    <p:sldId id="686" r:id="rId14"/>
    <p:sldId id="685" r:id="rId15"/>
    <p:sldId id="668" r:id="rId16"/>
    <p:sldId id="295" r:id="rId17"/>
    <p:sldId id="684" r:id="rId18"/>
    <p:sldId id="680" r:id="rId19"/>
    <p:sldId id="689" r:id="rId20"/>
    <p:sldId id="688" r:id="rId21"/>
    <p:sldId id="679" r:id="rId22"/>
    <p:sldId id="678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C4F"/>
    <a:srgbClr val="004A98"/>
    <a:srgbClr val="F4EDE3"/>
    <a:srgbClr val="4F906B"/>
    <a:srgbClr val="D98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41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381C89-4438-43C4-B0A0-3C96CDD69C96}" type="doc">
      <dgm:prSet loTypeId="urn:microsoft.com/office/officeart/2005/8/layout/lProcess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B5A1789A-1009-4B0C-931B-EA6800F4CC0C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Likelihood of closure</a:t>
          </a:r>
        </a:p>
      </dgm:t>
    </dgm:pt>
    <dgm:pt modelId="{93619A6E-EEF2-490D-9F6B-81D43010876F}" type="parTrans" cxnId="{A8BBF274-37B2-4924-9AA3-C06CF713894D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A74969-6DDE-4112-8EA4-99881D037012}" type="sibTrans" cxnId="{A8BBF274-37B2-4924-9AA3-C06CF713894D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D1DCFF-956D-4776-949B-E797605923D0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Influencing factors</a:t>
          </a:r>
        </a:p>
      </dgm:t>
    </dgm:pt>
    <dgm:pt modelId="{DAB17A19-A6AD-4B94-9A98-2EC2FB335E78}" type="parTrans" cxnId="{948E98A6-BB18-41D7-A795-184D45477B81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1B064-5994-487A-824F-3AE5255EB7C7}" type="sibTrans" cxnId="{948E98A6-BB18-41D7-A795-184D45477B81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8536C6-2643-469B-8733-6BD3C8FA95C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Indicators</a:t>
          </a:r>
        </a:p>
      </dgm:t>
    </dgm:pt>
    <dgm:pt modelId="{C77EF568-32C3-46D1-A0D1-C8F324699263}" type="parTrans" cxnId="{F2E679E4-ADE9-49B8-8CD1-7C5DAFD2B379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40C3B5-D2DA-4045-8623-29E062735104}" type="sibTrans" cxnId="{F2E679E4-ADE9-49B8-8CD1-7C5DAFD2B379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17A4A9-9C1B-41F7-8BE4-F7F6738E0C90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Social risk</a:t>
          </a:r>
        </a:p>
      </dgm:t>
    </dgm:pt>
    <dgm:pt modelId="{AFC42473-BCD6-40FA-9DDE-7690890DCA3F}" type="parTrans" cxnId="{32A953E5-5722-44D1-AD88-C104BECC1300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88B776-860F-461C-B8E0-98383C20E50C}" type="sibTrans" cxnId="{32A953E5-5722-44D1-AD88-C104BECC1300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3180A8-5B06-4D36-92D5-DB1AC8D270C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Influencing factors</a:t>
          </a:r>
        </a:p>
      </dgm:t>
    </dgm:pt>
    <dgm:pt modelId="{E50A484E-F721-4155-A075-C68B63E56E9E}" type="parTrans" cxnId="{784A2C69-5CEB-4042-BE5F-D96E1328D7EB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AF15C9-E908-4AA2-A3FB-E40EB3B8AB44}" type="sibTrans" cxnId="{784A2C69-5CEB-4042-BE5F-D96E1328D7EB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9F32CB-990A-4418-BFDA-E2BAC00C74E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Indicators</a:t>
          </a:r>
        </a:p>
      </dgm:t>
    </dgm:pt>
    <dgm:pt modelId="{15F57E92-F915-48AB-9F42-54BE4AA9FB8B}" type="parTrans" cxnId="{74503BF9-3753-40E6-AFBB-96F1B0ED0E2A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76C487-4E69-49DB-B8D9-175EA2CC73A0}" type="sibTrans" cxnId="{74503BF9-3753-40E6-AFBB-96F1B0ED0E2A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04ECCF-BF3B-4F33-816B-E5CAF9A07BE7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Environmental risk</a:t>
          </a:r>
        </a:p>
      </dgm:t>
    </dgm:pt>
    <dgm:pt modelId="{86438B20-6FFB-4E3C-A380-5724EA1AA232}" type="parTrans" cxnId="{1468D70D-8158-4A46-99D5-4D6EACD6F270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FC3D33-8D04-4674-95E9-70691212E65E}" type="sibTrans" cxnId="{1468D70D-8158-4A46-99D5-4D6EACD6F270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4EF4B9-30C8-4DE5-8445-334786787488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Influencing factors</a:t>
          </a:r>
        </a:p>
      </dgm:t>
    </dgm:pt>
    <dgm:pt modelId="{D7FAE1F6-7236-43E7-A0AD-FD6E8D02B21F}" type="parTrans" cxnId="{75D3EA76-A769-458F-9779-9C196078D8CF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8A8CA-D52C-4F8B-9A26-D1CFF3B28D66}" type="sibTrans" cxnId="{75D3EA76-A769-458F-9779-9C196078D8CF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12CDC4-E271-4F77-9847-44950BB96F00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Indicators</a:t>
          </a:r>
        </a:p>
      </dgm:t>
    </dgm:pt>
    <dgm:pt modelId="{A75C52FF-A825-4FB5-96CC-FFE5E27E5C34}" type="parTrans" cxnId="{03F6E7E5-DBF2-4BE6-A132-13180797C3CD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4CD80F-2801-49E1-97C5-10053501C41A}" type="sibTrans" cxnId="{03F6E7E5-DBF2-4BE6-A132-13180797C3CD}">
      <dgm:prSet/>
      <dgm:spPr/>
      <dgm:t>
        <a:bodyPr/>
        <a:lstStyle/>
        <a:p>
          <a:endParaRPr lang="en-GB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6E003-D5C8-4714-9BD9-1156E821001F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Weightings</a:t>
          </a:r>
        </a:p>
      </dgm:t>
    </dgm:pt>
    <dgm:pt modelId="{F77CA189-E1FF-4DC8-84C2-40CEC06CF99B}" type="parTrans" cxnId="{F9D15579-C9C6-4357-9359-E8823451903C}">
      <dgm:prSet/>
      <dgm:spPr/>
      <dgm:t>
        <a:bodyPr/>
        <a:lstStyle/>
        <a:p>
          <a:endParaRPr lang="en-GB"/>
        </a:p>
      </dgm:t>
    </dgm:pt>
    <dgm:pt modelId="{99E7EC54-4953-45C5-AE1E-3B3729701FF8}" type="sibTrans" cxnId="{F9D15579-C9C6-4357-9359-E8823451903C}">
      <dgm:prSet/>
      <dgm:spPr/>
      <dgm:t>
        <a:bodyPr/>
        <a:lstStyle/>
        <a:p>
          <a:endParaRPr lang="en-GB"/>
        </a:p>
      </dgm:t>
    </dgm:pt>
    <dgm:pt modelId="{45A8FC2E-7F07-4E9F-96B6-EB48264D726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Weightings</a:t>
          </a:r>
        </a:p>
      </dgm:t>
    </dgm:pt>
    <dgm:pt modelId="{1C028703-7647-4F63-BA9A-4EC577042F74}" type="parTrans" cxnId="{651F7026-2E04-4A03-AC14-4CDD9F47650B}">
      <dgm:prSet/>
      <dgm:spPr/>
      <dgm:t>
        <a:bodyPr/>
        <a:lstStyle/>
        <a:p>
          <a:endParaRPr lang="en-GB"/>
        </a:p>
      </dgm:t>
    </dgm:pt>
    <dgm:pt modelId="{CB66DFDB-D087-4771-92B1-0E514F424C6A}" type="sibTrans" cxnId="{651F7026-2E04-4A03-AC14-4CDD9F47650B}">
      <dgm:prSet/>
      <dgm:spPr/>
      <dgm:t>
        <a:bodyPr/>
        <a:lstStyle/>
        <a:p>
          <a:endParaRPr lang="en-GB"/>
        </a:p>
      </dgm:t>
    </dgm:pt>
    <dgm:pt modelId="{00F6EE6C-FFD8-43F0-A25D-5FBA20F5C1C1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Weightings</a:t>
          </a:r>
        </a:p>
      </dgm:t>
    </dgm:pt>
    <dgm:pt modelId="{47EF8F1D-0339-4BD3-AF7E-FE6E08BF83B6}" type="parTrans" cxnId="{EEC1BA27-576C-4E92-BCD9-8FB9C4ADA1DD}">
      <dgm:prSet/>
      <dgm:spPr/>
      <dgm:t>
        <a:bodyPr/>
        <a:lstStyle/>
        <a:p>
          <a:endParaRPr lang="en-GB"/>
        </a:p>
      </dgm:t>
    </dgm:pt>
    <dgm:pt modelId="{974BBB02-C5BE-4ADA-89C9-A7FCE3DA2532}" type="sibTrans" cxnId="{EEC1BA27-576C-4E92-BCD9-8FB9C4ADA1DD}">
      <dgm:prSet/>
      <dgm:spPr/>
      <dgm:t>
        <a:bodyPr/>
        <a:lstStyle/>
        <a:p>
          <a:endParaRPr lang="en-GB"/>
        </a:p>
      </dgm:t>
    </dgm:pt>
    <dgm:pt modelId="{F0D103E7-28EC-4698-8896-663E7DA6166B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Risk categories</a:t>
          </a:r>
        </a:p>
      </dgm:t>
    </dgm:pt>
    <dgm:pt modelId="{E9367CA5-3117-4DEA-8457-51BBA908BDD5}" type="parTrans" cxnId="{204E11FD-E365-4534-AD33-E1913BCBE1DD}">
      <dgm:prSet/>
      <dgm:spPr/>
      <dgm:t>
        <a:bodyPr/>
        <a:lstStyle/>
        <a:p>
          <a:endParaRPr lang="en-GB"/>
        </a:p>
      </dgm:t>
    </dgm:pt>
    <dgm:pt modelId="{EC44464B-4D97-4489-ABF7-B209A219F868}" type="sibTrans" cxnId="{204E11FD-E365-4534-AD33-E1913BCBE1DD}">
      <dgm:prSet/>
      <dgm:spPr/>
      <dgm:t>
        <a:bodyPr/>
        <a:lstStyle/>
        <a:p>
          <a:endParaRPr lang="en-GB"/>
        </a:p>
      </dgm:t>
    </dgm:pt>
    <dgm:pt modelId="{69AE6D0C-4A74-4B45-9653-A7F6F2FBE16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Risk categories</a:t>
          </a:r>
        </a:p>
      </dgm:t>
    </dgm:pt>
    <dgm:pt modelId="{613DBE2D-30F5-4737-A74C-76A3F4797263}" type="parTrans" cxnId="{DA1837FC-8CCC-4980-8D7E-6649FE207D5C}">
      <dgm:prSet/>
      <dgm:spPr/>
      <dgm:t>
        <a:bodyPr/>
        <a:lstStyle/>
        <a:p>
          <a:endParaRPr lang="en-GB"/>
        </a:p>
      </dgm:t>
    </dgm:pt>
    <dgm:pt modelId="{43826AEE-59D5-4B2B-A864-566875559AD8}" type="sibTrans" cxnId="{DA1837FC-8CCC-4980-8D7E-6649FE207D5C}">
      <dgm:prSet/>
      <dgm:spPr/>
      <dgm:t>
        <a:bodyPr/>
        <a:lstStyle/>
        <a:p>
          <a:endParaRPr lang="en-GB"/>
        </a:p>
      </dgm:t>
    </dgm:pt>
    <dgm:pt modelId="{9123977C-3F68-4D7D-8BCB-FD4FC76D54D2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Risk categories</a:t>
          </a:r>
        </a:p>
      </dgm:t>
    </dgm:pt>
    <dgm:pt modelId="{A2CADAB7-CE25-4AC4-81BD-907B30870BC8}" type="parTrans" cxnId="{251F47A2-333C-435C-B6B2-C853F5DD43BE}">
      <dgm:prSet/>
      <dgm:spPr/>
      <dgm:t>
        <a:bodyPr/>
        <a:lstStyle/>
        <a:p>
          <a:endParaRPr lang="en-GB"/>
        </a:p>
      </dgm:t>
    </dgm:pt>
    <dgm:pt modelId="{755C5041-FF29-4916-92F3-904A8C5A3053}" type="sibTrans" cxnId="{251F47A2-333C-435C-B6B2-C853F5DD43BE}">
      <dgm:prSet/>
      <dgm:spPr/>
      <dgm:t>
        <a:bodyPr/>
        <a:lstStyle/>
        <a:p>
          <a:endParaRPr lang="en-GB"/>
        </a:p>
      </dgm:t>
    </dgm:pt>
    <dgm:pt modelId="{25073931-B799-4CD3-BEF1-5ECE028BD4DD}" type="pres">
      <dgm:prSet presAssocID="{00381C89-4438-43C4-B0A0-3C96CDD69C96}" presName="theList" presStyleCnt="0">
        <dgm:presLayoutVars>
          <dgm:dir/>
          <dgm:animLvl val="lvl"/>
          <dgm:resizeHandles val="exact"/>
        </dgm:presLayoutVars>
      </dgm:prSet>
      <dgm:spPr/>
    </dgm:pt>
    <dgm:pt modelId="{CB15686C-7DC5-4616-8C24-3370198BC6D4}" type="pres">
      <dgm:prSet presAssocID="{B5A1789A-1009-4B0C-931B-EA6800F4CC0C}" presName="compNode" presStyleCnt="0"/>
      <dgm:spPr/>
    </dgm:pt>
    <dgm:pt modelId="{29C6E383-2773-455D-9A38-1F8998C533D6}" type="pres">
      <dgm:prSet presAssocID="{B5A1789A-1009-4B0C-931B-EA6800F4CC0C}" presName="aNode" presStyleLbl="bgShp" presStyleIdx="0" presStyleCnt="3"/>
      <dgm:spPr/>
    </dgm:pt>
    <dgm:pt modelId="{FDB2F2AD-836B-415C-AFD0-79ABD3CF588B}" type="pres">
      <dgm:prSet presAssocID="{B5A1789A-1009-4B0C-931B-EA6800F4CC0C}" presName="textNode" presStyleLbl="bgShp" presStyleIdx="0" presStyleCnt="3"/>
      <dgm:spPr/>
    </dgm:pt>
    <dgm:pt modelId="{28AFB726-71A0-4BE7-BE70-EE6724AA3A47}" type="pres">
      <dgm:prSet presAssocID="{B5A1789A-1009-4B0C-931B-EA6800F4CC0C}" presName="compChildNode" presStyleCnt="0"/>
      <dgm:spPr/>
    </dgm:pt>
    <dgm:pt modelId="{C398BF57-5B6F-4B96-B483-F8FFDF2C4A7B}" type="pres">
      <dgm:prSet presAssocID="{B5A1789A-1009-4B0C-931B-EA6800F4CC0C}" presName="theInnerList" presStyleCnt="0"/>
      <dgm:spPr/>
    </dgm:pt>
    <dgm:pt modelId="{A0D4C911-AC36-4FA9-97B3-B6043B09CA73}" type="pres">
      <dgm:prSet presAssocID="{22D1DCFF-956D-4776-949B-E797605923D0}" presName="childNode" presStyleLbl="node1" presStyleIdx="0" presStyleCnt="12">
        <dgm:presLayoutVars>
          <dgm:bulletEnabled val="1"/>
        </dgm:presLayoutVars>
      </dgm:prSet>
      <dgm:spPr/>
    </dgm:pt>
    <dgm:pt modelId="{31B22745-91AB-4400-A2DB-9C2EC2CAAEC9}" type="pres">
      <dgm:prSet presAssocID="{22D1DCFF-956D-4776-949B-E797605923D0}" presName="aSpace2" presStyleCnt="0"/>
      <dgm:spPr/>
    </dgm:pt>
    <dgm:pt modelId="{A2E292CD-33F1-40CA-882E-32D97FD3A44E}" type="pres">
      <dgm:prSet presAssocID="{6E8536C6-2643-469B-8733-6BD3C8FA95C3}" presName="childNode" presStyleLbl="node1" presStyleIdx="1" presStyleCnt="12">
        <dgm:presLayoutVars>
          <dgm:bulletEnabled val="1"/>
        </dgm:presLayoutVars>
      </dgm:prSet>
      <dgm:spPr/>
    </dgm:pt>
    <dgm:pt modelId="{49D5CA37-7C70-4DA1-A93C-B656EBB72878}" type="pres">
      <dgm:prSet presAssocID="{6E8536C6-2643-469B-8733-6BD3C8FA95C3}" presName="aSpace2" presStyleCnt="0"/>
      <dgm:spPr/>
    </dgm:pt>
    <dgm:pt modelId="{A98CEC1B-CA52-40F4-9E05-5D25F09414CE}" type="pres">
      <dgm:prSet presAssocID="{73A6E003-D5C8-4714-9BD9-1156E821001F}" presName="childNode" presStyleLbl="node1" presStyleIdx="2" presStyleCnt="12" custScaleY="104865">
        <dgm:presLayoutVars>
          <dgm:bulletEnabled val="1"/>
        </dgm:presLayoutVars>
      </dgm:prSet>
      <dgm:spPr/>
    </dgm:pt>
    <dgm:pt modelId="{42EEDEE5-3781-4246-AB8E-509425384BA1}" type="pres">
      <dgm:prSet presAssocID="{73A6E003-D5C8-4714-9BD9-1156E821001F}" presName="aSpace2" presStyleCnt="0"/>
      <dgm:spPr/>
    </dgm:pt>
    <dgm:pt modelId="{5BE689B2-7799-441E-8ECC-A30CEF71D02A}" type="pres">
      <dgm:prSet presAssocID="{F0D103E7-28EC-4698-8896-663E7DA6166B}" presName="childNode" presStyleLbl="node1" presStyleIdx="3" presStyleCnt="12">
        <dgm:presLayoutVars>
          <dgm:bulletEnabled val="1"/>
        </dgm:presLayoutVars>
      </dgm:prSet>
      <dgm:spPr/>
    </dgm:pt>
    <dgm:pt modelId="{BBF20352-49CD-496D-9C8E-4F27EC78AEB2}" type="pres">
      <dgm:prSet presAssocID="{B5A1789A-1009-4B0C-931B-EA6800F4CC0C}" presName="aSpace" presStyleCnt="0"/>
      <dgm:spPr/>
    </dgm:pt>
    <dgm:pt modelId="{83F61248-0277-4CDB-958D-902C53A92492}" type="pres">
      <dgm:prSet presAssocID="{2F17A4A9-9C1B-41F7-8BE4-F7F6738E0C90}" presName="compNode" presStyleCnt="0"/>
      <dgm:spPr/>
    </dgm:pt>
    <dgm:pt modelId="{12AB28F6-2097-42B0-BBCD-9EBF4A0455D7}" type="pres">
      <dgm:prSet presAssocID="{2F17A4A9-9C1B-41F7-8BE4-F7F6738E0C90}" presName="aNode" presStyleLbl="bgShp" presStyleIdx="1" presStyleCnt="3"/>
      <dgm:spPr/>
    </dgm:pt>
    <dgm:pt modelId="{DC06CC62-15DD-42DF-BD1F-DE66272BE75E}" type="pres">
      <dgm:prSet presAssocID="{2F17A4A9-9C1B-41F7-8BE4-F7F6738E0C90}" presName="textNode" presStyleLbl="bgShp" presStyleIdx="1" presStyleCnt="3"/>
      <dgm:spPr/>
    </dgm:pt>
    <dgm:pt modelId="{3ECE5C28-C65A-4B33-812B-253C4949A091}" type="pres">
      <dgm:prSet presAssocID="{2F17A4A9-9C1B-41F7-8BE4-F7F6738E0C90}" presName="compChildNode" presStyleCnt="0"/>
      <dgm:spPr/>
    </dgm:pt>
    <dgm:pt modelId="{F9254A3B-5A46-4A1F-957B-CEEBFE4058F7}" type="pres">
      <dgm:prSet presAssocID="{2F17A4A9-9C1B-41F7-8BE4-F7F6738E0C90}" presName="theInnerList" presStyleCnt="0"/>
      <dgm:spPr/>
    </dgm:pt>
    <dgm:pt modelId="{8F281842-741C-4BAB-8DFF-525674B47D7B}" type="pres">
      <dgm:prSet presAssocID="{7C3180A8-5B06-4D36-92D5-DB1AC8D270C4}" presName="childNode" presStyleLbl="node1" presStyleIdx="4" presStyleCnt="12">
        <dgm:presLayoutVars>
          <dgm:bulletEnabled val="1"/>
        </dgm:presLayoutVars>
      </dgm:prSet>
      <dgm:spPr/>
    </dgm:pt>
    <dgm:pt modelId="{BCFAA391-11A1-4A3B-B9B5-8F61F632479F}" type="pres">
      <dgm:prSet presAssocID="{7C3180A8-5B06-4D36-92D5-DB1AC8D270C4}" presName="aSpace2" presStyleCnt="0"/>
      <dgm:spPr/>
    </dgm:pt>
    <dgm:pt modelId="{0297F5A0-F416-4EB1-8B58-6146A735FBF2}" type="pres">
      <dgm:prSet presAssocID="{779F32CB-990A-4418-BFDA-E2BAC00C74EF}" presName="childNode" presStyleLbl="node1" presStyleIdx="5" presStyleCnt="12">
        <dgm:presLayoutVars>
          <dgm:bulletEnabled val="1"/>
        </dgm:presLayoutVars>
      </dgm:prSet>
      <dgm:spPr/>
    </dgm:pt>
    <dgm:pt modelId="{5DC0F99F-B0B8-4B86-84D6-9FADB637123A}" type="pres">
      <dgm:prSet presAssocID="{779F32CB-990A-4418-BFDA-E2BAC00C74EF}" presName="aSpace2" presStyleCnt="0"/>
      <dgm:spPr/>
    </dgm:pt>
    <dgm:pt modelId="{A69B85C4-D470-4018-9A9F-A8F343A366A6}" type="pres">
      <dgm:prSet presAssocID="{45A8FC2E-7F07-4E9F-96B6-EB48264D7265}" presName="childNode" presStyleLbl="node1" presStyleIdx="6" presStyleCnt="12">
        <dgm:presLayoutVars>
          <dgm:bulletEnabled val="1"/>
        </dgm:presLayoutVars>
      </dgm:prSet>
      <dgm:spPr/>
    </dgm:pt>
    <dgm:pt modelId="{93B30C20-9A2A-4F36-BCB6-DACD00306832}" type="pres">
      <dgm:prSet presAssocID="{45A8FC2E-7F07-4E9F-96B6-EB48264D7265}" presName="aSpace2" presStyleCnt="0"/>
      <dgm:spPr/>
    </dgm:pt>
    <dgm:pt modelId="{AE42AA5C-34C6-4DEC-8A91-C783A90859A7}" type="pres">
      <dgm:prSet presAssocID="{69AE6D0C-4A74-4B45-9653-A7F6F2FBE164}" presName="childNode" presStyleLbl="node1" presStyleIdx="7" presStyleCnt="12">
        <dgm:presLayoutVars>
          <dgm:bulletEnabled val="1"/>
        </dgm:presLayoutVars>
      </dgm:prSet>
      <dgm:spPr/>
    </dgm:pt>
    <dgm:pt modelId="{C3FE6B01-1486-4674-9B76-179F86296E23}" type="pres">
      <dgm:prSet presAssocID="{2F17A4A9-9C1B-41F7-8BE4-F7F6738E0C90}" presName="aSpace" presStyleCnt="0"/>
      <dgm:spPr/>
    </dgm:pt>
    <dgm:pt modelId="{5EBE90FE-C64A-493D-9386-22FC191A12B7}" type="pres">
      <dgm:prSet presAssocID="{8B04ECCF-BF3B-4F33-816B-E5CAF9A07BE7}" presName="compNode" presStyleCnt="0"/>
      <dgm:spPr/>
    </dgm:pt>
    <dgm:pt modelId="{48AD0E85-457A-4C26-843C-FC151FB422C5}" type="pres">
      <dgm:prSet presAssocID="{8B04ECCF-BF3B-4F33-816B-E5CAF9A07BE7}" presName="aNode" presStyleLbl="bgShp" presStyleIdx="2" presStyleCnt="3"/>
      <dgm:spPr/>
    </dgm:pt>
    <dgm:pt modelId="{0E17B73D-3AC4-468A-B671-8B7607219411}" type="pres">
      <dgm:prSet presAssocID="{8B04ECCF-BF3B-4F33-816B-E5CAF9A07BE7}" presName="textNode" presStyleLbl="bgShp" presStyleIdx="2" presStyleCnt="3"/>
      <dgm:spPr/>
    </dgm:pt>
    <dgm:pt modelId="{E8F436B6-F5BA-4B51-858B-AC2B045E60B6}" type="pres">
      <dgm:prSet presAssocID="{8B04ECCF-BF3B-4F33-816B-E5CAF9A07BE7}" presName="compChildNode" presStyleCnt="0"/>
      <dgm:spPr/>
    </dgm:pt>
    <dgm:pt modelId="{6A08862D-E78E-45FF-813C-D7BCF873B73C}" type="pres">
      <dgm:prSet presAssocID="{8B04ECCF-BF3B-4F33-816B-E5CAF9A07BE7}" presName="theInnerList" presStyleCnt="0"/>
      <dgm:spPr/>
    </dgm:pt>
    <dgm:pt modelId="{E4E98686-E08A-4890-9C7E-B79BAD64EC4F}" type="pres">
      <dgm:prSet presAssocID="{9A4EF4B9-30C8-4DE5-8445-334786787488}" presName="childNode" presStyleLbl="node1" presStyleIdx="8" presStyleCnt="12">
        <dgm:presLayoutVars>
          <dgm:bulletEnabled val="1"/>
        </dgm:presLayoutVars>
      </dgm:prSet>
      <dgm:spPr/>
    </dgm:pt>
    <dgm:pt modelId="{2CEF75E0-4318-4006-BDB5-4BC17736D5D0}" type="pres">
      <dgm:prSet presAssocID="{9A4EF4B9-30C8-4DE5-8445-334786787488}" presName="aSpace2" presStyleCnt="0"/>
      <dgm:spPr/>
    </dgm:pt>
    <dgm:pt modelId="{09B34331-7082-4917-AF81-0FE75622CD6A}" type="pres">
      <dgm:prSet presAssocID="{3312CDC4-E271-4F77-9847-44950BB96F00}" presName="childNode" presStyleLbl="node1" presStyleIdx="9" presStyleCnt="12">
        <dgm:presLayoutVars>
          <dgm:bulletEnabled val="1"/>
        </dgm:presLayoutVars>
      </dgm:prSet>
      <dgm:spPr/>
    </dgm:pt>
    <dgm:pt modelId="{D6EB57BB-CCD5-4F85-8480-5B9B4BE53621}" type="pres">
      <dgm:prSet presAssocID="{3312CDC4-E271-4F77-9847-44950BB96F00}" presName="aSpace2" presStyleCnt="0"/>
      <dgm:spPr/>
    </dgm:pt>
    <dgm:pt modelId="{58B235EB-ED52-4E13-808A-7052D3AE611E}" type="pres">
      <dgm:prSet presAssocID="{00F6EE6C-FFD8-43F0-A25D-5FBA20F5C1C1}" presName="childNode" presStyleLbl="node1" presStyleIdx="10" presStyleCnt="12">
        <dgm:presLayoutVars>
          <dgm:bulletEnabled val="1"/>
        </dgm:presLayoutVars>
      </dgm:prSet>
      <dgm:spPr/>
    </dgm:pt>
    <dgm:pt modelId="{C9C7548B-2E4D-4B18-81C6-7EFA1E81D31B}" type="pres">
      <dgm:prSet presAssocID="{00F6EE6C-FFD8-43F0-A25D-5FBA20F5C1C1}" presName="aSpace2" presStyleCnt="0"/>
      <dgm:spPr/>
    </dgm:pt>
    <dgm:pt modelId="{11780ED6-8F07-4FB4-8371-36F599FCF5A7}" type="pres">
      <dgm:prSet presAssocID="{9123977C-3F68-4D7D-8BCB-FD4FC76D54D2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AEBEC803-A87B-4320-B5CB-3E2557CE7A68}" type="presOf" srcId="{9A4EF4B9-30C8-4DE5-8445-334786787488}" destId="{E4E98686-E08A-4890-9C7E-B79BAD64EC4F}" srcOrd="0" destOrd="0" presId="urn:microsoft.com/office/officeart/2005/8/layout/lProcess2"/>
    <dgm:cxn modelId="{1468D70D-8158-4A46-99D5-4D6EACD6F270}" srcId="{00381C89-4438-43C4-B0A0-3C96CDD69C96}" destId="{8B04ECCF-BF3B-4F33-816B-E5CAF9A07BE7}" srcOrd="2" destOrd="0" parTransId="{86438B20-6FFB-4E3C-A380-5724EA1AA232}" sibTransId="{62FC3D33-8D04-4674-95E9-70691212E65E}"/>
    <dgm:cxn modelId="{B20A4C1D-C08E-45B4-BBC1-0B39A6175690}" type="presOf" srcId="{9123977C-3F68-4D7D-8BCB-FD4FC76D54D2}" destId="{11780ED6-8F07-4FB4-8371-36F599FCF5A7}" srcOrd="0" destOrd="0" presId="urn:microsoft.com/office/officeart/2005/8/layout/lProcess2"/>
    <dgm:cxn modelId="{AA20C922-4E5A-48CE-9F6A-8F69CA324792}" type="presOf" srcId="{73A6E003-D5C8-4714-9BD9-1156E821001F}" destId="{A98CEC1B-CA52-40F4-9E05-5D25F09414CE}" srcOrd="0" destOrd="0" presId="urn:microsoft.com/office/officeart/2005/8/layout/lProcess2"/>
    <dgm:cxn modelId="{651F7026-2E04-4A03-AC14-4CDD9F47650B}" srcId="{2F17A4A9-9C1B-41F7-8BE4-F7F6738E0C90}" destId="{45A8FC2E-7F07-4E9F-96B6-EB48264D7265}" srcOrd="2" destOrd="0" parTransId="{1C028703-7647-4F63-BA9A-4EC577042F74}" sibTransId="{CB66DFDB-D087-4771-92B1-0E514F424C6A}"/>
    <dgm:cxn modelId="{EEC1BA27-576C-4E92-BCD9-8FB9C4ADA1DD}" srcId="{8B04ECCF-BF3B-4F33-816B-E5CAF9A07BE7}" destId="{00F6EE6C-FFD8-43F0-A25D-5FBA20F5C1C1}" srcOrd="2" destOrd="0" parTransId="{47EF8F1D-0339-4BD3-AF7E-FE6E08BF83B6}" sibTransId="{974BBB02-C5BE-4ADA-89C9-A7FCE3DA2532}"/>
    <dgm:cxn modelId="{A537225C-79FB-4EE0-B443-EA7672AFD85C}" type="presOf" srcId="{00381C89-4438-43C4-B0A0-3C96CDD69C96}" destId="{25073931-B799-4CD3-BEF1-5ECE028BD4DD}" srcOrd="0" destOrd="0" presId="urn:microsoft.com/office/officeart/2005/8/layout/lProcess2"/>
    <dgm:cxn modelId="{A5D63B5D-81A9-46E7-9E6A-5C61A2DE02AB}" type="presOf" srcId="{2F17A4A9-9C1B-41F7-8BE4-F7F6738E0C90}" destId="{12AB28F6-2097-42B0-BBCD-9EBF4A0455D7}" srcOrd="0" destOrd="0" presId="urn:microsoft.com/office/officeart/2005/8/layout/lProcess2"/>
    <dgm:cxn modelId="{4F0B9462-024B-4F2D-A02E-2D828D90057E}" type="presOf" srcId="{B5A1789A-1009-4B0C-931B-EA6800F4CC0C}" destId="{FDB2F2AD-836B-415C-AFD0-79ABD3CF588B}" srcOrd="1" destOrd="0" presId="urn:microsoft.com/office/officeart/2005/8/layout/lProcess2"/>
    <dgm:cxn modelId="{6944C743-1ED0-49BF-B97B-E1C2D5C50976}" type="presOf" srcId="{22D1DCFF-956D-4776-949B-E797605923D0}" destId="{A0D4C911-AC36-4FA9-97B3-B6043B09CA73}" srcOrd="0" destOrd="0" presId="urn:microsoft.com/office/officeart/2005/8/layout/lProcess2"/>
    <dgm:cxn modelId="{D8208847-547D-489C-8758-E0528975737C}" type="presOf" srcId="{B5A1789A-1009-4B0C-931B-EA6800F4CC0C}" destId="{29C6E383-2773-455D-9A38-1F8998C533D6}" srcOrd="0" destOrd="0" presId="urn:microsoft.com/office/officeart/2005/8/layout/lProcess2"/>
    <dgm:cxn modelId="{784A2C69-5CEB-4042-BE5F-D96E1328D7EB}" srcId="{2F17A4A9-9C1B-41F7-8BE4-F7F6738E0C90}" destId="{7C3180A8-5B06-4D36-92D5-DB1AC8D270C4}" srcOrd="0" destOrd="0" parTransId="{E50A484E-F721-4155-A075-C68B63E56E9E}" sibTransId="{16AF15C9-E908-4AA2-A3FB-E40EB3B8AB44}"/>
    <dgm:cxn modelId="{A8BBF274-37B2-4924-9AA3-C06CF713894D}" srcId="{00381C89-4438-43C4-B0A0-3C96CDD69C96}" destId="{B5A1789A-1009-4B0C-931B-EA6800F4CC0C}" srcOrd="0" destOrd="0" parTransId="{93619A6E-EEF2-490D-9F6B-81D43010876F}" sibTransId="{2AA74969-6DDE-4112-8EA4-99881D037012}"/>
    <dgm:cxn modelId="{75D3EA76-A769-458F-9779-9C196078D8CF}" srcId="{8B04ECCF-BF3B-4F33-816B-E5CAF9A07BE7}" destId="{9A4EF4B9-30C8-4DE5-8445-334786787488}" srcOrd="0" destOrd="0" parTransId="{D7FAE1F6-7236-43E7-A0AD-FD6E8D02B21F}" sibTransId="{8B68A8CA-D52C-4F8B-9A26-D1CFF3B28D66}"/>
    <dgm:cxn modelId="{F9D15579-C9C6-4357-9359-E8823451903C}" srcId="{B5A1789A-1009-4B0C-931B-EA6800F4CC0C}" destId="{73A6E003-D5C8-4714-9BD9-1156E821001F}" srcOrd="2" destOrd="0" parTransId="{F77CA189-E1FF-4DC8-84C2-40CEC06CF99B}" sibTransId="{99E7EC54-4953-45C5-AE1E-3B3729701FF8}"/>
    <dgm:cxn modelId="{BAF44490-1736-4A35-B805-AD66AC152300}" type="presOf" srcId="{6E8536C6-2643-469B-8733-6BD3C8FA95C3}" destId="{A2E292CD-33F1-40CA-882E-32D97FD3A44E}" srcOrd="0" destOrd="0" presId="urn:microsoft.com/office/officeart/2005/8/layout/lProcess2"/>
    <dgm:cxn modelId="{FB39AD94-1673-4563-8760-7A9DDE786EC7}" type="presOf" srcId="{779F32CB-990A-4418-BFDA-E2BAC00C74EF}" destId="{0297F5A0-F416-4EB1-8B58-6146A735FBF2}" srcOrd="0" destOrd="0" presId="urn:microsoft.com/office/officeart/2005/8/layout/lProcess2"/>
    <dgm:cxn modelId="{C641859C-E5E3-4A19-A0F1-F30E9FD22BF3}" type="presOf" srcId="{3312CDC4-E271-4F77-9847-44950BB96F00}" destId="{09B34331-7082-4917-AF81-0FE75622CD6A}" srcOrd="0" destOrd="0" presId="urn:microsoft.com/office/officeart/2005/8/layout/lProcess2"/>
    <dgm:cxn modelId="{C6FE5A9E-954F-4A4B-8821-813AE8A9783A}" type="presOf" srcId="{00F6EE6C-FFD8-43F0-A25D-5FBA20F5C1C1}" destId="{58B235EB-ED52-4E13-808A-7052D3AE611E}" srcOrd="0" destOrd="0" presId="urn:microsoft.com/office/officeart/2005/8/layout/lProcess2"/>
    <dgm:cxn modelId="{251F47A2-333C-435C-B6B2-C853F5DD43BE}" srcId="{8B04ECCF-BF3B-4F33-816B-E5CAF9A07BE7}" destId="{9123977C-3F68-4D7D-8BCB-FD4FC76D54D2}" srcOrd="3" destOrd="0" parTransId="{A2CADAB7-CE25-4AC4-81BD-907B30870BC8}" sibTransId="{755C5041-FF29-4916-92F3-904A8C5A3053}"/>
    <dgm:cxn modelId="{948E98A6-BB18-41D7-A795-184D45477B81}" srcId="{B5A1789A-1009-4B0C-931B-EA6800F4CC0C}" destId="{22D1DCFF-956D-4776-949B-E797605923D0}" srcOrd="0" destOrd="0" parTransId="{DAB17A19-A6AD-4B94-9A98-2EC2FB335E78}" sibTransId="{4311B064-5994-487A-824F-3AE5255EB7C7}"/>
    <dgm:cxn modelId="{B51736AE-BC5D-4E30-9808-A498AF6599F5}" type="presOf" srcId="{7C3180A8-5B06-4D36-92D5-DB1AC8D270C4}" destId="{8F281842-741C-4BAB-8DFF-525674B47D7B}" srcOrd="0" destOrd="0" presId="urn:microsoft.com/office/officeart/2005/8/layout/lProcess2"/>
    <dgm:cxn modelId="{B5202FB4-FBFF-4FCD-B1F0-235828FB70C9}" type="presOf" srcId="{2F17A4A9-9C1B-41F7-8BE4-F7F6738E0C90}" destId="{DC06CC62-15DD-42DF-BD1F-DE66272BE75E}" srcOrd="1" destOrd="0" presId="urn:microsoft.com/office/officeart/2005/8/layout/lProcess2"/>
    <dgm:cxn modelId="{3ACC3EB7-951C-4943-A6C3-F3AFDA3BF163}" type="presOf" srcId="{F0D103E7-28EC-4698-8896-663E7DA6166B}" destId="{5BE689B2-7799-441E-8ECC-A30CEF71D02A}" srcOrd="0" destOrd="0" presId="urn:microsoft.com/office/officeart/2005/8/layout/lProcess2"/>
    <dgm:cxn modelId="{F2E679E4-ADE9-49B8-8CD1-7C5DAFD2B379}" srcId="{B5A1789A-1009-4B0C-931B-EA6800F4CC0C}" destId="{6E8536C6-2643-469B-8733-6BD3C8FA95C3}" srcOrd="1" destOrd="0" parTransId="{C77EF568-32C3-46D1-A0D1-C8F324699263}" sibTransId="{DB40C3B5-D2DA-4045-8623-29E062735104}"/>
    <dgm:cxn modelId="{32A953E5-5722-44D1-AD88-C104BECC1300}" srcId="{00381C89-4438-43C4-B0A0-3C96CDD69C96}" destId="{2F17A4A9-9C1B-41F7-8BE4-F7F6738E0C90}" srcOrd="1" destOrd="0" parTransId="{AFC42473-BCD6-40FA-9DDE-7690890DCA3F}" sibTransId="{2488B776-860F-461C-B8E0-98383C20E50C}"/>
    <dgm:cxn modelId="{03F6E7E5-DBF2-4BE6-A132-13180797C3CD}" srcId="{8B04ECCF-BF3B-4F33-816B-E5CAF9A07BE7}" destId="{3312CDC4-E271-4F77-9847-44950BB96F00}" srcOrd="1" destOrd="0" parTransId="{A75C52FF-A825-4FB5-96CC-FFE5E27E5C34}" sibTransId="{D44CD80F-2801-49E1-97C5-10053501C41A}"/>
    <dgm:cxn modelId="{BCD93CE8-8093-403B-AD6F-5A6DB2FE83EF}" type="presOf" srcId="{8B04ECCF-BF3B-4F33-816B-E5CAF9A07BE7}" destId="{48AD0E85-457A-4C26-843C-FC151FB422C5}" srcOrd="0" destOrd="0" presId="urn:microsoft.com/office/officeart/2005/8/layout/lProcess2"/>
    <dgm:cxn modelId="{3C9477ED-DA15-4055-B301-CBFBE71BA2A2}" type="presOf" srcId="{69AE6D0C-4A74-4B45-9653-A7F6F2FBE164}" destId="{AE42AA5C-34C6-4DEC-8A91-C783A90859A7}" srcOrd="0" destOrd="0" presId="urn:microsoft.com/office/officeart/2005/8/layout/lProcess2"/>
    <dgm:cxn modelId="{A3598DEF-DAA0-4B39-82A1-EA95D684FBFD}" type="presOf" srcId="{45A8FC2E-7F07-4E9F-96B6-EB48264D7265}" destId="{A69B85C4-D470-4018-9A9F-A8F343A366A6}" srcOrd="0" destOrd="0" presId="urn:microsoft.com/office/officeart/2005/8/layout/lProcess2"/>
    <dgm:cxn modelId="{74503BF9-3753-40E6-AFBB-96F1B0ED0E2A}" srcId="{2F17A4A9-9C1B-41F7-8BE4-F7F6738E0C90}" destId="{779F32CB-990A-4418-BFDA-E2BAC00C74EF}" srcOrd="1" destOrd="0" parTransId="{15F57E92-F915-48AB-9F42-54BE4AA9FB8B}" sibTransId="{FE76C487-4E69-49DB-B8D9-175EA2CC73A0}"/>
    <dgm:cxn modelId="{14B832FA-2BCB-4C6A-9F6B-F5D775C95BBC}" type="presOf" srcId="{8B04ECCF-BF3B-4F33-816B-E5CAF9A07BE7}" destId="{0E17B73D-3AC4-468A-B671-8B7607219411}" srcOrd="1" destOrd="0" presId="urn:microsoft.com/office/officeart/2005/8/layout/lProcess2"/>
    <dgm:cxn modelId="{DA1837FC-8CCC-4980-8D7E-6649FE207D5C}" srcId="{2F17A4A9-9C1B-41F7-8BE4-F7F6738E0C90}" destId="{69AE6D0C-4A74-4B45-9653-A7F6F2FBE164}" srcOrd="3" destOrd="0" parTransId="{613DBE2D-30F5-4737-A74C-76A3F4797263}" sibTransId="{43826AEE-59D5-4B2B-A864-566875559AD8}"/>
    <dgm:cxn modelId="{204E11FD-E365-4534-AD33-E1913BCBE1DD}" srcId="{B5A1789A-1009-4B0C-931B-EA6800F4CC0C}" destId="{F0D103E7-28EC-4698-8896-663E7DA6166B}" srcOrd="3" destOrd="0" parTransId="{E9367CA5-3117-4DEA-8457-51BBA908BDD5}" sibTransId="{EC44464B-4D97-4489-ABF7-B209A219F868}"/>
    <dgm:cxn modelId="{CC4AE0BB-0A44-49E9-9C65-157CF180A3B3}" type="presParOf" srcId="{25073931-B799-4CD3-BEF1-5ECE028BD4DD}" destId="{CB15686C-7DC5-4616-8C24-3370198BC6D4}" srcOrd="0" destOrd="0" presId="urn:microsoft.com/office/officeart/2005/8/layout/lProcess2"/>
    <dgm:cxn modelId="{83D59AD8-B686-482F-BD27-2BBFB4AFD179}" type="presParOf" srcId="{CB15686C-7DC5-4616-8C24-3370198BC6D4}" destId="{29C6E383-2773-455D-9A38-1F8998C533D6}" srcOrd="0" destOrd="0" presId="urn:microsoft.com/office/officeart/2005/8/layout/lProcess2"/>
    <dgm:cxn modelId="{DBA8B826-347B-41B0-9A13-414A8CC3D039}" type="presParOf" srcId="{CB15686C-7DC5-4616-8C24-3370198BC6D4}" destId="{FDB2F2AD-836B-415C-AFD0-79ABD3CF588B}" srcOrd="1" destOrd="0" presId="urn:microsoft.com/office/officeart/2005/8/layout/lProcess2"/>
    <dgm:cxn modelId="{1CF5C8A3-9989-46BC-8033-26D631E708A3}" type="presParOf" srcId="{CB15686C-7DC5-4616-8C24-3370198BC6D4}" destId="{28AFB726-71A0-4BE7-BE70-EE6724AA3A47}" srcOrd="2" destOrd="0" presId="urn:microsoft.com/office/officeart/2005/8/layout/lProcess2"/>
    <dgm:cxn modelId="{897B6FBB-39B6-4238-ABDB-25E113BB5E02}" type="presParOf" srcId="{28AFB726-71A0-4BE7-BE70-EE6724AA3A47}" destId="{C398BF57-5B6F-4B96-B483-F8FFDF2C4A7B}" srcOrd="0" destOrd="0" presId="urn:microsoft.com/office/officeart/2005/8/layout/lProcess2"/>
    <dgm:cxn modelId="{624AAF47-2882-44E8-951C-933F3C7740A6}" type="presParOf" srcId="{C398BF57-5B6F-4B96-B483-F8FFDF2C4A7B}" destId="{A0D4C911-AC36-4FA9-97B3-B6043B09CA73}" srcOrd="0" destOrd="0" presId="urn:microsoft.com/office/officeart/2005/8/layout/lProcess2"/>
    <dgm:cxn modelId="{DBD678D2-796A-4442-9D92-F1E3B857970F}" type="presParOf" srcId="{C398BF57-5B6F-4B96-B483-F8FFDF2C4A7B}" destId="{31B22745-91AB-4400-A2DB-9C2EC2CAAEC9}" srcOrd="1" destOrd="0" presId="urn:microsoft.com/office/officeart/2005/8/layout/lProcess2"/>
    <dgm:cxn modelId="{CBB75E8E-F6BC-4ACF-A8D1-B9B9C5912008}" type="presParOf" srcId="{C398BF57-5B6F-4B96-B483-F8FFDF2C4A7B}" destId="{A2E292CD-33F1-40CA-882E-32D97FD3A44E}" srcOrd="2" destOrd="0" presId="urn:microsoft.com/office/officeart/2005/8/layout/lProcess2"/>
    <dgm:cxn modelId="{490FA495-88BA-4D12-AEC2-269729F752EA}" type="presParOf" srcId="{C398BF57-5B6F-4B96-B483-F8FFDF2C4A7B}" destId="{49D5CA37-7C70-4DA1-A93C-B656EBB72878}" srcOrd="3" destOrd="0" presId="urn:microsoft.com/office/officeart/2005/8/layout/lProcess2"/>
    <dgm:cxn modelId="{675BBFB8-34BD-4D04-AD7D-897C80CB5D47}" type="presParOf" srcId="{C398BF57-5B6F-4B96-B483-F8FFDF2C4A7B}" destId="{A98CEC1B-CA52-40F4-9E05-5D25F09414CE}" srcOrd="4" destOrd="0" presId="urn:microsoft.com/office/officeart/2005/8/layout/lProcess2"/>
    <dgm:cxn modelId="{46C2692D-E341-4186-A143-9A664C700B61}" type="presParOf" srcId="{C398BF57-5B6F-4B96-B483-F8FFDF2C4A7B}" destId="{42EEDEE5-3781-4246-AB8E-509425384BA1}" srcOrd="5" destOrd="0" presId="urn:microsoft.com/office/officeart/2005/8/layout/lProcess2"/>
    <dgm:cxn modelId="{5069B158-5713-4E07-A486-F9435EFE8158}" type="presParOf" srcId="{C398BF57-5B6F-4B96-B483-F8FFDF2C4A7B}" destId="{5BE689B2-7799-441E-8ECC-A30CEF71D02A}" srcOrd="6" destOrd="0" presId="urn:microsoft.com/office/officeart/2005/8/layout/lProcess2"/>
    <dgm:cxn modelId="{BF0C521A-4C77-448E-B435-3973089DA043}" type="presParOf" srcId="{25073931-B799-4CD3-BEF1-5ECE028BD4DD}" destId="{BBF20352-49CD-496D-9C8E-4F27EC78AEB2}" srcOrd="1" destOrd="0" presId="urn:microsoft.com/office/officeart/2005/8/layout/lProcess2"/>
    <dgm:cxn modelId="{583CC136-7E16-4876-8546-F3BB8EA3408F}" type="presParOf" srcId="{25073931-B799-4CD3-BEF1-5ECE028BD4DD}" destId="{83F61248-0277-4CDB-958D-902C53A92492}" srcOrd="2" destOrd="0" presId="urn:microsoft.com/office/officeart/2005/8/layout/lProcess2"/>
    <dgm:cxn modelId="{AA24AE10-3A12-405C-B9F4-00CB22CD83BD}" type="presParOf" srcId="{83F61248-0277-4CDB-958D-902C53A92492}" destId="{12AB28F6-2097-42B0-BBCD-9EBF4A0455D7}" srcOrd="0" destOrd="0" presId="urn:microsoft.com/office/officeart/2005/8/layout/lProcess2"/>
    <dgm:cxn modelId="{773D24BF-6E5D-424F-9E8C-1343539B27FF}" type="presParOf" srcId="{83F61248-0277-4CDB-958D-902C53A92492}" destId="{DC06CC62-15DD-42DF-BD1F-DE66272BE75E}" srcOrd="1" destOrd="0" presId="urn:microsoft.com/office/officeart/2005/8/layout/lProcess2"/>
    <dgm:cxn modelId="{B38B2E27-A1EC-42BC-B08C-84C4C011C610}" type="presParOf" srcId="{83F61248-0277-4CDB-958D-902C53A92492}" destId="{3ECE5C28-C65A-4B33-812B-253C4949A091}" srcOrd="2" destOrd="0" presId="urn:microsoft.com/office/officeart/2005/8/layout/lProcess2"/>
    <dgm:cxn modelId="{AABDD1B6-6FFE-44EB-AB81-D9DC69269D0D}" type="presParOf" srcId="{3ECE5C28-C65A-4B33-812B-253C4949A091}" destId="{F9254A3B-5A46-4A1F-957B-CEEBFE4058F7}" srcOrd="0" destOrd="0" presId="urn:microsoft.com/office/officeart/2005/8/layout/lProcess2"/>
    <dgm:cxn modelId="{89D1412C-6141-40E0-A7BD-37A159FBD40A}" type="presParOf" srcId="{F9254A3B-5A46-4A1F-957B-CEEBFE4058F7}" destId="{8F281842-741C-4BAB-8DFF-525674B47D7B}" srcOrd="0" destOrd="0" presId="urn:microsoft.com/office/officeart/2005/8/layout/lProcess2"/>
    <dgm:cxn modelId="{F5723446-E405-4545-8F5B-1F636640E3FE}" type="presParOf" srcId="{F9254A3B-5A46-4A1F-957B-CEEBFE4058F7}" destId="{BCFAA391-11A1-4A3B-B9B5-8F61F632479F}" srcOrd="1" destOrd="0" presId="urn:microsoft.com/office/officeart/2005/8/layout/lProcess2"/>
    <dgm:cxn modelId="{58CC98AA-ACB7-4FFC-BA03-E4EDAB309C37}" type="presParOf" srcId="{F9254A3B-5A46-4A1F-957B-CEEBFE4058F7}" destId="{0297F5A0-F416-4EB1-8B58-6146A735FBF2}" srcOrd="2" destOrd="0" presId="urn:microsoft.com/office/officeart/2005/8/layout/lProcess2"/>
    <dgm:cxn modelId="{65AEE0B2-979F-40D2-91B8-5C13E5CC329F}" type="presParOf" srcId="{F9254A3B-5A46-4A1F-957B-CEEBFE4058F7}" destId="{5DC0F99F-B0B8-4B86-84D6-9FADB637123A}" srcOrd="3" destOrd="0" presId="urn:microsoft.com/office/officeart/2005/8/layout/lProcess2"/>
    <dgm:cxn modelId="{181C105C-FAA9-4082-AF37-A3E898A7443B}" type="presParOf" srcId="{F9254A3B-5A46-4A1F-957B-CEEBFE4058F7}" destId="{A69B85C4-D470-4018-9A9F-A8F343A366A6}" srcOrd="4" destOrd="0" presId="urn:microsoft.com/office/officeart/2005/8/layout/lProcess2"/>
    <dgm:cxn modelId="{97A51575-400C-4183-8A68-E8925F329343}" type="presParOf" srcId="{F9254A3B-5A46-4A1F-957B-CEEBFE4058F7}" destId="{93B30C20-9A2A-4F36-BCB6-DACD00306832}" srcOrd="5" destOrd="0" presId="urn:microsoft.com/office/officeart/2005/8/layout/lProcess2"/>
    <dgm:cxn modelId="{EE0E76C1-8FAA-49CC-9E1B-F9EEF96DDBFD}" type="presParOf" srcId="{F9254A3B-5A46-4A1F-957B-CEEBFE4058F7}" destId="{AE42AA5C-34C6-4DEC-8A91-C783A90859A7}" srcOrd="6" destOrd="0" presId="urn:microsoft.com/office/officeart/2005/8/layout/lProcess2"/>
    <dgm:cxn modelId="{892971F5-948B-4E0B-95B1-77DE11E9769A}" type="presParOf" srcId="{25073931-B799-4CD3-BEF1-5ECE028BD4DD}" destId="{C3FE6B01-1486-4674-9B76-179F86296E23}" srcOrd="3" destOrd="0" presId="urn:microsoft.com/office/officeart/2005/8/layout/lProcess2"/>
    <dgm:cxn modelId="{0DA8CB29-3EBD-4EC7-BBEF-73ED70BF5337}" type="presParOf" srcId="{25073931-B799-4CD3-BEF1-5ECE028BD4DD}" destId="{5EBE90FE-C64A-493D-9386-22FC191A12B7}" srcOrd="4" destOrd="0" presId="urn:microsoft.com/office/officeart/2005/8/layout/lProcess2"/>
    <dgm:cxn modelId="{03327E14-A7FD-4EBA-A409-85B619966FE7}" type="presParOf" srcId="{5EBE90FE-C64A-493D-9386-22FC191A12B7}" destId="{48AD0E85-457A-4C26-843C-FC151FB422C5}" srcOrd="0" destOrd="0" presId="urn:microsoft.com/office/officeart/2005/8/layout/lProcess2"/>
    <dgm:cxn modelId="{B088862A-774B-42D3-8BD4-B6FD29790276}" type="presParOf" srcId="{5EBE90FE-C64A-493D-9386-22FC191A12B7}" destId="{0E17B73D-3AC4-468A-B671-8B7607219411}" srcOrd="1" destOrd="0" presId="urn:microsoft.com/office/officeart/2005/8/layout/lProcess2"/>
    <dgm:cxn modelId="{E38CA39D-C8D6-43EE-A706-673DD0012033}" type="presParOf" srcId="{5EBE90FE-C64A-493D-9386-22FC191A12B7}" destId="{E8F436B6-F5BA-4B51-858B-AC2B045E60B6}" srcOrd="2" destOrd="0" presId="urn:microsoft.com/office/officeart/2005/8/layout/lProcess2"/>
    <dgm:cxn modelId="{F4F53D32-15EC-493A-A283-9E97F957902B}" type="presParOf" srcId="{E8F436B6-F5BA-4B51-858B-AC2B045E60B6}" destId="{6A08862D-E78E-45FF-813C-D7BCF873B73C}" srcOrd="0" destOrd="0" presId="urn:microsoft.com/office/officeart/2005/8/layout/lProcess2"/>
    <dgm:cxn modelId="{BF5F6A18-7981-4A5F-860E-C26A40168B16}" type="presParOf" srcId="{6A08862D-E78E-45FF-813C-D7BCF873B73C}" destId="{E4E98686-E08A-4890-9C7E-B79BAD64EC4F}" srcOrd="0" destOrd="0" presId="urn:microsoft.com/office/officeart/2005/8/layout/lProcess2"/>
    <dgm:cxn modelId="{B7B35DA5-6874-4BB3-AD7E-EC76E1B154ED}" type="presParOf" srcId="{6A08862D-E78E-45FF-813C-D7BCF873B73C}" destId="{2CEF75E0-4318-4006-BDB5-4BC17736D5D0}" srcOrd="1" destOrd="0" presId="urn:microsoft.com/office/officeart/2005/8/layout/lProcess2"/>
    <dgm:cxn modelId="{DE1D634C-D044-414E-9F93-7CBDDE55D90B}" type="presParOf" srcId="{6A08862D-E78E-45FF-813C-D7BCF873B73C}" destId="{09B34331-7082-4917-AF81-0FE75622CD6A}" srcOrd="2" destOrd="0" presId="urn:microsoft.com/office/officeart/2005/8/layout/lProcess2"/>
    <dgm:cxn modelId="{D9C5641E-7D7D-471D-8083-CA2494DC247B}" type="presParOf" srcId="{6A08862D-E78E-45FF-813C-D7BCF873B73C}" destId="{D6EB57BB-CCD5-4F85-8480-5B9B4BE53621}" srcOrd="3" destOrd="0" presId="urn:microsoft.com/office/officeart/2005/8/layout/lProcess2"/>
    <dgm:cxn modelId="{5151B953-8B1C-41E9-BCE0-FB15E5E49E13}" type="presParOf" srcId="{6A08862D-E78E-45FF-813C-D7BCF873B73C}" destId="{58B235EB-ED52-4E13-808A-7052D3AE611E}" srcOrd="4" destOrd="0" presId="urn:microsoft.com/office/officeart/2005/8/layout/lProcess2"/>
    <dgm:cxn modelId="{9C4C1EC4-5D67-41BB-92C5-4891F585446F}" type="presParOf" srcId="{6A08862D-E78E-45FF-813C-D7BCF873B73C}" destId="{C9C7548B-2E4D-4B18-81C6-7EFA1E81D31B}" srcOrd="5" destOrd="0" presId="urn:microsoft.com/office/officeart/2005/8/layout/lProcess2"/>
    <dgm:cxn modelId="{AA45F4A6-D96F-439B-BDF9-D3D38DC8F27B}" type="presParOf" srcId="{6A08862D-E78E-45FF-813C-D7BCF873B73C}" destId="{11780ED6-8F07-4FB4-8371-36F599FCF5A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6E383-2773-455D-9A38-1F8998C533D6}">
      <dsp:nvSpPr>
        <dsp:cNvPr id="0" name=""/>
        <dsp:cNvSpPr/>
      </dsp:nvSpPr>
      <dsp:spPr>
        <a:xfrm>
          <a:off x="780" y="0"/>
          <a:ext cx="2029458" cy="364503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Likelihood of closure</a:t>
          </a:r>
        </a:p>
      </dsp:txBody>
      <dsp:txXfrm>
        <a:off x="780" y="0"/>
        <a:ext cx="2029458" cy="1093510"/>
      </dsp:txXfrm>
    </dsp:sp>
    <dsp:sp modelId="{A0D4C911-AC36-4FA9-97B3-B6043B09CA73}">
      <dsp:nvSpPr>
        <dsp:cNvPr id="0" name=""/>
        <dsp:cNvSpPr/>
      </dsp:nvSpPr>
      <dsp:spPr>
        <a:xfrm>
          <a:off x="203726" y="1093727"/>
          <a:ext cx="1623566" cy="52521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Influencing factors</a:t>
          </a:r>
        </a:p>
      </dsp:txBody>
      <dsp:txXfrm>
        <a:off x="219109" y="1109110"/>
        <a:ext cx="1592800" cy="494453"/>
      </dsp:txXfrm>
    </dsp:sp>
    <dsp:sp modelId="{A2E292CD-33F1-40CA-882E-32D97FD3A44E}">
      <dsp:nvSpPr>
        <dsp:cNvPr id="0" name=""/>
        <dsp:cNvSpPr/>
      </dsp:nvSpPr>
      <dsp:spPr>
        <a:xfrm>
          <a:off x="203726" y="1699750"/>
          <a:ext cx="1623566" cy="52521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Indicators</a:t>
          </a:r>
        </a:p>
      </dsp:txBody>
      <dsp:txXfrm>
        <a:off x="219109" y="1715133"/>
        <a:ext cx="1592800" cy="494453"/>
      </dsp:txXfrm>
    </dsp:sp>
    <dsp:sp modelId="{A98CEC1B-CA52-40F4-9E05-5D25F09414CE}">
      <dsp:nvSpPr>
        <dsp:cNvPr id="0" name=""/>
        <dsp:cNvSpPr/>
      </dsp:nvSpPr>
      <dsp:spPr>
        <a:xfrm>
          <a:off x="203726" y="2305773"/>
          <a:ext cx="1623566" cy="55077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Weightings</a:t>
          </a:r>
        </a:p>
      </dsp:txBody>
      <dsp:txXfrm>
        <a:off x="219858" y="2321905"/>
        <a:ext cx="1591302" cy="518507"/>
      </dsp:txXfrm>
    </dsp:sp>
    <dsp:sp modelId="{5BE689B2-7799-441E-8ECC-A30CEF71D02A}">
      <dsp:nvSpPr>
        <dsp:cNvPr id="0" name=""/>
        <dsp:cNvSpPr/>
      </dsp:nvSpPr>
      <dsp:spPr>
        <a:xfrm>
          <a:off x="203726" y="2937347"/>
          <a:ext cx="1623566" cy="52521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Risk categories</a:t>
          </a:r>
        </a:p>
      </dsp:txBody>
      <dsp:txXfrm>
        <a:off x="219109" y="2952730"/>
        <a:ext cx="1592800" cy="494453"/>
      </dsp:txXfrm>
    </dsp:sp>
    <dsp:sp modelId="{12AB28F6-2097-42B0-BBCD-9EBF4A0455D7}">
      <dsp:nvSpPr>
        <dsp:cNvPr id="0" name=""/>
        <dsp:cNvSpPr/>
      </dsp:nvSpPr>
      <dsp:spPr>
        <a:xfrm>
          <a:off x="2182448" y="0"/>
          <a:ext cx="2029458" cy="364503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Social risk</a:t>
          </a:r>
        </a:p>
      </dsp:txBody>
      <dsp:txXfrm>
        <a:off x="2182448" y="0"/>
        <a:ext cx="2029458" cy="1093510"/>
      </dsp:txXfrm>
    </dsp:sp>
    <dsp:sp modelId="{8F281842-741C-4BAB-8DFF-525674B47D7B}">
      <dsp:nvSpPr>
        <dsp:cNvPr id="0" name=""/>
        <dsp:cNvSpPr/>
      </dsp:nvSpPr>
      <dsp:spPr>
        <a:xfrm>
          <a:off x="2385394" y="1093599"/>
          <a:ext cx="1623566" cy="53100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Influencing factors</a:t>
          </a:r>
        </a:p>
      </dsp:txBody>
      <dsp:txXfrm>
        <a:off x="2400947" y="1109152"/>
        <a:ext cx="1592460" cy="499898"/>
      </dsp:txXfrm>
    </dsp:sp>
    <dsp:sp modelId="{0297F5A0-F416-4EB1-8B58-6146A735FBF2}">
      <dsp:nvSpPr>
        <dsp:cNvPr id="0" name=""/>
        <dsp:cNvSpPr/>
      </dsp:nvSpPr>
      <dsp:spPr>
        <a:xfrm>
          <a:off x="2385394" y="1706296"/>
          <a:ext cx="1623566" cy="53100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Indicators</a:t>
          </a:r>
        </a:p>
      </dsp:txBody>
      <dsp:txXfrm>
        <a:off x="2400947" y="1721849"/>
        <a:ext cx="1592460" cy="499898"/>
      </dsp:txXfrm>
    </dsp:sp>
    <dsp:sp modelId="{A69B85C4-D470-4018-9A9F-A8F343A366A6}">
      <dsp:nvSpPr>
        <dsp:cNvPr id="0" name=""/>
        <dsp:cNvSpPr/>
      </dsp:nvSpPr>
      <dsp:spPr>
        <a:xfrm>
          <a:off x="2385394" y="2318993"/>
          <a:ext cx="1623566" cy="53100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Weightings</a:t>
          </a:r>
        </a:p>
      </dsp:txBody>
      <dsp:txXfrm>
        <a:off x="2400947" y="2334546"/>
        <a:ext cx="1592460" cy="499898"/>
      </dsp:txXfrm>
    </dsp:sp>
    <dsp:sp modelId="{AE42AA5C-34C6-4DEC-8A91-C783A90859A7}">
      <dsp:nvSpPr>
        <dsp:cNvPr id="0" name=""/>
        <dsp:cNvSpPr/>
      </dsp:nvSpPr>
      <dsp:spPr>
        <a:xfrm>
          <a:off x="2385394" y="2931691"/>
          <a:ext cx="1623566" cy="53100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Risk categories</a:t>
          </a:r>
        </a:p>
      </dsp:txBody>
      <dsp:txXfrm>
        <a:off x="2400947" y="2947244"/>
        <a:ext cx="1592460" cy="499898"/>
      </dsp:txXfrm>
    </dsp:sp>
    <dsp:sp modelId="{48AD0E85-457A-4C26-843C-FC151FB422C5}">
      <dsp:nvSpPr>
        <dsp:cNvPr id="0" name=""/>
        <dsp:cNvSpPr/>
      </dsp:nvSpPr>
      <dsp:spPr>
        <a:xfrm>
          <a:off x="4364116" y="0"/>
          <a:ext cx="2029458" cy="364503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Environmental risk</a:t>
          </a:r>
        </a:p>
      </dsp:txBody>
      <dsp:txXfrm>
        <a:off x="4364116" y="0"/>
        <a:ext cx="2029458" cy="1093510"/>
      </dsp:txXfrm>
    </dsp:sp>
    <dsp:sp modelId="{E4E98686-E08A-4890-9C7E-B79BAD64EC4F}">
      <dsp:nvSpPr>
        <dsp:cNvPr id="0" name=""/>
        <dsp:cNvSpPr/>
      </dsp:nvSpPr>
      <dsp:spPr>
        <a:xfrm>
          <a:off x="4567061" y="1093599"/>
          <a:ext cx="1623566" cy="53100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Influencing factors</a:t>
          </a:r>
        </a:p>
      </dsp:txBody>
      <dsp:txXfrm>
        <a:off x="4582614" y="1109152"/>
        <a:ext cx="1592460" cy="499898"/>
      </dsp:txXfrm>
    </dsp:sp>
    <dsp:sp modelId="{09B34331-7082-4917-AF81-0FE75622CD6A}">
      <dsp:nvSpPr>
        <dsp:cNvPr id="0" name=""/>
        <dsp:cNvSpPr/>
      </dsp:nvSpPr>
      <dsp:spPr>
        <a:xfrm>
          <a:off x="4567061" y="1706296"/>
          <a:ext cx="1623566" cy="53100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Indicators</a:t>
          </a:r>
        </a:p>
      </dsp:txBody>
      <dsp:txXfrm>
        <a:off x="4582614" y="1721849"/>
        <a:ext cx="1592460" cy="499898"/>
      </dsp:txXfrm>
    </dsp:sp>
    <dsp:sp modelId="{58B235EB-ED52-4E13-808A-7052D3AE611E}">
      <dsp:nvSpPr>
        <dsp:cNvPr id="0" name=""/>
        <dsp:cNvSpPr/>
      </dsp:nvSpPr>
      <dsp:spPr>
        <a:xfrm>
          <a:off x="4567061" y="2318993"/>
          <a:ext cx="1623566" cy="53100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Weightings</a:t>
          </a:r>
        </a:p>
      </dsp:txBody>
      <dsp:txXfrm>
        <a:off x="4582614" y="2334546"/>
        <a:ext cx="1592460" cy="499898"/>
      </dsp:txXfrm>
    </dsp:sp>
    <dsp:sp modelId="{11780ED6-8F07-4FB4-8371-36F599FCF5A7}">
      <dsp:nvSpPr>
        <dsp:cNvPr id="0" name=""/>
        <dsp:cNvSpPr/>
      </dsp:nvSpPr>
      <dsp:spPr>
        <a:xfrm>
          <a:off x="4567061" y="2931691"/>
          <a:ext cx="1623566" cy="53100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Risk categories</a:t>
          </a:r>
        </a:p>
      </dsp:txBody>
      <dsp:txXfrm>
        <a:off x="4582614" y="2947244"/>
        <a:ext cx="1592460" cy="499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AB90D-0CB8-4DF9-BAA5-C63450CE6326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B2547-7B62-4C4E-8F1F-2BA4EAD47D7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40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357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effectLst/>
                <a:highlight>
                  <a:srgbClr val="FFFFFF"/>
                </a:highlight>
                <a:latin typeface="+mj-lt"/>
              </a:rPr>
              <a:t>Previously launched at the UN World Water Day in 2017 (Durban ICC).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520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775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6345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Integrates risk rating system and post closure opportunities into an </a:t>
            </a:r>
            <a:r>
              <a:rPr lang="en-ZA" sz="2000" dirty="0">
                <a:effectLst/>
                <a:latin typeface="+mj-lt"/>
                <a:ea typeface="Calibri" panose="020F0502020204030204" pitchFamily="34" charset="0"/>
              </a:rPr>
              <a:t>interactive online GIS tool.</a:t>
            </a:r>
            <a:endParaRPr lang="en-GB" sz="20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>
                <a:latin typeface="+mj-lt"/>
                <a:ea typeface="Calibri" panose="020F0502020204030204" pitchFamily="34" charset="0"/>
              </a:rPr>
              <a:t>p</a:t>
            </a:r>
            <a:r>
              <a:rPr lang="en-ZA" sz="2000" dirty="0">
                <a:effectLst/>
                <a:latin typeface="+mj-lt"/>
                <a:ea typeface="Calibri" panose="020F0502020204030204" pitchFamily="34" charset="0"/>
              </a:rPr>
              <a:t>romotes deeper discussions on mine closure planning and management among a diverse group of stakeholders.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>
                <a:effectLst/>
                <a:latin typeface="+mj-lt"/>
                <a:ea typeface="Calibri" panose="020F0502020204030204" pitchFamily="34" charset="0"/>
              </a:rPr>
              <a:t>support evidence-based decision-making.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designed for desktop computers, laptops, tablets and smartphones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53590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Limnology - </a:t>
            </a: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study of the biological, chemical, and physical features of lakes and other bodies of fresh water (pitlakes).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0767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/>
              <a:t>Assessment of a new water economy and its opportunities post mining required.</a:t>
            </a:r>
            <a:endParaRPr lang="en-US" sz="1200" b="0" i="0" u="none" strike="noStrike" baseline="0" dirty="0">
              <a:solidFill>
                <a:srgbClr val="000000"/>
              </a:solidFill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2958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608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731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465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546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NRL – Non rehabilitated land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582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think you will agree this crop looks first class – this was for the first season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Planted stooling rye just to demonstrate</a:t>
            </a:r>
            <a:r>
              <a:rPr lang="en-ZA" baseline="0" dirty="0"/>
              <a:t> winter crops will grow well – but farmer was doing us a favour – prefers to just focus on summer cropping – 12 000 ha of maize! No production data is presented for this crop as it was planted late after maize, and removed early to get following maize crop in.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7752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South African Water Quality Guidelines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1: Domestic Water Use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2: Recreational Water Use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3: Industrial Water Use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4: Agricultural Water Use: Irrigation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5: Agricultural Water Use: Livestock Watering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6: Agricultural Water Use: Aquaculture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7: Aquatic Ecosystems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8: Field Guide</a:t>
            </a:r>
          </a:p>
          <a:p>
            <a:endParaRPr lang="en-ZA" sz="1200" dirty="0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1072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decision tree relying on 10 key steps suggested as a guide for using MIW for irrigation;</a:t>
            </a:r>
          </a:p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1. Mine has positive long-term water balance with expected quantities and qualities explicitly</a:t>
            </a:r>
          </a:p>
          <a:p>
            <a:pPr algn="l"/>
            <a:r>
              <a:rPr lang="en-ZA" sz="1800" b="0" i="0" u="none" strike="noStrike" baseline="0" dirty="0">
                <a:latin typeface="ArialMT"/>
              </a:rPr>
              <a:t>declared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2. Run Fitness-for-Use (FFU) assessment with Decision Support System (DSS)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3. Establishment of suitable cropping and water management system with acceptable yields and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limited environmental impact expected through identified CoC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4. Seasonality of expected water make defined and available storage quantified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5. Use of SAPWAT or other estimates of seasonality of crop water use to estimate area required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to </a:t>
            </a:r>
            <a:r>
              <a:rPr lang="en-US" sz="1800" b="0" i="0" u="none" strike="noStrike" baseline="0" dirty="0" err="1">
                <a:latin typeface="ArialMT"/>
              </a:rPr>
              <a:t>utilise</a:t>
            </a:r>
            <a:r>
              <a:rPr lang="en-US" sz="1800" b="0" i="0" u="none" strike="noStrike" baseline="0" dirty="0">
                <a:latin typeface="ArialMT"/>
              </a:rPr>
              <a:t> water make and to determine if available storage is sufficient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6. Undertake soil irrigability assessment to ascertain if sufficient irrigable land is available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7. A Water Quality Requirement (WQR) assessment with the DSS is completed to indicate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acceptable ranges of irrigation water constituents for the proposed irrigation project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8. Environmental risk assessment is performed for identified constituents of concern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9. A subsequent monitoring plan is developed according to the mobility of the identified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constituents of concern within receptors (soil, crop and water resources)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10. Action levels are determined for the identified constituents of concern, where applicable, with</a:t>
            </a:r>
          </a:p>
          <a:p>
            <a:pPr algn="l"/>
            <a:r>
              <a:rPr lang="en-ZA" sz="1800" b="0" i="0" u="none" strike="noStrike" baseline="0" dirty="0">
                <a:latin typeface="ArialMT"/>
              </a:rPr>
              <a:t>expert recommendations on adaptive management approaches to ensure project</a:t>
            </a:r>
          </a:p>
          <a:p>
            <a:pPr algn="l"/>
            <a:r>
              <a:rPr lang="en-ZA" sz="1800" b="0" i="0" u="none" strike="noStrike" baseline="0" dirty="0">
                <a:latin typeface="ArialMT"/>
              </a:rPr>
              <a:t>sustainability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173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2547-7B62-4C4E-8F1F-2BA4EAD47D72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264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52D2A-0CF2-D282-0D50-7ABB94B91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158" y="2942952"/>
            <a:ext cx="5580992" cy="1650125"/>
          </a:xfrm>
        </p:spPr>
        <p:txBody>
          <a:bodyPr/>
          <a:lstStyle>
            <a:lvl1pPr algn="ctr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36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321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7869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666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7247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558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34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661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52584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97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16EF77A-8C4A-8A92-CBD0-EB08DA9A8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34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8474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1564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2008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869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8330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556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3882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1142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0063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534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700B0C-43E1-4881-E7A6-F3FFD44F9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490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13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67444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17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9103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8219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004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7061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7490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2176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244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C4483C-DFFB-54F3-A9EA-DD57145B3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3451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4509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5858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5659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4283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83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8700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553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661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300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601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303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FF7A24-32D3-4EB6-71C6-2C5C1CEB7A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875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E5E84A7-A92A-DE73-9E7A-969600A67F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770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97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F79262C-DEBB-9545-ECAF-275C25F213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0" y="6338428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66606" y="6357151"/>
            <a:ext cx="412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0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ortal.gis.golder.com/arcgis/apps/webappviewer/index.html?id=10ba851996544b3ca35b3fd0f49dfdc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wrc.org.za/programmes/mine-closure-risk-and-opportunity-atla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rcorgza-my.sharepoint.com/:f:/g/personal/johnz_wrc_org_za/EjHJjGDk4U9EpoI4k-wqMqIB3XVQsiG1Gzx5XK3dmtqveg?e=hGhBU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c.org.z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rcorgza-my.sharepoint.com/:f:/g/personal/johnz_wrc_org_za/EodoYYY57qhEjMVJGCGIsX4BJ55WfOvRRJDlkjqSSPkGWA?e=yTfD5r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c.org.za/wp-content/uploads/mdocs/TT%20727_final%20web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E3898-1AF9-EA4A-9295-3A7C0FBF9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755" y="4601593"/>
            <a:ext cx="8822387" cy="215682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ZA" sz="3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WATER USE AND MANAGEMENT IN THE MINING AND INDUSTRIAL SECTOR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B3B41-6B54-B945-15BF-D8CB5F7CB837}"/>
              </a:ext>
            </a:extLst>
          </p:cNvPr>
          <p:cNvSpPr txBox="1"/>
          <p:nvPr/>
        </p:nvSpPr>
        <p:spPr>
          <a:xfrm>
            <a:off x="7278986" y="3132745"/>
            <a:ext cx="48816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ZA" sz="2800" i="1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</a:rPr>
              <a:t>John Ngoni Zvimba</a:t>
            </a:r>
          </a:p>
          <a:p>
            <a:pPr algn="r">
              <a:lnSpc>
                <a:spcPct val="150000"/>
              </a:lnSpc>
            </a:pPr>
            <a:r>
              <a:rPr lang="en-ZA" sz="2000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Mpumalanga Provincial Road Show </a:t>
            </a:r>
            <a:endParaRPr lang="en-ZA" sz="2000" i="1" dirty="0">
              <a:solidFill>
                <a:schemeClr val="bg2"/>
              </a:solidFill>
              <a:latin typeface="+mj-lt"/>
            </a:endParaRPr>
          </a:p>
          <a:p>
            <a:pPr algn="r"/>
            <a:r>
              <a:rPr lang="en-ZA" i="1" dirty="0">
                <a:solidFill>
                  <a:schemeClr val="bg1"/>
                </a:solidFill>
                <a:latin typeface="+mj-lt"/>
              </a:rPr>
              <a:t>11 - 12 Sept. 2024</a:t>
            </a:r>
          </a:p>
        </p:txBody>
      </p:sp>
    </p:spTree>
    <p:extLst>
      <p:ext uri="{BB962C8B-B14F-4D97-AF65-F5344CB8AC3E}">
        <p14:creationId xmlns:p14="http://schemas.microsoft.com/office/powerpoint/2010/main" val="13203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1"/>
    </mc:Choice>
    <mc:Fallback xmlns="">
      <p:transition spd="slow" advTm="267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9">
            <a:extLst>
              <a:ext uri="{FF2B5EF4-FFF2-40B4-BE49-F238E27FC236}">
                <a16:creationId xmlns:a16="http://schemas.microsoft.com/office/drawing/2014/main" id="{6958F807-3EAD-5546-AAEB-8C0674BF0C40}"/>
              </a:ext>
            </a:extLst>
          </p:cNvPr>
          <p:cNvSpPr>
            <a:spLocks noEditPoints="1"/>
          </p:cNvSpPr>
          <p:nvPr/>
        </p:nvSpPr>
        <p:spPr bwMode="auto">
          <a:xfrm>
            <a:off x="5644227" y="3597053"/>
            <a:ext cx="903546" cy="912523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F8434-C962-7523-5FFD-1F1D58184F29}"/>
              </a:ext>
            </a:extLst>
          </p:cNvPr>
          <p:cNvSpPr txBox="1"/>
          <p:nvPr/>
        </p:nvSpPr>
        <p:spPr>
          <a:xfrm>
            <a:off x="0" y="2255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KEY PROJECT OUTPUTS</a:t>
            </a:r>
            <a:endParaRPr lang="en-ZA" sz="32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204C9-109D-5869-D48C-DC0D44BD1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555" y="67773"/>
            <a:ext cx="2888848" cy="4608000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9F9AFF-2CC5-0D10-0395-78DF195A504C}"/>
              </a:ext>
            </a:extLst>
          </p:cNvPr>
          <p:cNvSpPr/>
          <p:nvPr/>
        </p:nvSpPr>
        <p:spPr>
          <a:xfrm>
            <a:off x="-1" y="638837"/>
            <a:ext cx="9262789" cy="5602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800" dirty="0">
                <a:ea typeface="Times New Roman" panose="02020603050405020304" pitchFamily="18" charset="0"/>
                <a:cs typeface="Arial" panose="020B0604020202020204" pitchFamily="34" charset="0"/>
              </a:rPr>
              <a:t>A valuable site has been established that demonstrates, on a commercial scale over the medium term:</a:t>
            </a:r>
          </a:p>
          <a:p>
            <a:pPr marL="800100" lvl="1" indent="-34290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Gypsiferous waters can be productively used for irrigation.</a:t>
            </a:r>
          </a:p>
          <a:p>
            <a:pPr marL="800100" lvl="1" indent="-34290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Food and fodder produced is safe to consume.</a:t>
            </a:r>
          </a:p>
          <a:p>
            <a:pPr marL="800100" lvl="1" indent="-34290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Environmental impacts are expected to be minimal.</a:t>
            </a:r>
          </a:p>
          <a:p>
            <a:pPr marL="800100" lvl="1" indent="-34290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Technical guidelines for irrigating with MIW developed.</a:t>
            </a:r>
          </a:p>
          <a:p>
            <a:pPr marL="800100" lvl="1" indent="-34290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Draft guidelines for irrigating rehabilitated land also available.</a:t>
            </a:r>
            <a:endParaRPr lang="en-GB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45B15-54AF-26AF-EFDF-A45BDE9D1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458" y="3026759"/>
            <a:ext cx="2294855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38"/>
    </mc:Choice>
    <mc:Fallback xmlns="">
      <p:transition spd="slow" advTm="11933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464B36-9531-44BD-B99C-44318E280AA7}"/>
              </a:ext>
            </a:extLst>
          </p:cNvPr>
          <p:cNvSpPr txBox="1"/>
          <p:nvPr/>
        </p:nvSpPr>
        <p:spPr>
          <a:xfrm>
            <a:off x="32659" y="791912"/>
            <a:ext cx="5975885" cy="5187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Nothing prohibiting MIW irrigation in current legislation.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However, it is not straight forward – would be helpful if process could be streamlined.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DFFE – NO </a:t>
            </a:r>
            <a:r>
              <a:rPr lang="en-ZA" sz="2800" dirty="0">
                <a:solidFill>
                  <a:srgbClr val="FF0000"/>
                </a:solidFill>
                <a:effectLst/>
                <a:ea typeface="Aptos" panose="020B0004020202020204" pitchFamily="34" charset="0"/>
              </a:rPr>
              <a:t>dispersion of pollution creating a secondary problem on land.</a:t>
            </a:r>
            <a:endParaRPr lang="en-ZA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E9BD1-09C2-23F6-4FFD-AA4ECF05DA22}"/>
              </a:ext>
            </a:extLst>
          </p:cNvPr>
          <p:cNvSpPr txBox="1"/>
          <p:nvPr/>
        </p:nvSpPr>
        <p:spPr>
          <a:xfrm>
            <a:off x="-72428" y="-3854"/>
            <a:ext cx="1226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REGULATORY GUIDELINES</a:t>
            </a:r>
            <a:endParaRPr lang="en-ZA" sz="3200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373FEB-87E9-E9F5-D7BC-F70648D49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71" y="360466"/>
            <a:ext cx="4152885" cy="56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D3517-A8E8-5010-F7DB-90AB653C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479" y="3485134"/>
            <a:ext cx="3983085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59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9">
            <a:extLst>
              <a:ext uri="{FF2B5EF4-FFF2-40B4-BE49-F238E27FC236}">
                <a16:creationId xmlns:a16="http://schemas.microsoft.com/office/drawing/2014/main" id="{6958F807-3EAD-5546-AAEB-8C0674BF0C40}"/>
              </a:ext>
            </a:extLst>
          </p:cNvPr>
          <p:cNvSpPr>
            <a:spLocks noEditPoints="1"/>
          </p:cNvSpPr>
          <p:nvPr/>
        </p:nvSpPr>
        <p:spPr bwMode="auto">
          <a:xfrm>
            <a:off x="5644227" y="3597053"/>
            <a:ext cx="903546" cy="912523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F8434-C962-7523-5FFD-1F1D58184F29}"/>
              </a:ext>
            </a:extLst>
          </p:cNvPr>
          <p:cNvSpPr txBox="1"/>
          <p:nvPr/>
        </p:nvSpPr>
        <p:spPr>
          <a:xfrm>
            <a:off x="0" y="3235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CONCLUSIONS</a:t>
            </a:r>
            <a:endParaRPr lang="en-ZA" sz="4000" b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A3BD8F-1A18-5EE3-6D2B-BBF25631D5FF}"/>
              </a:ext>
            </a:extLst>
          </p:cNvPr>
          <p:cNvSpPr/>
          <p:nvPr/>
        </p:nvSpPr>
        <p:spPr>
          <a:xfrm>
            <a:off x="0" y="1093435"/>
            <a:ext cx="12192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12700" indent="-285750" algn="just">
              <a:lnSpc>
                <a:spcPct val="150000"/>
              </a:lnSpc>
              <a:spcBef>
                <a:spcPts val="360"/>
              </a:spcBef>
              <a:spcAft>
                <a:spcPts val="240"/>
              </a:spcAft>
              <a:buFont typeface="Wingdings" panose="05000000000000000000" pitchFamily="2" charset="2"/>
              <a:buChar char="§"/>
            </a:pPr>
            <a:r>
              <a:rPr lang="en-GB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Irrigation should certainly be considered as a MIW management option.</a:t>
            </a:r>
          </a:p>
          <a:p>
            <a:pPr marL="1041400" marR="12700" lvl="1" indent="-571500" algn="just">
              <a:lnSpc>
                <a:spcPct val="150000"/>
              </a:lnSpc>
              <a:spcBef>
                <a:spcPts val="360"/>
              </a:spcBef>
              <a:spcAft>
                <a:spcPts val="24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Cost effective.</a:t>
            </a:r>
          </a:p>
          <a:p>
            <a:pPr marL="1041400" marR="12700" lvl="1" indent="-571500" algn="just">
              <a:lnSpc>
                <a:spcPct val="150000"/>
              </a:lnSpc>
              <a:spcBef>
                <a:spcPts val="360"/>
              </a:spcBef>
              <a:spcAft>
                <a:spcPts val="24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Productive use of water.</a:t>
            </a:r>
          </a:p>
          <a:p>
            <a:pPr marL="1041400" marR="12700" lvl="1" indent="-571500" algn="just">
              <a:lnSpc>
                <a:spcPct val="150000"/>
              </a:lnSpc>
              <a:spcBef>
                <a:spcPts val="360"/>
              </a:spcBef>
              <a:spcAft>
                <a:spcPts val="24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Job creation potential.</a:t>
            </a:r>
          </a:p>
          <a:p>
            <a:pPr marL="298450" marR="12700" indent="-285750" algn="just">
              <a:spcBef>
                <a:spcPts val="360"/>
              </a:spcBef>
              <a:spcAft>
                <a:spcPts val="240"/>
              </a:spcAft>
              <a:buFont typeface="Wingdings" panose="05000000000000000000" pitchFamily="2" charset="2"/>
              <a:buChar char="§"/>
            </a:pPr>
            <a:endParaRPr lang="en-ZA" sz="32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38"/>
    </mc:Choice>
    <mc:Fallback xmlns="">
      <p:transition spd="slow" advTm="11933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097C-A176-A41D-FA8F-B70CDB666CFA}"/>
              </a:ext>
            </a:extLst>
          </p:cNvPr>
          <p:cNvSpPr txBox="1">
            <a:spLocks/>
          </p:cNvSpPr>
          <p:nvPr/>
        </p:nvSpPr>
        <p:spPr>
          <a:xfrm>
            <a:off x="0" y="-3595"/>
            <a:ext cx="12191999" cy="5951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3600" b="1" dirty="0">
                <a:latin typeface="+mn-lt"/>
              </a:rPr>
              <a:t> </a:t>
            </a:r>
            <a:r>
              <a:rPr lang="en-ZA" sz="3200" b="1" dirty="0">
                <a:latin typeface="Gill Sans MT" panose="020B0502020104020203" pitchFamily="34" charset="0"/>
              </a:rPr>
              <a:t>THE SOUTH AFRICAN MINE WATER ATLAS</a:t>
            </a:r>
          </a:p>
        </p:txBody>
      </p:sp>
      <p:pic>
        <p:nvPicPr>
          <p:cNvPr id="1026" name="Picture 2" descr="WRC launches mine water atlas">
            <a:extLst>
              <a:ext uri="{FF2B5EF4-FFF2-40B4-BE49-F238E27FC236}">
                <a16:creationId xmlns:a16="http://schemas.microsoft.com/office/drawing/2014/main" id="{2FE002DA-EBE1-0991-8622-1E6E8168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631" y="1506609"/>
            <a:ext cx="66675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59826E-B54E-0305-225B-659C0B2547CA}"/>
              </a:ext>
            </a:extLst>
          </p:cNvPr>
          <p:cNvSpPr txBox="1"/>
          <p:nvPr/>
        </p:nvSpPr>
        <p:spPr>
          <a:xfrm>
            <a:off x="12656" y="738791"/>
            <a:ext cx="566613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0" i="0" dirty="0">
                <a:effectLst/>
                <a:highlight>
                  <a:srgbClr val="FFFFFF"/>
                </a:highlight>
                <a:latin typeface="+mj-lt"/>
              </a:rPr>
              <a:t>Maps the decision context for the intersection of mining and water resources in SA.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b="0" i="0" dirty="0">
              <a:effectLst/>
              <a:highlight>
                <a:srgbClr val="FFFFFF"/>
              </a:highlight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highlight>
                  <a:srgbClr val="FFFFFF"/>
                </a:highlight>
                <a:latin typeface="+mj-lt"/>
              </a:rPr>
              <a:t>provides understanding on the vulnerability of water resources to mining activity in SA.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0" i="0" dirty="0">
              <a:effectLst/>
              <a:highlight>
                <a:srgbClr val="FFFFFF"/>
              </a:highlight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a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+mj-lt"/>
              </a:rPr>
              <a:t>llows assessment of impacts of mining in a catchment from upstream mines.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0" i="0" dirty="0">
              <a:effectLst/>
              <a:highlight>
                <a:srgbClr val="FFFFFF"/>
              </a:highlight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A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+mj-lt"/>
              </a:rPr>
              <a:t>tlas assists to visualize and highlight risky areas &amp; help define the key questions for impact assessment. </a:t>
            </a:r>
            <a:endParaRPr lang="en-ZA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BEFE3-74EA-8E9D-FC79-C4B07FDBDFBB}"/>
              </a:ext>
            </a:extLst>
          </p:cNvPr>
          <p:cNvSpPr txBox="1"/>
          <p:nvPr/>
        </p:nvSpPr>
        <p:spPr>
          <a:xfrm>
            <a:off x="5493737" y="5278639"/>
            <a:ext cx="666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b="0" i="0" u="sng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https://portal.gis.golder.com/arcgis/apps/webappviewer/index.html?id=10ba851996544b3ca35b3fd0f49dfdcc</a:t>
            </a:r>
            <a:r>
              <a:rPr lang="en-ZA" sz="1400" b="0" i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</a:t>
            </a:r>
            <a:endParaRPr lang="en-ZA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74"/>
    </mc:Choice>
    <mc:Fallback xmlns="">
      <p:transition spd="slow" advTm="5957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9">
            <a:extLst>
              <a:ext uri="{FF2B5EF4-FFF2-40B4-BE49-F238E27FC236}">
                <a16:creationId xmlns:a16="http://schemas.microsoft.com/office/drawing/2014/main" id="{6958F807-3EAD-5546-AAEB-8C0674BF0C40}"/>
              </a:ext>
            </a:extLst>
          </p:cNvPr>
          <p:cNvSpPr>
            <a:spLocks noEditPoints="1"/>
          </p:cNvSpPr>
          <p:nvPr/>
        </p:nvSpPr>
        <p:spPr bwMode="auto">
          <a:xfrm>
            <a:off x="5644227" y="3597053"/>
            <a:ext cx="903546" cy="912523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0B97F-9E24-5EF8-1EA7-F66D6975A2A7}"/>
              </a:ext>
            </a:extLst>
          </p:cNvPr>
          <p:cNvSpPr txBox="1"/>
          <p:nvPr/>
        </p:nvSpPr>
        <p:spPr>
          <a:xfrm>
            <a:off x="0" y="-416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MINE CLOSURE RISKS AND OPPORTUNITIES IN SA</a:t>
            </a:r>
            <a:endParaRPr lang="en-ZA" sz="3200" b="1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F33FD3-9812-645B-A8C3-A0896F6A109D}"/>
              </a:ext>
            </a:extLst>
          </p:cNvPr>
          <p:cNvGrpSpPr>
            <a:grpSpLocks noChangeAspect="1"/>
          </p:cNvGrpSpPr>
          <p:nvPr/>
        </p:nvGrpSpPr>
        <p:grpSpPr>
          <a:xfrm>
            <a:off x="5785597" y="1226203"/>
            <a:ext cx="6394355" cy="4716000"/>
            <a:chOff x="2032000" y="395576"/>
            <a:chExt cx="8128000" cy="6167270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291E4317-2180-E85B-96DF-923ACFB15E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1266614"/>
                </p:ext>
              </p:extLst>
            </p:nvPr>
          </p:nvGraphicFramePr>
          <p:xfrm>
            <a:off x="2032000" y="395576"/>
            <a:ext cx="8128000" cy="47667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79D9A9-1A66-0514-7277-E9771359F648}"/>
                </a:ext>
              </a:extLst>
            </p:cNvPr>
            <p:cNvSpPr/>
            <p:nvPr/>
          </p:nvSpPr>
          <p:spPr>
            <a:xfrm>
              <a:off x="2032000" y="5949387"/>
              <a:ext cx="8128000" cy="6134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Expert review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9D9E9D-D05F-EC15-8176-BA0EA9DEABCF}"/>
                </a:ext>
              </a:extLst>
            </p:cNvPr>
            <p:cNvSpPr/>
            <p:nvPr/>
          </p:nvSpPr>
          <p:spPr>
            <a:xfrm>
              <a:off x="2032000" y="5249119"/>
              <a:ext cx="8128000" cy="61345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Testing with case studies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1AAFF11-F088-1F72-818F-C1BA3E5CE601}"/>
              </a:ext>
            </a:extLst>
          </p:cNvPr>
          <p:cNvSpPr txBox="1">
            <a:spLocks/>
          </p:cNvSpPr>
          <p:nvPr/>
        </p:nvSpPr>
        <p:spPr>
          <a:xfrm>
            <a:off x="-2" y="1069608"/>
            <a:ext cx="5884754" cy="48423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cs typeface="Arial" panose="020B0604020202020204" pitchFamily="34" charset="0"/>
              </a:rPr>
              <a:t>National Mine Closure Risk Rating System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000" dirty="0"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400" dirty="0">
                <a:effectLst/>
                <a:ea typeface="Calibri" panose="020F0502020204030204" pitchFamily="34" charset="0"/>
              </a:rPr>
              <a:t>identifies mines/areas where mine closure is highly likely &amp; needs</a:t>
            </a:r>
          </a:p>
          <a:p>
            <a:pPr>
              <a:lnSpc>
                <a:spcPct val="150000"/>
              </a:lnSpc>
            </a:pPr>
            <a:r>
              <a:rPr lang="en-ZA" sz="2400" dirty="0">
                <a:effectLst/>
                <a:ea typeface="Calibri" panose="020F0502020204030204" pitchFamily="34" charset="0"/>
              </a:rPr>
              <a:t>    immediate attention.</a:t>
            </a:r>
          </a:p>
          <a:p>
            <a:pPr>
              <a:lnSpc>
                <a:spcPct val="150000"/>
              </a:lnSpc>
            </a:pPr>
            <a:endParaRPr lang="en-ZA" sz="1000" dirty="0">
              <a:effectLst/>
              <a:ea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400" dirty="0">
                <a:effectLst/>
                <a:ea typeface="Calibri" panose="020F0502020204030204" pitchFamily="34" charset="0"/>
              </a:rPr>
              <a:t>ranks mines by social &amp; environmental risk, facilitating prioritisation of</a:t>
            </a:r>
            <a:r>
              <a:rPr lang="en-ZA" sz="2400" dirty="0">
                <a:ea typeface="Calibri" panose="020F0502020204030204" pitchFamily="34" charset="0"/>
              </a:rPr>
              <a:t> </a:t>
            </a:r>
            <a:r>
              <a:rPr lang="en-ZA" sz="2400" dirty="0">
                <a:effectLst/>
                <a:ea typeface="Calibri" panose="020F0502020204030204" pitchFamily="34" charset="0"/>
              </a:rPr>
              <a:t>mitigation &amp; intervention by mining companies</a:t>
            </a:r>
            <a:r>
              <a:rPr lang="en-ZA" sz="2400" dirty="0">
                <a:ea typeface="Calibri" panose="020F0502020204030204" pitchFamily="34" charset="0"/>
              </a:rPr>
              <a:t> &amp; govt.</a:t>
            </a:r>
            <a:endParaRPr lang="en-ZA" sz="24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400" dirty="0">
                <a:effectLst/>
                <a:ea typeface="Calibri" panose="020F0502020204030204" pitchFamily="34" charset="0"/>
              </a:rPr>
              <a:t> </a:t>
            </a:r>
            <a:r>
              <a:rPr lang="en-ZA" sz="2400" dirty="0">
                <a:ea typeface="Calibri" panose="020F0502020204030204" pitchFamily="34" charset="0"/>
              </a:rPr>
              <a:t>  </a:t>
            </a:r>
            <a:endParaRPr lang="en-ZA" sz="24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9"/>
    </mc:Choice>
    <mc:Fallback xmlns="">
      <p:transition spd="slow" advTm="3297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9">
            <a:extLst>
              <a:ext uri="{FF2B5EF4-FFF2-40B4-BE49-F238E27FC236}">
                <a16:creationId xmlns:a16="http://schemas.microsoft.com/office/drawing/2014/main" id="{6958F807-3EAD-5546-AAEB-8C0674BF0C40}"/>
              </a:ext>
            </a:extLst>
          </p:cNvPr>
          <p:cNvSpPr>
            <a:spLocks noEditPoints="1"/>
          </p:cNvSpPr>
          <p:nvPr/>
        </p:nvSpPr>
        <p:spPr bwMode="auto">
          <a:xfrm>
            <a:off x="5644227" y="3597053"/>
            <a:ext cx="903546" cy="912523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0B97F-9E24-5EF8-1EA7-F66D6975A2A7}"/>
              </a:ext>
            </a:extLst>
          </p:cNvPr>
          <p:cNvSpPr txBox="1"/>
          <p:nvPr/>
        </p:nvSpPr>
        <p:spPr>
          <a:xfrm>
            <a:off x="0" y="-1321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POST-CLOSURE OPPORTUNITIES FRAMEWORK</a:t>
            </a:r>
            <a:endParaRPr lang="en-ZA" sz="3200" b="1" dirty="0">
              <a:latin typeface="+mj-lt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195197D-54E1-D5CA-E4D5-A60B5904C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851" y="796067"/>
            <a:ext cx="8032446" cy="5256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35870BD-67E6-26AD-720E-11E6A2703928}"/>
              </a:ext>
            </a:extLst>
          </p:cNvPr>
          <p:cNvSpPr txBox="1"/>
          <p:nvPr/>
        </p:nvSpPr>
        <p:spPr>
          <a:xfrm>
            <a:off x="0" y="809343"/>
            <a:ext cx="4372824" cy="5197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sz="2800" dirty="0">
                <a:latin typeface="+mj-lt"/>
                <a:ea typeface="Calibri" panose="020F0502020204030204" pitchFamily="34" charset="0"/>
              </a:rPr>
              <a:t>6 step framework.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ZA" sz="2800" dirty="0">
              <a:latin typeface="+mj-lt"/>
              <a:ea typeface="Calibri" panose="020F050202020403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400" dirty="0">
                <a:effectLst/>
                <a:latin typeface="+mj-lt"/>
                <a:ea typeface="Calibri" panose="020F0502020204030204" pitchFamily="34" charset="0"/>
              </a:rPr>
              <a:t>provides a defined process for identifying the most suitable options for </a:t>
            </a:r>
            <a:r>
              <a:rPr lang="en-ZA" sz="24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</a:rPr>
              <a:t>sustainable development </a:t>
            </a:r>
            <a:r>
              <a:rPr lang="en-ZA" sz="2400" dirty="0">
                <a:effectLst/>
                <a:latin typeface="+mj-lt"/>
                <a:ea typeface="Calibri" panose="020F0502020204030204" pitchFamily="34" charset="0"/>
              </a:rPr>
              <a:t>and </a:t>
            </a:r>
            <a:r>
              <a:rPr lang="en-ZA" sz="24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</a:rPr>
              <a:t>economic diversification </a:t>
            </a:r>
            <a:r>
              <a:rPr lang="en-ZA" sz="2400" dirty="0">
                <a:effectLst/>
                <a:latin typeface="+mj-lt"/>
                <a:ea typeface="Calibri" panose="020F0502020204030204" pitchFamily="34" charset="0"/>
              </a:rPr>
              <a:t>based on a participatory process.</a:t>
            </a:r>
          </a:p>
        </p:txBody>
      </p:sp>
    </p:spTree>
    <p:extLst>
      <p:ext uri="{BB962C8B-B14F-4D97-AF65-F5344CB8AC3E}">
        <p14:creationId xmlns:p14="http://schemas.microsoft.com/office/powerpoint/2010/main" val="30772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43"/>
    </mc:Choice>
    <mc:Fallback xmlns="">
      <p:transition spd="slow" advTm="383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B859-727E-8041-FF62-1C1FF6F5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481" y="9054"/>
            <a:ext cx="12273481" cy="64129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  <a:cs typeface="Arial" panose="020B0604020202020204" pitchFamily="34" charset="0"/>
              </a:rPr>
              <a:t>MINE CLOSURE RISK AND OPPORTUNITY ATLAS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E5C34-30FE-893B-6F30-4099A814E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31"/>
          <a:stretch/>
        </p:blipFill>
        <p:spPr>
          <a:xfrm>
            <a:off x="5347659" y="1737804"/>
            <a:ext cx="6718930" cy="3240000"/>
          </a:xfrm>
          <a:prstGeom prst="rect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58562-B256-07FA-45A1-6CEB6B08975B}"/>
              </a:ext>
            </a:extLst>
          </p:cNvPr>
          <p:cNvSpPr txBox="1"/>
          <p:nvPr/>
        </p:nvSpPr>
        <p:spPr>
          <a:xfrm>
            <a:off x="5919759" y="5338590"/>
            <a:ext cx="59402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u="sng" dirty="0">
                <a:solidFill>
                  <a:srgbClr val="00B05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https://www.wrc.org.za/programmes/mine-closure-risk-and-opportunity-atlas/</a:t>
            </a:r>
            <a:r>
              <a:rPr lang="en-ZA" sz="1400" dirty="0">
                <a:solidFill>
                  <a:srgbClr val="00B05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42546-E9F9-8725-D8B3-031BB5F3ACAC}"/>
              </a:ext>
            </a:extLst>
          </p:cNvPr>
          <p:cNvSpPr txBox="1"/>
          <p:nvPr/>
        </p:nvSpPr>
        <p:spPr>
          <a:xfrm>
            <a:off x="-36212" y="1058803"/>
            <a:ext cx="5365765" cy="495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Mine Closure Atlas of South Africa developed using Geographic Information Systems;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742950" lvl="1" indent="-2857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makes data and information on mines and mining communities and their associated risks and opportunities publicly available to all stakeholders.</a:t>
            </a:r>
          </a:p>
          <a:p>
            <a:pPr marL="742950" lvl="1" indent="-2857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provides a visual comparison of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likelihood of mine closure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socio-economic and environmental risks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for all operating mines.</a:t>
            </a:r>
          </a:p>
          <a:p>
            <a:pPr marL="742950" lvl="1" indent="-2857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provides an analytical tool to assess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mine closure risks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post-closure land use opportunities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by making multiple relevant spatial datasets accessible and user-friendly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27"/>
    </mc:Choice>
    <mc:Fallback xmlns="">
      <p:transition spd="slow" advTm="605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9">
            <a:extLst>
              <a:ext uri="{FF2B5EF4-FFF2-40B4-BE49-F238E27FC236}">
                <a16:creationId xmlns:a16="http://schemas.microsoft.com/office/drawing/2014/main" id="{6958F807-3EAD-5546-AAEB-8C0674BF0C40}"/>
              </a:ext>
            </a:extLst>
          </p:cNvPr>
          <p:cNvSpPr>
            <a:spLocks noEditPoints="1"/>
          </p:cNvSpPr>
          <p:nvPr/>
        </p:nvSpPr>
        <p:spPr bwMode="auto">
          <a:xfrm>
            <a:off x="5644227" y="3597053"/>
            <a:ext cx="903546" cy="912523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F8434-C962-7523-5FFD-1F1D58184F29}"/>
              </a:ext>
            </a:extLst>
          </p:cNvPr>
          <p:cNvSpPr txBox="1"/>
          <p:nvPr/>
        </p:nvSpPr>
        <p:spPr>
          <a:xfrm>
            <a:off x="0" y="5199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PITLAKES AS CLOSURE OPTIONS</a:t>
            </a:r>
            <a:endParaRPr lang="en-ZA" sz="28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AB9CD-4746-C40D-A876-20D31456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634" y="715617"/>
            <a:ext cx="3406361" cy="48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062B7-B9BC-A132-C373-25377C8D2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864" y="2524539"/>
            <a:ext cx="2432141" cy="345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1BDE9-0B25-C5E8-F447-00818EC3246C}"/>
              </a:ext>
            </a:extLst>
          </p:cNvPr>
          <p:cNvSpPr txBox="1"/>
          <p:nvPr/>
        </p:nvSpPr>
        <p:spPr>
          <a:xfrm>
            <a:off x="-1" y="676448"/>
            <a:ext cx="7378575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u="none" strike="noStrike" baseline="0" dirty="0">
                <a:solidFill>
                  <a:srgbClr val="211D1E"/>
                </a:solidFill>
              </a:rPr>
              <a:t>The study investigated the possible use of pitlakes as a sustainable coal mine closure option in South Africa</a:t>
            </a:r>
            <a:r>
              <a:rPr lang="en-ZA" sz="2400" u="none" strike="noStrike" baseline="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ZA" sz="2400" u="none" strike="noStrike" baseline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none" strike="noStrike" baseline="0" dirty="0">
                <a:solidFill>
                  <a:srgbClr val="211D1E"/>
                </a:solidFill>
              </a:rPr>
              <a:t>(i) water balance,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none" strike="noStrike" baseline="0" dirty="0">
                <a:solidFill>
                  <a:srgbClr val="211D1E"/>
                </a:solidFill>
              </a:rPr>
              <a:t>(ii) chemistry,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none" strike="noStrike" baseline="0" dirty="0">
                <a:solidFill>
                  <a:srgbClr val="211D1E"/>
                </a:solidFill>
              </a:rPr>
              <a:t>(iii) limnology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none" strike="noStrike" baseline="0" dirty="0">
                <a:solidFill>
                  <a:srgbClr val="211D1E"/>
                </a:solidFill>
              </a:rPr>
              <a:t>(iv) bacteria of 3 selected pit lakes.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ZA" sz="2400" u="none" strike="noStrike" baseline="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/>
              <a:t>P</a:t>
            </a:r>
            <a:r>
              <a:rPr lang="en-US" sz="2400" b="0" i="0" u="none" strike="noStrike" baseline="0" dirty="0"/>
              <a:t>itlakes can be environmentally sustainable if </a:t>
            </a:r>
            <a:r>
              <a:rPr lang="en-US" sz="2400" b="0" i="0" u="none" strike="noStrike" baseline="0" dirty="0">
                <a:solidFill>
                  <a:srgbClr val="00B050"/>
                </a:solidFill>
              </a:rPr>
              <a:t>designed correctly </a:t>
            </a:r>
            <a:r>
              <a:rPr lang="en-US" sz="2400" b="0" i="0" u="none" strike="noStrike" baseline="0" dirty="0"/>
              <a:t>&amp; </a:t>
            </a:r>
            <a:r>
              <a:rPr lang="en-US" sz="2400" b="0" i="0" u="none" strike="noStrike" baseline="0" dirty="0">
                <a:solidFill>
                  <a:srgbClr val="FF0000"/>
                </a:solidFill>
              </a:rPr>
              <a:t>potential discharge of water into the catchment is managed</a:t>
            </a:r>
            <a:r>
              <a:rPr lang="en-US" sz="2400" b="0" i="0" u="none" strike="noStrike" baseline="0" dirty="0"/>
              <a:t>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400" b="0" i="0" u="none" strike="noStrike" baseline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u="none" strike="noStrike" baseline="0" dirty="0">
                <a:solidFill>
                  <a:srgbClr val="211D1E"/>
                </a:solidFill>
              </a:rPr>
              <a:t>PB detailing the applicable and potential legislative changes required to legalize use of pitlakes as a closure option for coal mines in South Africa drafted. </a:t>
            </a:r>
            <a:endParaRPr lang="en-ZA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6E879-C22C-C080-6648-A831A0751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30" y="2325365"/>
            <a:ext cx="2638636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38"/>
    </mc:Choice>
    <mc:Fallback xmlns="">
      <p:transition spd="slow" advTm="1193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749B55-4B9D-4D0F-4AEA-7C2595F58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551" y="2279709"/>
            <a:ext cx="5799584" cy="39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F72A71-425C-5396-9A35-5D8C9DF0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428" y="32659"/>
            <a:ext cx="12264428" cy="641290"/>
          </a:xfrm>
        </p:spPr>
        <p:txBody>
          <a:bodyPr>
            <a:normAutofit fontScale="90000"/>
          </a:bodyPr>
          <a:lstStyle/>
          <a:p>
            <a:pPr algn="ctr"/>
            <a:r>
              <a:rPr lang="en-Z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NEW WATER ECONOMY FOR SUPPORTING A JET IN THE SA COAL MINING ZONES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DCFC385-2494-3B3A-8534-80EFD31A6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641" y="514421"/>
            <a:ext cx="3213998" cy="3132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9DD2-4EC2-5D85-55F2-878D6DA974DA}"/>
              </a:ext>
            </a:extLst>
          </p:cNvPr>
          <p:cNvSpPr txBox="1">
            <a:spLocks/>
          </p:cNvSpPr>
          <p:nvPr/>
        </p:nvSpPr>
        <p:spPr>
          <a:xfrm>
            <a:off x="-43544" y="1091977"/>
            <a:ext cx="5889171" cy="491694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ZA" sz="2000" kern="0" dirty="0">
                <a:latin typeface="Gill Sans MT" panose="020B0502020104020203" pitchFamily="34" charset="0"/>
                <a:ea typeface="Times New Roman" panose="02020603050405020304" pitchFamily="18" charset="0"/>
              </a:rPr>
              <a:t>Estimated water demand for the power stations in Mpumalanga is 245 million cubic meters (Mm³) per year.</a:t>
            </a:r>
            <a:endParaRPr lang="en-ZA" sz="2000" dirty="0">
              <a:latin typeface="Gill Sans MT" panose="020B0502020104020203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ZA" sz="2000" dirty="0"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 availability potential resulting from decommissioned power plants by 2030 is 61 Mm</a:t>
            </a:r>
            <a:r>
              <a:rPr lang="en-ZA" sz="2000" baseline="30000" dirty="0"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ZA" sz="2000" dirty="0"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sz="2000" dirty="0">
                <a:latin typeface="Gill Sans MT" panose="020B0502020104020203" pitchFamily="34" charset="0"/>
                <a:cs typeface="Calibri" panose="020F0502020204030204" pitchFamily="34" charset="0"/>
              </a:rPr>
              <a:t>Coal mining operations in Mpumalanga currently utilize ~ 41 Mm³/a from surface and groundwater. </a:t>
            </a:r>
          </a:p>
          <a:p>
            <a:pPr lvl="1"/>
            <a:r>
              <a:rPr lang="en-ZA" sz="2000" dirty="0">
                <a:latin typeface="Gill Sans MT" panose="020B0502020104020203" pitchFamily="34" charset="0"/>
                <a:cs typeface="Calibri" panose="020F0502020204030204" pitchFamily="34" charset="0"/>
              </a:rPr>
              <a:t>IUCMA coal mining operations utilize 14 Mm</a:t>
            </a:r>
            <a:r>
              <a:rPr lang="en-ZA" sz="2000" baseline="30000" dirty="0">
                <a:latin typeface="Gill Sans MT" panose="020B0502020104020203" pitchFamily="34" charset="0"/>
                <a:cs typeface="Calibri" panose="020F0502020204030204" pitchFamily="34" charset="0"/>
              </a:rPr>
              <a:t>3</a:t>
            </a:r>
            <a:r>
              <a:rPr lang="en-ZA" sz="2000" dirty="0"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ZA" sz="2000" dirty="0">
                <a:latin typeface="Gill Sans MT" panose="020B0502020104020203" pitchFamily="34" charset="0"/>
                <a:cs typeface="Calibri" panose="020F0502020204030204" pitchFamily="34" charset="0"/>
              </a:rPr>
              <a:t>Upper Vaal uses 8 Mm</a:t>
            </a:r>
            <a:r>
              <a:rPr lang="en-ZA" sz="2000" baseline="30000" dirty="0">
                <a:latin typeface="Gill Sans MT" panose="020B0502020104020203" pitchFamily="34" charset="0"/>
                <a:cs typeface="Calibri" panose="020F0502020204030204" pitchFamily="34" charset="0"/>
              </a:rPr>
              <a:t>3</a:t>
            </a:r>
            <a:r>
              <a:rPr lang="en-ZA" sz="2000" dirty="0"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ZA" sz="2000" dirty="0">
                <a:latin typeface="Gill Sans MT" panose="020B0502020104020203" pitchFamily="34" charset="0"/>
                <a:cs typeface="Calibri" panose="020F0502020204030204" pitchFamily="34" charset="0"/>
              </a:rPr>
              <a:t>Olifants utilizes 19 Mm</a:t>
            </a:r>
            <a:r>
              <a:rPr lang="en-ZA" sz="2000" baseline="30000" dirty="0">
                <a:latin typeface="Gill Sans MT" panose="020B0502020104020203" pitchFamily="34" charset="0"/>
                <a:cs typeface="Calibri" panose="020F0502020204030204" pitchFamily="34" charset="0"/>
              </a:rPr>
              <a:t>3</a:t>
            </a:r>
            <a:r>
              <a:rPr lang="en-ZA" sz="2000" dirty="0"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Mpumalanga has potential to support the new water economy from; </a:t>
            </a:r>
          </a:p>
          <a:p>
            <a:pPr lvl="1"/>
            <a:r>
              <a:rPr lang="en-US" sz="2000" dirty="0"/>
              <a:t>raw water (61Mm</a:t>
            </a:r>
            <a:r>
              <a:rPr lang="en-US" sz="2000" baseline="30000" dirty="0"/>
              <a:t>3</a:t>
            </a:r>
            <a:r>
              <a:rPr lang="en-US" sz="2000" dirty="0"/>
              <a:t>/a)</a:t>
            </a:r>
          </a:p>
          <a:p>
            <a:pPr lvl="1"/>
            <a:r>
              <a:rPr lang="en-US" sz="2000" dirty="0"/>
              <a:t>treated municipal effluent (96 Mm</a:t>
            </a:r>
            <a:r>
              <a:rPr lang="en-US" sz="2000" baseline="30000" dirty="0"/>
              <a:t>3</a:t>
            </a:r>
            <a:r>
              <a:rPr lang="en-US" sz="2000" dirty="0"/>
              <a:t>/a)</a:t>
            </a:r>
          </a:p>
          <a:p>
            <a:pPr lvl="1"/>
            <a:r>
              <a:rPr lang="en-US" sz="2000" dirty="0"/>
              <a:t>treated MIW (135 Mm</a:t>
            </a:r>
            <a:r>
              <a:rPr lang="en-US" sz="2000" baseline="30000" dirty="0"/>
              <a:t>3</a:t>
            </a:r>
            <a:r>
              <a:rPr lang="en-US" sz="2000" dirty="0"/>
              <a:t>/a)</a:t>
            </a:r>
            <a:endParaRPr lang="en-ZA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5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96C67A-B5A3-3F7C-004C-6D626F7F90EE}"/>
              </a:ext>
            </a:extLst>
          </p:cNvPr>
          <p:cNvSpPr txBox="1"/>
          <p:nvPr/>
        </p:nvSpPr>
        <p:spPr>
          <a:xfrm>
            <a:off x="-72428" y="-3775"/>
            <a:ext cx="1226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>
                <a:latin typeface="+mj-lt"/>
              </a:rPr>
              <a:t>CURRENT NATIONAL SURVEY REPORTS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3FC8B-B818-08A1-4BD0-D8C278FD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5" y="1290667"/>
            <a:ext cx="7966856" cy="42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D9F0C-D6D9-6D3E-3338-FFA8514F5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360" y="1301809"/>
            <a:ext cx="3313579" cy="46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F1ED54-8318-DD31-7653-5A610BFA295D}"/>
              </a:ext>
            </a:extLst>
          </p:cNvPr>
          <p:cNvSpPr txBox="1"/>
          <p:nvPr/>
        </p:nvSpPr>
        <p:spPr>
          <a:xfrm>
            <a:off x="-72430" y="468906"/>
            <a:ext cx="12264430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sz="1600" dirty="0">
                <a:latin typeface="+mj-lt"/>
              </a:rPr>
              <a:t>Review and Update of the 18 Natsurv reports commenced in 2015 and is now completed with detailed reports available: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sz="1600" dirty="0">
                <a:latin typeface="+mj-lt"/>
              </a:rPr>
              <a:t>A summarized version of all Natsurvs available in a Natsurv booklet, “Improving water management in South African Industry”.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63D8F-E5F1-9C7E-2D14-94D864124A40}"/>
              </a:ext>
            </a:extLst>
          </p:cNvPr>
          <p:cNvSpPr txBox="1"/>
          <p:nvPr/>
        </p:nvSpPr>
        <p:spPr>
          <a:xfrm>
            <a:off x="-54324" y="5420798"/>
            <a:ext cx="871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dirty="0">
                <a:latin typeface="+mj-lt"/>
              </a:rPr>
              <a:t>Natsurv reports utilized to support (i) update of the </a:t>
            </a:r>
            <a:r>
              <a:rPr lang="en-US" i="0" u="none" strike="noStrike" baseline="0" dirty="0">
                <a:latin typeface="+mj-lt"/>
              </a:rPr>
              <a:t>IMP Generation Sector WC/WDM Strategy &amp; (ii) Industrial </a:t>
            </a:r>
            <a:r>
              <a:rPr lang="en-US" dirty="0">
                <a:latin typeface="+mj-lt"/>
              </a:rPr>
              <a:t>W</a:t>
            </a:r>
            <a:r>
              <a:rPr lang="en-US" i="0" u="none" strike="noStrike" baseline="0" dirty="0">
                <a:latin typeface="+mj-lt"/>
              </a:rPr>
              <a:t>ater </a:t>
            </a:r>
            <a:r>
              <a:rPr lang="en-US" dirty="0">
                <a:latin typeface="+mj-lt"/>
              </a:rPr>
              <a:t>B</a:t>
            </a:r>
            <a:r>
              <a:rPr lang="en-US" i="0" u="none" strike="noStrike" baseline="0" dirty="0">
                <a:latin typeface="+mj-lt"/>
              </a:rPr>
              <a:t>alance </a:t>
            </a:r>
            <a:r>
              <a:rPr lang="en-US" dirty="0">
                <a:latin typeface="+mj-lt"/>
              </a:rPr>
              <a:t>tool development </a:t>
            </a:r>
            <a:r>
              <a:rPr lang="en-US" i="0" u="none" strike="noStrike" baseline="0" dirty="0">
                <a:latin typeface="+mj-lt"/>
              </a:rPr>
              <a:t>by the DWS.</a:t>
            </a:r>
            <a:endParaRPr lang="en-ZA" dirty="0">
              <a:latin typeface="+mj-lt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B4D76D9-7CF4-3702-6B46-FE0627078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2807" y="571037"/>
            <a:ext cx="1251857" cy="261610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altLang="en-US" sz="11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 Natsurv Reports</a:t>
            </a:r>
            <a:endParaRPr kumimoji="0" lang="en-Z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89"/>
    </mc:Choice>
    <mc:Fallback xmlns="">
      <p:transition spd="slow" advTm="1760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400D789-4460-4F52-BFEC-1CE61810E3F0}"/>
              </a:ext>
            </a:extLst>
          </p:cNvPr>
          <p:cNvSpPr txBox="1"/>
          <p:nvPr/>
        </p:nvSpPr>
        <p:spPr>
          <a:xfrm>
            <a:off x="4498544" y="3734097"/>
            <a:ext cx="319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4800">
                <a:solidFill>
                  <a:schemeClr val="bg1"/>
                </a:solidFill>
                <a:latin typeface="+mj-lt"/>
              </a:rPr>
              <a:t>- HEADING -</a:t>
            </a:r>
            <a:endParaRPr lang="en-ID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828CD-BFB6-469B-84C8-93ED3946D43D}"/>
              </a:ext>
            </a:extLst>
          </p:cNvPr>
          <p:cNvSpPr txBox="1"/>
          <p:nvPr/>
        </p:nvSpPr>
        <p:spPr>
          <a:xfrm>
            <a:off x="0" y="1586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Gill Sans MT" panose="020B0502020104020203" pitchFamily="34" charset="0"/>
                <a:cs typeface="Arial" panose="020B0604020202020204" pitchFamily="34" charset="0"/>
              </a:rPr>
              <a:t>SA’S WATER USE PER ECONOMIC SECTOR</a:t>
            </a:r>
            <a:endParaRPr lang="en-ZA" sz="3200" b="1" dirty="0">
              <a:latin typeface="Gill Sans MT" panose="020B05020201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76CA7-F68D-AF76-D07A-CC055A832CFC}"/>
              </a:ext>
            </a:extLst>
          </p:cNvPr>
          <p:cNvSpPr/>
          <p:nvPr/>
        </p:nvSpPr>
        <p:spPr>
          <a:xfrm>
            <a:off x="9525" y="1105942"/>
            <a:ext cx="5588000" cy="475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0050" indent="-342900" defTabSz="9144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spc="-10" dirty="0"/>
              <a:t>11% of water is withdrawn for use by the industrial sector (</a:t>
            </a:r>
            <a:r>
              <a:rPr lang="en-US" sz="2800" i="1" spc="-10" dirty="0"/>
              <a:t>mining, manufacturing, afforestation &amp; energy production</a:t>
            </a:r>
            <a:r>
              <a:rPr lang="en-US" sz="2800" spc="-10" dirty="0"/>
              <a:t>). </a:t>
            </a:r>
          </a:p>
          <a:p>
            <a:pPr marL="971550" lvl="1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spc="-10" dirty="0"/>
              <a:t>sector contributes a significant pollution footprint to the environment.   </a:t>
            </a:r>
          </a:p>
          <a:p>
            <a:pPr marL="400050" indent="-342900" defTabSz="9144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400" spc="-10" dirty="0"/>
          </a:p>
        </p:txBody>
      </p:sp>
      <p:pic>
        <p:nvPicPr>
          <p:cNvPr id="6" name="Picture 5" descr="Sustainability | Free Full-Text | Water Sustainability of Selected Mining  Companies in South Africa">
            <a:extLst>
              <a:ext uri="{FF2B5EF4-FFF2-40B4-BE49-F238E27FC236}">
                <a16:creationId xmlns:a16="http://schemas.microsoft.com/office/drawing/2014/main" id="{5A7E7173-941B-6B0B-8873-CC9C4872F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5" b="-9535"/>
          <a:stretch/>
        </p:blipFill>
        <p:spPr bwMode="auto">
          <a:xfrm>
            <a:off x="5730844" y="1263158"/>
            <a:ext cx="6401156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6"/>
    </mc:Choice>
    <mc:Fallback xmlns="">
      <p:transition spd="slow" advTm="7193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FDB9BB-A4A1-9CA5-CBC3-2DCC075E86A4}"/>
              </a:ext>
            </a:extLst>
          </p:cNvPr>
          <p:cNvSpPr txBox="1"/>
          <p:nvPr/>
        </p:nvSpPr>
        <p:spPr>
          <a:xfrm>
            <a:off x="13115" y="30991"/>
            <a:ext cx="12178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FURTHER READING</a:t>
            </a:r>
            <a:endParaRPr lang="en-ZA" sz="36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5CE64-A7EA-AE49-26D4-1340D8559ED4}"/>
              </a:ext>
            </a:extLst>
          </p:cNvPr>
          <p:cNvSpPr txBox="1"/>
          <p:nvPr/>
        </p:nvSpPr>
        <p:spPr>
          <a:xfrm>
            <a:off x="0" y="1712167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www.wrc.org.za</a:t>
            </a:r>
            <a:endParaRPr lang="en-US" sz="4400" u="sng" dirty="0">
              <a:solidFill>
                <a:srgbClr val="0070C0"/>
              </a:solidFill>
            </a:endParaRPr>
          </a:p>
          <a:p>
            <a:pPr algn="ctr"/>
            <a:endParaRPr lang="en-US" sz="4000" dirty="0">
              <a:solidFill>
                <a:srgbClr val="0070C0"/>
              </a:solidFill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Resources &amp; Tools\Knowledge Hub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>
              <a:solidFill>
                <a:srgbClr val="A05024"/>
              </a:solidFill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Mining and Industrial Water Management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algn="ctr"/>
            <a:endParaRPr lang="en-ZA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04"/>
    </mc:Choice>
    <mc:Fallback xmlns="">
      <p:transition spd="slow" advTm="4810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5E127-E41B-4064-B49F-C25AFD9D3DA9}"/>
              </a:ext>
            </a:extLst>
          </p:cNvPr>
          <p:cNvSpPr txBox="1"/>
          <p:nvPr/>
        </p:nvSpPr>
        <p:spPr>
          <a:xfrm>
            <a:off x="4155538" y="4910148"/>
            <a:ext cx="3952256" cy="9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4000" b="1" dirty="0">
                <a:solidFill>
                  <a:schemeClr val="bg1"/>
                </a:solidFill>
                <a:latin typeface="+mj-lt"/>
              </a:rPr>
              <a:t>THANK YOU</a:t>
            </a:r>
            <a:r>
              <a:rPr lang="en-ZA" sz="4000" b="1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!</a:t>
            </a:r>
            <a:endParaRPr lang="en-ID" sz="4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2DDCBF-8C52-426F-80DA-806B8556BD42}"/>
              </a:ext>
            </a:extLst>
          </p:cNvPr>
          <p:cNvCxnSpPr>
            <a:cxnSpLocks/>
          </p:cNvCxnSpPr>
          <p:nvPr/>
        </p:nvCxnSpPr>
        <p:spPr>
          <a:xfrm>
            <a:off x="0" y="6525287"/>
            <a:ext cx="10809838" cy="0"/>
          </a:xfrm>
          <a:prstGeom prst="line">
            <a:avLst/>
          </a:prstGeom>
          <a:ln w="25400">
            <a:solidFill>
              <a:srgbClr val="F4EDE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5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0"/>
    </mc:Choice>
    <mc:Fallback xmlns="">
      <p:transition spd="slow" advTm="3384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0C5522-08C9-AA4D-80A5-1AF2F7C3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337" y="4647"/>
            <a:ext cx="12262338" cy="720687"/>
          </a:xfrm>
        </p:spPr>
        <p:txBody>
          <a:bodyPr>
            <a:normAutofit/>
          </a:bodyPr>
          <a:lstStyle/>
          <a:p>
            <a:pPr algn="ctr"/>
            <a:r>
              <a:rPr lang="en-ZA" altLang="en-US" sz="3600" b="1" dirty="0">
                <a:latin typeface="Gill Sans MT" panose="020B0502020104020203" pitchFamily="34" charset="0"/>
                <a:cs typeface="Arial" panose="020B0604020202020204" pitchFamily="34" charset="0"/>
              </a:rPr>
              <a:t>PRIORITY FOCUS AREAS</a:t>
            </a:r>
            <a:endParaRPr lang="en-US" sz="3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6CFC48-0161-969D-5D74-8C6ED0D94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0338" y="927814"/>
            <a:ext cx="12262338" cy="507542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Focus on 4 Priority Areas;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Promoting Water Use Efficiency.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Supporting Fit-for-Purpose Reuse.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Driving Integrated Wastewater Resource Recovery. 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Supporting Sustainable Mine Closure.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B572C-0265-74AD-B7AB-84D780E2B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70" t="-274" r="11991" b="-274"/>
          <a:stretch/>
        </p:blipFill>
        <p:spPr bwMode="auto">
          <a:xfrm>
            <a:off x="7370544" y="1277725"/>
            <a:ext cx="1044434" cy="118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C9FD2-EAB6-3298-0A04-B24EDDCE9B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132" y="1504294"/>
            <a:ext cx="1520698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3D827-6EF3-19DD-576A-BE08E92FF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8" t="-452" r="2038" b="-452"/>
          <a:stretch/>
        </p:blipFill>
        <p:spPr bwMode="auto">
          <a:xfrm>
            <a:off x="7161257" y="3018116"/>
            <a:ext cx="1903053" cy="1224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D68B94-8BBD-3511-3B61-6E8C3BCF2A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83472" y="4257817"/>
            <a:ext cx="657641" cy="133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F6F79-08C6-C457-D438-30FFBF83BD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094643" y="2489317"/>
            <a:ext cx="818898" cy="1044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0A79C-0D71-4D73-F3CC-2EA9708CAB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00" y="3559042"/>
            <a:ext cx="2051999" cy="1224000"/>
          </a:xfrm>
          <a:prstGeom prst="rect">
            <a:avLst/>
          </a:prstGeom>
        </p:spPr>
      </p:pic>
      <p:pic>
        <p:nvPicPr>
          <p:cNvPr id="10" name="Picture 9" descr="A view of a mountain&#10;&#10;Description automatically generated">
            <a:extLst>
              <a:ext uri="{FF2B5EF4-FFF2-40B4-BE49-F238E27FC236}">
                <a16:creationId xmlns:a16="http://schemas.microsoft.com/office/drawing/2014/main" id="{8550652C-A390-E88A-C24C-8015DA6A98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r="21114" b="-1"/>
          <a:stretch/>
        </p:blipFill>
        <p:spPr>
          <a:xfrm>
            <a:off x="8242158" y="4454187"/>
            <a:ext cx="1358732" cy="1476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979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08"/>
    </mc:Choice>
    <mc:Fallback xmlns="">
      <p:transition spd="slow" advTm="10620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204FD7-C5EF-42EE-98C8-EA0AAD73B827}"/>
              </a:ext>
            </a:extLst>
          </p:cNvPr>
          <p:cNvSpPr txBox="1"/>
          <p:nvPr/>
        </p:nvSpPr>
        <p:spPr>
          <a:xfrm>
            <a:off x="-71120" y="-4737"/>
            <a:ext cx="12263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b="1" dirty="0">
                <a:latin typeface="Gill Sans MT" panose="020B0502020104020203" pitchFamily="34" charset="0"/>
              </a:rPr>
              <a:t>STRATEGIC APPROACH: FIVE-YEAR STRATEGY OUTLINE OF INTERVENTION</a:t>
            </a:r>
          </a:p>
          <a:p>
            <a:pPr algn="ctr"/>
            <a:r>
              <a:rPr lang="en-ZA" sz="1400" b="1" dirty="0">
                <a:latin typeface="Gill Sans MT" panose="020B0502020104020203" pitchFamily="34" charset="0"/>
              </a:rPr>
              <a:t>VISION</a:t>
            </a:r>
            <a:r>
              <a:rPr lang="en-ZA" sz="1400" dirty="0">
                <a:latin typeface="Gill Sans MT" panose="020B0502020104020203" pitchFamily="34" charset="0"/>
              </a:rPr>
              <a:t>: An innovative-driven water efficient and secure mining and industrial sector</a:t>
            </a:r>
          </a:p>
          <a:p>
            <a:pPr algn="ctr"/>
            <a:r>
              <a:rPr lang="en-ZA" sz="1400" b="1" dirty="0">
                <a:latin typeface="Gill Sans MT" panose="020B0502020104020203" pitchFamily="34" charset="0"/>
              </a:rPr>
              <a:t>OBJECTIVES</a:t>
            </a:r>
            <a:r>
              <a:rPr lang="en-ZA" sz="1400" dirty="0">
                <a:latin typeface="Gill Sans MT" panose="020B0502020104020203" pitchFamily="34" charset="0"/>
              </a:rPr>
              <a:t>: Driving and accelerating advanced and sustainable industrial/mining water &amp; wastewater management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A12796-B87E-6F46-0D38-052CD6AD57C5}"/>
              </a:ext>
            </a:extLst>
          </p:cNvPr>
          <p:cNvSpPr/>
          <p:nvPr/>
        </p:nvSpPr>
        <p:spPr>
          <a:xfrm>
            <a:off x="548820" y="814065"/>
            <a:ext cx="1460568" cy="742727"/>
          </a:xfrm>
          <a:prstGeom prst="wedgeRoundRectCallou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solidFill>
                  <a:srgbClr val="FFC000"/>
                </a:solidFill>
                <a:latin typeface="Gill Sans MT" panose="020B0502020104020203" pitchFamily="34" charset="0"/>
              </a:rPr>
              <a:t>INPUTS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D7926B2-F139-563F-27F6-C7F0DE97CECA}"/>
              </a:ext>
            </a:extLst>
          </p:cNvPr>
          <p:cNvSpPr/>
          <p:nvPr/>
        </p:nvSpPr>
        <p:spPr>
          <a:xfrm>
            <a:off x="2461179" y="814065"/>
            <a:ext cx="1460568" cy="742727"/>
          </a:xfrm>
          <a:prstGeom prst="wedgeRoundRectCallou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rgbClr val="92D050"/>
                </a:solidFill>
                <a:latin typeface="Gill Sans MT" panose="020B0502020104020203" pitchFamily="34" charset="0"/>
              </a:rPr>
              <a:t>ACTIVITIES/ACTIONS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869797-2569-68AC-1551-C1D29B9152CF}"/>
              </a:ext>
            </a:extLst>
          </p:cNvPr>
          <p:cNvSpPr/>
          <p:nvPr/>
        </p:nvSpPr>
        <p:spPr>
          <a:xfrm>
            <a:off x="4441804" y="804126"/>
            <a:ext cx="1460568" cy="742727"/>
          </a:xfrm>
          <a:prstGeom prst="wedgeRoundRectCallou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solidFill>
                  <a:srgbClr val="00B050"/>
                </a:solidFill>
                <a:latin typeface="Gill Sans MT" panose="020B0502020104020203" pitchFamily="34" charset="0"/>
              </a:rPr>
              <a:t>OUTPUTS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F6A9FB9-7CBA-0760-F9A7-9450BF5D8396}"/>
              </a:ext>
            </a:extLst>
          </p:cNvPr>
          <p:cNvSpPr/>
          <p:nvPr/>
        </p:nvSpPr>
        <p:spPr>
          <a:xfrm>
            <a:off x="7104548" y="836712"/>
            <a:ext cx="1460568" cy="742727"/>
          </a:xfrm>
          <a:prstGeom prst="wedgeRoundRectCallou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rgbClr val="FF0000"/>
                </a:solidFill>
                <a:latin typeface="Gill Sans MT" panose="020B0502020104020203" pitchFamily="34" charset="0"/>
              </a:rPr>
              <a:t>OUTCOMES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9289052-E88B-0C06-6478-168B52F0D0F4}"/>
              </a:ext>
            </a:extLst>
          </p:cNvPr>
          <p:cNvSpPr/>
          <p:nvPr/>
        </p:nvSpPr>
        <p:spPr>
          <a:xfrm>
            <a:off x="9260998" y="824004"/>
            <a:ext cx="1460568" cy="742727"/>
          </a:xfrm>
          <a:prstGeom prst="wedgeRoundRectCallou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solidFill>
                  <a:srgbClr val="C00000"/>
                </a:solidFill>
                <a:latin typeface="Gill Sans MT" panose="020B0502020104020203" pitchFamily="34" charset="0"/>
              </a:rPr>
              <a:t>IMPACTS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86437-F6CB-90AB-CDEF-F278230243B9}"/>
              </a:ext>
            </a:extLst>
          </p:cNvPr>
          <p:cNvSpPr txBox="1"/>
          <p:nvPr/>
        </p:nvSpPr>
        <p:spPr>
          <a:xfrm>
            <a:off x="530528" y="1703705"/>
            <a:ext cx="144151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200" dirty="0">
                <a:solidFill>
                  <a:srgbClr val="FFC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ZA" sz="1200" dirty="0">
                <a:solidFill>
                  <a:srgbClr val="FFC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udget, time and expertise 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200" dirty="0">
                <a:solidFill>
                  <a:srgbClr val="FFC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Scaled up progarmmes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200" dirty="0">
                <a:solidFill>
                  <a:srgbClr val="FFC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WRC funding and investments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200" dirty="0">
                <a:solidFill>
                  <a:srgbClr val="FFC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Simplified and accelerated programme implementation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200" dirty="0">
                <a:solidFill>
                  <a:srgbClr val="FFC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Efficient programme coordination and management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200" dirty="0">
                <a:solidFill>
                  <a:srgbClr val="FFC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Efficient operational model processes supported by enhanced institutional model.  </a:t>
            </a:r>
            <a:endParaRPr lang="en-ZA" sz="1200" dirty="0">
              <a:solidFill>
                <a:srgbClr val="FFC000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C1E681-DAA0-349A-6151-D24C828F8A8D}"/>
              </a:ext>
            </a:extLst>
          </p:cNvPr>
          <p:cNvSpPr/>
          <p:nvPr/>
        </p:nvSpPr>
        <p:spPr>
          <a:xfrm>
            <a:off x="542065" y="1673889"/>
            <a:ext cx="1418456" cy="4339650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70F57A-0681-1BF9-13FD-1A62F78255B8}"/>
              </a:ext>
            </a:extLst>
          </p:cNvPr>
          <p:cNvSpPr/>
          <p:nvPr/>
        </p:nvSpPr>
        <p:spPr>
          <a:xfrm>
            <a:off x="2404611" y="1670991"/>
            <a:ext cx="1565064" cy="4339651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03E91F-11F5-47B7-9744-BDCF3A1C3469}"/>
              </a:ext>
            </a:extLst>
          </p:cNvPr>
          <p:cNvSpPr txBox="1"/>
          <p:nvPr/>
        </p:nvSpPr>
        <p:spPr>
          <a:xfrm>
            <a:off x="2339534" y="1693304"/>
            <a:ext cx="171947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000" dirty="0">
                <a:solidFill>
                  <a:srgbClr val="92D05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new knowledge promoting industrial water use efficiency (</a:t>
            </a:r>
            <a:r>
              <a:rPr lang="en-ZA" sz="1000" dirty="0">
                <a:solidFill>
                  <a:srgbClr val="92D05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WUE) &amp; effluent reduction.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000" dirty="0">
                <a:solidFill>
                  <a:srgbClr val="92D05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&amp; explore knowledge supporting transition to a GHE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000" dirty="0">
                <a:solidFill>
                  <a:srgbClr val="92D05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 of comprehensive and integrated strategies supporting adoption of fit-for-purpose reuse agenda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000" dirty="0">
                <a:solidFill>
                  <a:srgbClr val="92D05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Development of scaled up cost-effective resource recovery techn</a:t>
            </a:r>
            <a:r>
              <a:rPr lang="en-ZA" sz="1000" dirty="0">
                <a:solidFill>
                  <a:srgbClr val="92D05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</a:t>
            </a:r>
            <a:r>
              <a:rPr lang="en-ZA" sz="1000" dirty="0">
                <a:solidFill>
                  <a:srgbClr val="92D05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processes &amp; solutions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000" dirty="0">
                <a:solidFill>
                  <a:srgbClr val="92D05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tools, approaches, practices &amp; innovations for sustainable mine water use &amp; land rehabilitation</a:t>
            </a:r>
          </a:p>
          <a:p>
            <a:pPr marL="216218" indent="-128588">
              <a:buFont typeface="Wingdings" panose="05000000000000000000" pitchFamily="2" charset="2"/>
              <a:buChar char="§"/>
              <a:defRPr/>
            </a:pPr>
            <a:r>
              <a:rPr lang="en-ZA" sz="1000" dirty="0">
                <a:solidFill>
                  <a:srgbClr val="92D05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Promoting knowledge supporting community upliftment &amp; local economic development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8EE6E2-335E-BB37-CECA-90B76F5C3E1D}"/>
              </a:ext>
            </a:extLst>
          </p:cNvPr>
          <p:cNvSpPr/>
          <p:nvPr/>
        </p:nvSpPr>
        <p:spPr>
          <a:xfrm>
            <a:off x="4422936" y="1682703"/>
            <a:ext cx="1569969" cy="4327940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100" dirty="0">
                <a:solidFill>
                  <a:srgbClr val="00B050"/>
                </a:solidFill>
                <a:latin typeface="Gill Sans MT" panose="020B0502020104020203" pitchFamily="34" charset="0"/>
              </a:rPr>
              <a:t>Innovative solutions, tools, practices, approaches &amp; interventions supporting WUE &amp; GHE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100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100" dirty="0">
                <a:solidFill>
                  <a:srgbClr val="00B050"/>
                </a:solidFill>
                <a:latin typeface="Gill Sans MT" panose="020B0502020104020203" pitchFamily="34" charset="0"/>
              </a:rPr>
              <a:t>Strategies, approaches, knowhow &amp; tools supporting fit-for-purpose reuse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100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100" dirty="0">
                <a:solidFill>
                  <a:srgbClr val="00B050"/>
                </a:solidFill>
                <a:latin typeface="Gill Sans MT" panose="020B0502020104020203" pitchFamily="34" charset="0"/>
              </a:rPr>
              <a:t>Scaled up and advanced innovative technologies &amp; processes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100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100" dirty="0">
                <a:solidFill>
                  <a:srgbClr val="00B050"/>
                </a:solidFill>
                <a:latin typeface="Gill Sans MT" panose="020B0502020104020203" pitchFamily="34" charset="0"/>
              </a:rPr>
              <a:t>Sustainable closure solutions, tools, approaches, practices &amp; innovations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100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100" dirty="0">
                <a:solidFill>
                  <a:srgbClr val="00B050"/>
                </a:solidFill>
                <a:latin typeface="Gill Sans MT" panose="020B0502020104020203" pitchFamily="34" charset="0"/>
              </a:rPr>
              <a:t>Enhanced capacity building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A569E87-6B19-1949-27B2-19735DBA9080}"/>
              </a:ext>
            </a:extLst>
          </p:cNvPr>
          <p:cNvSpPr/>
          <p:nvPr/>
        </p:nvSpPr>
        <p:spPr>
          <a:xfrm>
            <a:off x="6092133" y="1682704"/>
            <a:ext cx="969559" cy="4309834"/>
          </a:xfrm>
          <a:prstGeom prst="rightArrow">
            <a:avLst>
              <a:gd name="adj1" fmla="val 50000"/>
              <a:gd name="adj2" fmla="val 4027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0E3778-6675-49C6-E87F-764F16F9A432}"/>
              </a:ext>
            </a:extLst>
          </p:cNvPr>
          <p:cNvSpPr txBox="1"/>
          <p:nvPr/>
        </p:nvSpPr>
        <p:spPr>
          <a:xfrm>
            <a:off x="7091900" y="1680928"/>
            <a:ext cx="17194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FF0000"/>
                </a:solidFill>
                <a:latin typeface="Gill Sans MT" panose="020B0502020104020203" pitchFamily="34" charset="0"/>
              </a:rPr>
              <a:t>Reduced industrial &amp; mining water demand &amp; effluent generation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FF0000"/>
                </a:solidFill>
                <a:latin typeface="Gill Sans MT" panose="020B0502020104020203" pitchFamily="34" charset="0"/>
              </a:rPr>
              <a:t>Improved water management in support of the GHE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FF0000"/>
                </a:solidFill>
                <a:latin typeface="Gill Sans MT" panose="020B0502020104020203" pitchFamily="34" charset="0"/>
              </a:rPr>
              <a:t>Access to water supply and improved industrial &amp; mining water security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FF0000"/>
                </a:solidFill>
                <a:latin typeface="Gill Sans MT" panose="020B0502020104020203" pitchFamily="34" charset="0"/>
              </a:rPr>
              <a:t>Improved innovation uptake and opportunities for enterprise development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FF0000"/>
                </a:solidFill>
                <a:latin typeface="Gill Sans MT" panose="020B0502020104020203" pitchFamily="34" charset="0"/>
              </a:rPr>
              <a:t>Improved environmental social &amp; economic status post closure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FF0000"/>
                </a:solidFill>
                <a:latin typeface="Gill Sans MT" panose="020B0502020104020203" pitchFamily="34" charset="0"/>
              </a:rPr>
              <a:t>Establishment of new economic activities &amp; uplifted local communities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5631C9-B63E-2BC6-D23F-BEE91A49DC70}"/>
              </a:ext>
            </a:extLst>
          </p:cNvPr>
          <p:cNvSpPr/>
          <p:nvPr/>
        </p:nvSpPr>
        <p:spPr>
          <a:xfrm>
            <a:off x="7120033" y="1700808"/>
            <a:ext cx="1665064" cy="432048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7B2EC-6A6E-0C9D-23F7-9AE888FC3D0D}"/>
              </a:ext>
            </a:extLst>
          </p:cNvPr>
          <p:cNvSpPr txBox="1"/>
          <p:nvPr/>
        </p:nvSpPr>
        <p:spPr>
          <a:xfrm rot="16200000">
            <a:off x="5302862" y="3425769"/>
            <a:ext cx="244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rgbClr val="00B050"/>
                </a:solidFill>
                <a:latin typeface="Gill Sans MT" panose="020B0502020104020203" pitchFamily="34" charset="0"/>
              </a:rPr>
              <a:t>Activities and outputs to advance WUE, fit-for-purpose reuse, resource recovery &amp; sustainable closure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AA318B-5AB3-9CBC-26FE-282D4D59283C}"/>
              </a:ext>
            </a:extLst>
          </p:cNvPr>
          <p:cNvSpPr/>
          <p:nvPr/>
        </p:nvSpPr>
        <p:spPr>
          <a:xfrm>
            <a:off x="9241958" y="1700809"/>
            <a:ext cx="1569968" cy="4319769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Water use efficient &amp; secure industrial and mining sector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Industrialization based on GHE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National fit-for-purpose reuse rollout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Recover Resources (WRRFs)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Job creation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Economic growth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Social cohesion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Health environment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ZA" sz="10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endParaRPr lang="en-ZA" sz="100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FED8392-5367-B179-6188-92DF64A40C2E}"/>
              </a:ext>
            </a:extLst>
          </p:cNvPr>
          <p:cNvSpPr/>
          <p:nvPr/>
        </p:nvSpPr>
        <p:spPr>
          <a:xfrm>
            <a:off x="10922963" y="1654010"/>
            <a:ext cx="1054771" cy="4336753"/>
          </a:xfrm>
          <a:prstGeom prst="rightArrow">
            <a:avLst>
              <a:gd name="adj1" fmla="val 50000"/>
              <a:gd name="adj2" fmla="val 4027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A8A4C-1C67-6812-C428-2AF91FA87DD0}"/>
              </a:ext>
            </a:extLst>
          </p:cNvPr>
          <p:cNvSpPr txBox="1"/>
          <p:nvPr/>
        </p:nvSpPr>
        <p:spPr>
          <a:xfrm rot="16200000">
            <a:off x="10269733" y="3411854"/>
            <a:ext cx="2258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rgbClr val="C00000"/>
                </a:solidFill>
                <a:latin typeface="Gill Sans MT" panose="020B0502020104020203" pitchFamily="34" charset="0"/>
              </a:rPr>
              <a:t>Outcomes &amp; impacts : Advanced uptake &amp; implementation for environmental, social and economic benefits 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A2EE350-5542-5649-7665-78D3264830F2}"/>
              </a:ext>
            </a:extLst>
          </p:cNvPr>
          <p:cNvSpPr/>
          <p:nvPr/>
        </p:nvSpPr>
        <p:spPr>
          <a:xfrm>
            <a:off x="1987562" y="3275514"/>
            <a:ext cx="407995" cy="596642"/>
          </a:xfrm>
          <a:prstGeom prst="rightArrow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8A7A9E1-F512-31A5-426C-976B0FD83F4E}"/>
              </a:ext>
            </a:extLst>
          </p:cNvPr>
          <p:cNvSpPr/>
          <p:nvPr/>
        </p:nvSpPr>
        <p:spPr>
          <a:xfrm>
            <a:off x="3995920" y="3292116"/>
            <a:ext cx="407995" cy="596642"/>
          </a:xfrm>
          <a:prstGeom prst="rightArrow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BE61129-2C68-0647-527B-F8D1191171CE}"/>
              </a:ext>
            </a:extLst>
          </p:cNvPr>
          <p:cNvSpPr/>
          <p:nvPr/>
        </p:nvSpPr>
        <p:spPr>
          <a:xfrm>
            <a:off x="8810858" y="3335878"/>
            <a:ext cx="407995" cy="596642"/>
          </a:xfrm>
          <a:prstGeom prst="rightArrow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</p:spTree>
    <p:extLst>
      <p:ext uri="{BB962C8B-B14F-4D97-AF65-F5344CB8AC3E}">
        <p14:creationId xmlns:p14="http://schemas.microsoft.com/office/powerpoint/2010/main" val="605564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BF8410-0F77-4FC8-2CDE-7142A0B0BB5B}"/>
              </a:ext>
            </a:extLst>
          </p:cNvPr>
          <p:cNvSpPr txBox="1"/>
          <p:nvPr/>
        </p:nvSpPr>
        <p:spPr>
          <a:xfrm>
            <a:off x="0" y="2569837"/>
            <a:ext cx="41251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b="1" dirty="0">
                <a:effectLst/>
                <a:latin typeface="Gill Sans MT" panose="020B0502020104020203" pitchFamily="34" charset="0"/>
                <a:ea typeface="Calibri" panose="020F0502020204030204" pitchFamily="34" charset="0"/>
              </a:rPr>
              <a:t>IMPLEMENTATION FRAMEWORK</a:t>
            </a:r>
            <a:endParaRPr lang="en-ZA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4765B-1A19-CBE6-2FEA-1D7BC2C73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186" y="-4890"/>
            <a:ext cx="806312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90"/>
    </mc:Choice>
    <mc:Fallback xmlns="">
      <p:transition spd="slow" advTm="1109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8DEADB-2DDA-8C47-A282-5D03607C4CE0}"/>
              </a:ext>
            </a:extLst>
          </p:cNvPr>
          <p:cNvSpPr txBox="1"/>
          <p:nvPr/>
        </p:nvSpPr>
        <p:spPr>
          <a:xfrm>
            <a:off x="0" y="2067457"/>
            <a:ext cx="12192000" cy="1830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4000" b="1" dirty="0">
                <a:latin typeface="+mj-lt"/>
              </a:rPr>
              <a:t>PROJECTS FOCUSING ON MPUMALANGA PROVINCE</a:t>
            </a:r>
          </a:p>
        </p:txBody>
      </p:sp>
    </p:spTree>
    <p:extLst>
      <p:ext uri="{BB962C8B-B14F-4D97-AF65-F5344CB8AC3E}">
        <p14:creationId xmlns:p14="http://schemas.microsoft.com/office/powerpoint/2010/main" val="26479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5"/>
    </mc:Choice>
    <mc:Fallback xmlns="">
      <p:transition spd="slow" advTm="169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9">
            <a:extLst>
              <a:ext uri="{FF2B5EF4-FFF2-40B4-BE49-F238E27FC236}">
                <a16:creationId xmlns:a16="http://schemas.microsoft.com/office/drawing/2014/main" id="{6958F807-3EAD-5546-AAEB-8C0674BF0C40}"/>
              </a:ext>
            </a:extLst>
          </p:cNvPr>
          <p:cNvSpPr>
            <a:spLocks noEditPoints="1"/>
          </p:cNvSpPr>
          <p:nvPr/>
        </p:nvSpPr>
        <p:spPr bwMode="auto">
          <a:xfrm>
            <a:off x="5644227" y="3597053"/>
            <a:ext cx="903546" cy="912523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44BE9-B840-252C-F140-F14A63C2E746}"/>
              </a:ext>
            </a:extLst>
          </p:cNvPr>
          <p:cNvSpPr txBox="1"/>
          <p:nvPr/>
        </p:nvSpPr>
        <p:spPr>
          <a:xfrm>
            <a:off x="0" y="18227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defRPr/>
            </a:pPr>
            <a:r>
              <a:rPr lang="en-US" sz="3200" b="1" dirty="0">
                <a:latin typeface="Gill Sans MT" panose="020B0502020104020203" pitchFamily="34" charset="0"/>
              </a:rPr>
              <a:t>COMMERCIAL SCALE MIW IRRIGATION DEMO – MAFUBE COLLIERY</a:t>
            </a:r>
            <a:endParaRPr lang="en-GB" sz="3200" b="1" dirty="0">
              <a:latin typeface="Gill Sans MT" panose="020B0502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D0712-890D-2CC7-68C8-9F325539F0C8}"/>
              </a:ext>
            </a:extLst>
          </p:cNvPr>
          <p:cNvSpPr txBox="1"/>
          <p:nvPr/>
        </p:nvSpPr>
        <p:spPr>
          <a:xfrm>
            <a:off x="4414" y="1199045"/>
            <a:ext cx="121984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19 ha centre pivot on unmined land with maize irrigated since 2017 (6 seasons – 7</a:t>
            </a:r>
            <a:r>
              <a:rPr lang="en-US" sz="2400" baseline="30000" dirty="0"/>
              <a:t>th</a:t>
            </a:r>
            <a:r>
              <a:rPr lang="en-US" sz="2400" dirty="0"/>
              <a:t> crop in the field)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Untreated circum-neutral Void MIW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pH   7.5 to 8.1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EC   140 to 240 mS/m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baseline="30000" dirty="0"/>
              <a:t>2-</a:t>
            </a:r>
            <a:r>
              <a:rPr lang="en-US" sz="2400" dirty="0"/>
              <a:t>  640 to 1899 mg/L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Cumulative irrigation 1712 mm - deposited over 40 t/ha: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28.6 t/ha SO</a:t>
            </a:r>
            <a:r>
              <a:rPr lang="en-US" sz="2400" baseline="-25000" dirty="0"/>
              <a:t>4</a:t>
            </a:r>
            <a:r>
              <a:rPr lang="en-US" sz="2400" baseline="30000" dirty="0"/>
              <a:t>2- </a:t>
            </a:r>
            <a:r>
              <a:rPr lang="en-US" sz="2400" dirty="0"/>
              <a:t>			5.6 t/ha Ca 		3.0 t/ha Mg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2.0 t/ha Na 			800 kg/ha K		550 kg/ha Cl </a:t>
            </a:r>
            <a:endParaRPr lang="en-ZA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6042551-DD0E-60BB-2FDB-888351900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597" y="2025635"/>
            <a:ext cx="4596478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55"/>
    </mc:Choice>
    <mc:Fallback xmlns="">
      <p:transition spd="slow" advTm="493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81FC2F0-3ADC-BDB7-664C-1C99A0539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461" y="140427"/>
            <a:ext cx="5386825" cy="4032000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8E982-7C2E-3261-8C8D-E776CA178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" y="1870570"/>
            <a:ext cx="4464000" cy="33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E3235-37FB-64A4-0EDF-EEC7453F1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254303" y="3229633"/>
            <a:ext cx="5937690" cy="273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D14636-0B84-09D4-CDE6-ABE9D2445B4E}"/>
              </a:ext>
            </a:extLst>
          </p:cNvPr>
          <p:cNvSpPr txBox="1"/>
          <p:nvPr/>
        </p:nvSpPr>
        <p:spPr>
          <a:xfrm>
            <a:off x="18411" y="1881588"/>
            <a:ext cx="427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ln w="1905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Maize Dec 2017 First Season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A44D9-1C29-33FE-02A4-4D9F964EDE79}"/>
              </a:ext>
            </a:extLst>
          </p:cNvPr>
          <p:cNvSpPr txBox="1"/>
          <p:nvPr/>
        </p:nvSpPr>
        <p:spPr>
          <a:xfrm>
            <a:off x="6272162" y="3242846"/>
            <a:ext cx="593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/>
              <a:t>Maize November 2022</a:t>
            </a:r>
            <a:endParaRPr lang="en-GB" sz="2400" b="1" dirty="0">
              <a:ln w="19050">
                <a:solidFill>
                  <a:sysClr val="windowText" lastClr="000000"/>
                </a:solidFill>
              </a:ln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71C1AE-6911-BBCD-CB12-594A09EBBFE8}"/>
              </a:ext>
            </a:extLst>
          </p:cNvPr>
          <p:cNvSpPr txBox="1"/>
          <p:nvPr/>
        </p:nvSpPr>
        <p:spPr>
          <a:xfrm>
            <a:off x="3978467" y="140971"/>
            <a:ext cx="47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ln w="19050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Stooling rye - August 2018</a:t>
            </a:r>
          </a:p>
        </p:txBody>
      </p:sp>
    </p:spTree>
    <p:extLst>
      <p:ext uri="{BB962C8B-B14F-4D97-AF65-F5344CB8AC3E}">
        <p14:creationId xmlns:p14="http://schemas.microsoft.com/office/powerpoint/2010/main" val="361526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54752E-FE2E-75AA-2C23-4BFA5C1CDE2C}"/>
              </a:ext>
            </a:extLst>
          </p:cNvPr>
          <p:cNvSpPr txBox="1"/>
          <p:nvPr/>
        </p:nvSpPr>
        <p:spPr>
          <a:xfrm>
            <a:off x="-43544" y="583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0" dirty="0">
                <a:latin typeface="+mj-lt"/>
              </a:rPr>
              <a:t>RISK-BASED IRRIGATION WATER QUALITY DSS</a:t>
            </a:r>
            <a:endParaRPr lang="en-GB" sz="3200" b="1" kern="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CA2BB-E5BF-1E30-6998-78FE8D1B4C2F}"/>
              </a:ext>
            </a:extLst>
          </p:cNvPr>
          <p:cNvSpPr txBox="1"/>
          <p:nvPr/>
        </p:nvSpPr>
        <p:spPr>
          <a:xfrm>
            <a:off x="7190929" y="647622"/>
            <a:ext cx="3698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Fitness-for-Use Classes</a:t>
            </a:r>
            <a:endParaRPr lang="en-ZA" sz="2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6FE4A28-2C86-F5CC-3BA2-8C0EDF0D6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942982"/>
              </p:ext>
            </p:extLst>
          </p:nvPr>
        </p:nvGraphicFramePr>
        <p:xfrm>
          <a:off x="6510133" y="1067164"/>
          <a:ext cx="4833257" cy="4805144"/>
        </p:xfrm>
        <a:graphic>
          <a:graphicData uri="http://schemas.openxmlformats.org/drawingml/2006/table">
            <a:tbl>
              <a:tblPr/>
              <a:tblGrid>
                <a:gridCol w="1439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3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Ideal</a:t>
                      </a:r>
                    </a:p>
                  </a:txBody>
                  <a:tcPr marL="57823" marR="5782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ZA" sz="16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NO</a:t>
                      </a:r>
                      <a:r>
                        <a:rPr lang="en-ZA" sz="1600" b="0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ZA" sz="16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IMPAIRMENT to the Fitness-for-Use of the water for its</a:t>
                      </a:r>
                      <a:r>
                        <a:rPr lang="en-ZA" sz="1600" b="0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i</a:t>
                      </a:r>
                      <a:r>
                        <a:rPr lang="en-ZA" sz="16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ntended use</a:t>
                      </a:r>
                    </a:p>
                  </a:txBody>
                  <a:tcPr marL="68574" marR="685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Acceptable </a:t>
                      </a:r>
                    </a:p>
                  </a:txBody>
                  <a:tcPr marL="57823" marR="5782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ZA" sz="16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SOME IMPAIRMENT to the Fitness-for-Use of the water for its</a:t>
                      </a:r>
                      <a:r>
                        <a:rPr lang="en-ZA" sz="1600" b="0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i</a:t>
                      </a:r>
                      <a:r>
                        <a:rPr lang="en-ZA" sz="16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ntended use</a:t>
                      </a:r>
                    </a:p>
                  </a:txBody>
                  <a:tcPr marL="68574" marR="685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7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Tolerable</a:t>
                      </a:r>
                    </a:p>
                  </a:txBody>
                  <a:tcPr marL="57823" marR="5782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ZA" sz="16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INCREASINGLY UNACCEPTABLE  IMPAIRMENT to the Fitness-for-Use of  water for its</a:t>
                      </a:r>
                      <a:r>
                        <a:rPr lang="en-ZA" sz="1600" b="0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i</a:t>
                      </a:r>
                      <a:r>
                        <a:rPr lang="en-ZA" sz="16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ntended use</a:t>
                      </a:r>
                    </a:p>
                  </a:txBody>
                  <a:tcPr marL="68574" marR="685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7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Unacceptable</a:t>
                      </a:r>
                    </a:p>
                  </a:txBody>
                  <a:tcPr marL="57823" marR="5782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ZA" sz="16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UNACCEPTABLE  IMPAIRMENT to the Fitness-for-Use of the water for its</a:t>
                      </a:r>
                      <a:r>
                        <a:rPr lang="en-ZA" sz="1600" b="0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i</a:t>
                      </a:r>
                      <a:r>
                        <a:rPr lang="en-ZA" sz="16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ntended use</a:t>
                      </a:r>
                    </a:p>
                  </a:txBody>
                  <a:tcPr marL="68574" marR="685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85B6CE8-5072-5FF5-D62D-14EBDBF72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40" y="898871"/>
            <a:ext cx="3750825" cy="5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A3490AD-0E74-FCFE-8040-55F5185BCBA0}"/>
              </a:ext>
            </a:extLst>
          </p:cNvPr>
          <p:cNvSpPr/>
          <p:nvPr/>
        </p:nvSpPr>
        <p:spPr>
          <a:xfrm>
            <a:off x="5033729" y="3005750"/>
            <a:ext cx="1436429" cy="828664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4300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1793</Words>
  <Application>Microsoft Office PowerPoint</Application>
  <PresentationFormat>Widescreen</PresentationFormat>
  <Paragraphs>247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Arial</vt:lpstr>
      <vt:lpstr>ArialMT</vt:lpstr>
      <vt:lpstr>Calibri</vt:lpstr>
      <vt:lpstr>Courier New</vt:lpstr>
      <vt:lpstr>Gill Sans MT</vt:lpstr>
      <vt:lpstr>Times New Roman</vt:lpstr>
      <vt:lpstr>Wingdings</vt:lpstr>
      <vt:lpstr>Office Theme</vt:lpstr>
      <vt:lpstr>2_Office Theme</vt:lpstr>
      <vt:lpstr>1_Office Theme</vt:lpstr>
      <vt:lpstr>WATER USE AND MANAGEMENT IN THE MINING AND INDUSTRIAL SECTOR</vt:lpstr>
      <vt:lpstr>PowerPoint Presentation</vt:lpstr>
      <vt:lpstr>PRIORITY FOCUS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MINE CLOSURE RISK AND OPPORTUNITY ATLAS</vt:lpstr>
      <vt:lpstr>PowerPoint Presentation</vt:lpstr>
      <vt:lpstr>NEW WATER ECONOMY FOR SUPPORTING A JET IN THE SA COAL MINING ZONES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bachtiar nurhakim</dc:creator>
  <cp:lastModifiedBy>John Ngoni Zvimba</cp:lastModifiedBy>
  <cp:revision>163</cp:revision>
  <dcterms:created xsi:type="dcterms:W3CDTF">2019-09-04T02:10:47Z</dcterms:created>
  <dcterms:modified xsi:type="dcterms:W3CDTF">2024-09-09T07:21:41Z</dcterms:modified>
</cp:coreProperties>
</file>